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4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E7822-0082-4ABD-8262-CB51D14ADF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89A57-D917-43B7-8F56-748187BD20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89A57-D917-43B7-8F56-748187BD200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图片 1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19525"/>
              <a:ext cx="9144000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0"/>
              <a:ext cx="9144000" cy="5444089"/>
            </a:xfrm>
            <a:prstGeom prst="rect">
              <a:avLst/>
            </a:prstGeom>
            <a:gradFill flip="none" rotWithShape="1">
              <a:gsLst>
                <a:gs pos="70000">
                  <a:srgbClr val="EDE6C9"/>
                </a:gs>
                <a:gs pos="22000">
                  <a:srgbClr val="EDE6C9"/>
                </a:gs>
                <a:gs pos="100000">
                  <a:srgbClr val="ECDCAE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1281112"/>
            <a:ext cx="7089688" cy="113402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0" i="0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37" y="2496101"/>
            <a:ext cx="7089688" cy="47879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9681-9A88-4BA6-ADA3-AEE1EA8C88F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CE8E1-4B2F-4C28-A51F-163228ADAEB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9F9B-DF55-4E42-95D8-A8400555DA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0EC9F9B-DF55-4E42-95D8-A8400555DA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C0F1-4B7E-4AA0-A6B6-D679D6C625D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718974"/>
            <a:ext cx="6996110" cy="957127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3868555"/>
            <a:ext cx="6996110" cy="618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7028F-591E-4854-93F0-BB090158862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E7419-3C75-442F-9D41-D557DABBEB8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F599-DB26-409F-A4FB-948C56BCB7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FD00A-7595-4420-AE5C-A66A7AEE1FC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A71ED-392A-42F6-9695-C59CD2C1108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A982B-43DB-465E-8F98-F48C2110A97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422FC-AA63-4FC4-ABE6-8EB4C4A212F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fld id="{90EC9F9B-DF55-4E42-95D8-A8400555DAE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9688" cy="1134027"/>
          </a:xfrm>
        </p:spPr>
        <p:txBody>
          <a:bodyPr/>
          <a:lstStyle/>
          <a:p>
            <a:r>
              <a:rPr lang="en-US" altLang="zh-CN" sz="6000" b="1" dirty="0" smtClean="0">
                <a:latin typeface="Times New Roman" panose="02020603050405020304" pitchFamily="18" charset="0"/>
              </a:rPr>
              <a:t>7.1 </a:t>
            </a:r>
            <a:r>
              <a:rPr lang="zh-CN" altLang="en-US" sz="7200" b="1" dirty="0" smtClean="0"/>
              <a:t>命题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321807"/>
            <a:ext cx="9144000" cy="478793"/>
          </a:xfrm>
        </p:spPr>
        <p:txBody>
          <a:bodyPr>
            <a:no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743200" y="2133600"/>
            <a:ext cx="3514725" cy="20574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974725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/>
              <a:t>       </a:t>
            </a:r>
            <a:r>
              <a:rPr lang="zh-CN" altLang="en-US" sz="2800" b="1" dirty="0"/>
              <a:t>下列各语句中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哪些是作出判断的句子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哪些不是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  <a:r>
              <a:rPr lang="zh-CN" altLang="en-US" sz="2800" b="1" dirty="0"/>
              <a:t>为什么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2057400"/>
            <a:ext cx="67960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(1)</a:t>
            </a:r>
            <a:r>
              <a:rPr lang="zh-CN" altLang="en-US" sz="3200" b="1" dirty="0"/>
              <a:t>两个直角相等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(2)</a:t>
            </a:r>
            <a:r>
              <a:rPr lang="zh-CN" altLang="en-US" sz="3200" b="1" dirty="0"/>
              <a:t>你参加运动会吗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(3)</a:t>
            </a:r>
            <a:r>
              <a:rPr lang="zh-CN" altLang="en-US" sz="3200" b="1" dirty="0"/>
              <a:t>如果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/>
              <a:t>那么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(4)</a:t>
            </a:r>
            <a:r>
              <a:rPr lang="zh-CN" altLang="en-US" sz="3200" b="1" dirty="0"/>
              <a:t>连结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zh-CN" altLang="en-US" sz="3200" b="1" dirty="0"/>
              <a:t>两点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(5)</a:t>
            </a:r>
            <a:r>
              <a:rPr lang="zh-CN" altLang="en-US" sz="3200" b="1" dirty="0"/>
              <a:t>面积相等的两个三角形全等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(6)</a:t>
            </a:r>
            <a:r>
              <a:rPr lang="zh-CN" altLang="en-US" sz="3200" b="1" dirty="0"/>
              <a:t>如果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3200" b="1" dirty="0"/>
              <a:t>是偶数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那么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3200" b="1" dirty="0"/>
              <a:t>一定能被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/>
              <a:t>整除</a:t>
            </a:r>
            <a:r>
              <a:rPr lang="en-US" altLang="zh-CN" sz="3200" b="1" dirty="0"/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5486400"/>
            <a:ext cx="6937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对一件事情作出判断的语句</a:t>
            </a:r>
            <a:r>
              <a:rPr lang="en-US" altLang="zh-CN" sz="3200" b="1" dirty="0">
                <a:solidFill>
                  <a:srgbClr val="FF0000"/>
                </a:solidFill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</a:rPr>
              <a:t>叫做命题</a:t>
            </a:r>
            <a:r>
              <a:rPr lang="en-US" altLang="zh-CN" sz="32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304800" y="152400"/>
            <a:ext cx="2786063" cy="828675"/>
            <a:chOff x="1352" y="867"/>
            <a:chExt cx="1755" cy="522"/>
          </a:xfrm>
        </p:grpSpPr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791" y="867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5129" name="Picture 9" descr="j0283649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52" y="909"/>
              <a:ext cx="349" cy="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859" y="935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观察与思考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19200" y="1295400"/>
            <a:ext cx="528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命题由条件和结论两部分组成的</a:t>
            </a:r>
            <a:r>
              <a:rPr lang="en-US" altLang="zh-CN" sz="2800" b="1" dirty="0"/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2438400"/>
            <a:ext cx="405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</a:rPr>
              <a:t>如果</a:t>
            </a:r>
            <a:r>
              <a:rPr lang="en-US" altLang="zh-CN" sz="3600" b="1">
                <a:solidFill>
                  <a:srgbClr val="0000FF"/>
                </a:solidFill>
              </a:rPr>
              <a:t>······,  </a:t>
            </a:r>
            <a:r>
              <a:rPr lang="zh-CN" altLang="en-US" sz="3600" b="1">
                <a:solidFill>
                  <a:srgbClr val="0000FF"/>
                </a:solidFill>
              </a:rPr>
              <a:t>那么</a:t>
            </a:r>
            <a:r>
              <a:rPr lang="en-US" altLang="zh-CN" sz="3600" b="1">
                <a:solidFill>
                  <a:srgbClr val="0000FF"/>
                </a:solidFill>
              </a:rPr>
              <a:t>······.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6200000" flipH="1">
            <a:off x="2514600" y="3124200"/>
            <a:ext cx="609600" cy="1371600"/>
          </a:xfrm>
          <a:prstGeom prst="wedgeRoundRectCallout">
            <a:avLst>
              <a:gd name="adj1" fmla="val -155731"/>
              <a:gd name="adj2" fmla="val 45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486400" y="3429000"/>
            <a:ext cx="1219200" cy="685800"/>
          </a:xfrm>
          <a:prstGeom prst="wedgeRoundRectCallout">
            <a:avLst>
              <a:gd name="adj1" fmla="val -53648"/>
              <a:gd name="adj2" fmla="val -135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95400" y="4495800"/>
            <a:ext cx="67960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指出命题的条件与结论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(6)</a:t>
            </a:r>
            <a:r>
              <a:rPr lang="zh-CN" altLang="en-US" sz="3200" b="1" dirty="0"/>
              <a:t>如果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3200" b="1" dirty="0"/>
              <a:t>是偶数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那么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3200" b="1" dirty="0"/>
              <a:t>一定能被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/>
              <a:t>整除</a:t>
            </a:r>
            <a:r>
              <a:rPr lang="en-US" altLang="zh-CN" sz="3200" b="1" dirty="0"/>
              <a:t>.</a:t>
            </a:r>
          </a:p>
        </p:txBody>
      </p:sp>
      <p:grpSp>
        <p:nvGrpSpPr>
          <p:cNvPr id="6154" name="Group 10"/>
          <p:cNvGrpSpPr/>
          <p:nvPr/>
        </p:nvGrpSpPr>
        <p:grpSpPr bwMode="auto">
          <a:xfrm>
            <a:off x="304800" y="152400"/>
            <a:ext cx="2786063" cy="828675"/>
            <a:chOff x="1352" y="867"/>
            <a:chExt cx="1755" cy="522"/>
          </a:xfrm>
        </p:grpSpPr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791" y="867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156" name="Picture 12" descr="j0283649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52" y="909"/>
              <a:ext cx="349" cy="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859" y="935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观察与思考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animBg="1"/>
      <p:bldP spid="6152" grpId="0" animBg="1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56467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请说出下列命题的条件和结论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(1)</a:t>
            </a:r>
            <a:r>
              <a:rPr lang="zh-CN" altLang="en-US" sz="3200" b="1"/>
              <a:t>两个直角相等</a:t>
            </a:r>
            <a:r>
              <a:rPr lang="en-US" altLang="zh-CN" sz="3200" b="1"/>
              <a:t>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(5)</a:t>
            </a:r>
            <a:r>
              <a:rPr lang="zh-CN" altLang="en-US" sz="3200" b="1"/>
              <a:t>面积相等的两个三角形全等</a:t>
            </a:r>
            <a:r>
              <a:rPr lang="en-US" altLang="zh-CN" sz="3200" b="1"/>
              <a:t>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43000" y="2667000"/>
            <a:ext cx="5972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如果两个角是直角</a:t>
            </a:r>
            <a:r>
              <a:rPr lang="en-US" altLang="zh-CN" sz="2800" b="1">
                <a:solidFill>
                  <a:srgbClr val="0000FF"/>
                </a:solidFill>
              </a:rPr>
              <a:t>,</a:t>
            </a:r>
            <a:r>
              <a:rPr lang="zh-CN" altLang="en-US" sz="2800" b="1">
                <a:solidFill>
                  <a:srgbClr val="0000FF"/>
                </a:solidFill>
              </a:rPr>
              <a:t>那么这两个角相等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981200" y="3124200"/>
            <a:ext cx="20574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029200" y="3124200"/>
            <a:ext cx="19812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16200000" flipH="1">
            <a:off x="2514600" y="3429000"/>
            <a:ext cx="609600" cy="1371600"/>
          </a:xfrm>
          <a:prstGeom prst="wedgeRoundRectCallout">
            <a:avLst>
              <a:gd name="adj1" fmla="val -155731"/>
              <a:gd name="adj2" fmla="val 45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486400" y="3733800"/>
            <a:ext cx="1219200" cy="685800"/>
          </a:xfrm>
          <a:prstGeom prst="wedgeRoundRectCallout">
            <a:avLst>
              <a:gd name="adj1" fmla="val -53648"/>
              <a:gd name="adj2" fmla="val -135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4724400"/>
            <a:ext cx="672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条件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  <a:r>
              <a:rPr lang="zh-CN" altLang="en-US" sz="2800" b="1">
                <a:solidFill>
                  <a:srgbClr val="0000FF"/>
                </a:solidFill>
              </a:rPr>
              <a:t>两个角是直角</a:t>
            </a:r>
            <a:r>
              <a:rPr lang="en-US" altLang="zh-CN" sz="2800" b="1">
                <a:solidFill>
                  <a:srgbClr val="0000FF"/>
                </a:solidFill>
              </a:rPr>
              <a:t>;    </a:t>
            </a:r>
            <a:r>
              <a:rPr lang="zh-CN" altLang="en-US" sz="2800" b="1">
                <a:solidFill>
                  <a:srgbClr val="FF0000"/>
                </a:solidFill>
              </a:rPr>
              <a:t>结论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  <a:r>
              <a:rPr lang="zh-CN" altLang="en-US" sz="2800" b="1">
                <a:solidFill>
                  <a:srgbClr val="0000FF"/>
                </a:solidFill>
              </a:rPr>
              <a:t>这两个角相等</a:t>
            </a:r>
            <a:r>
              <a:rPr lang="en-US" altLang="zh-CN" sz="2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  <p:bldP spid="7176" grpId="0" animBg="1"/>
      <p:bldP spid="7177" grpId="0" animBg="1"/>
      <p:bldP spid="7178" grpId="0" animBg="1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800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     </a:t>
            </a:r>
            <a:r>
              <a:rPr lang="zh-CN" altLang="en-US" sz="3200" b="1" dirty="0"/>
              <a:t>下列各语句中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哪些是命题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哪些不是命题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  <a:r>
              <a:rPr lang="zh-CN" altLang="en-US" sz="3200" b="1" dirty="0"/>
              <a:t>是命题的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请你先将它改写为</a:t>
            </a:r>
            <a:r>
              <a:rPr lang="zh-CN" altLang="en-US" sz="3200" b="1" dirty="0">
                <a:latin typeface="宋体" panose="02010600030101010101" pitchFamily="2" charset="-122"/>
              </a:rPr>
              <a:t>“</a:t>
            </a:r>
            <a:r>
              <a:rPr lang="zh-CN" altLang="en-US" sz="3200" b="1" dirty="0"/>
              <a:t>如果</a:t>
            </a:r>
            <a:r>
              <a:rPr lang="en-US" altLang="zh-CN" sz="3200" b="1" dirty="0">
                <a:latin typeface="Times New Roman" panose="02020603050405020304" pitchFamily="18" charset="0"/>
              </a:rPr>
              <a:t>······</a:t>
            </a:r>
            <a:r>
              <a:rPr lang="zh-CN" altLang="en-US" sz="3200" b="1" dirty="0"/>
              <a:t>那么</a:t>
            </a:r>
            <a:r>
              <a:rPr lang="en-US" altLang="zh-CN" sz="3200" b="1" dirty="0">
                <a:latin typeface="Times New Roman" panose="02020603050405020304" pitchFamily="18" charset="0"/>
              </a:rPr>
              <a:t>······</a:t>
            </a:r>
            <a:r>
              <a:rPr lang="en-US" altLang="zh-CN" sz="3200" b="1" dirty="0">
                <a:latin typeface="宋体" panose="02010600030101010101" pitchFamily="2" charset="-122"/>
              </a:rPr>
              <a:t>”</a:t>
            </a:r>
            <a:r>
              <a:rPr lang="zh-CN" altLang="en-US" sz="3200" b="1" dirty="0"/>
              <a:t>的形式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再指出命题的条件和结论</a:t>
            </a:r>
            <a:r>
              <a:rPr lang="en-US" altLang="zh-CN" sz="3200" b="1" dirty="0"/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71600" y="2287588"/>
            <a:ext cx="56102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zh-CN" altLang="en-US" sz="3200" b="1" dirty="0"/>
              <a:t>相等的两个角是锐角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</a:t>
            </a:r>
            <a:r>
              <a:rPr lang="zh-CN" altLang="en-US" sz="3200" b="1" dirty="0"/>
              <a:t>画一条线段的垂直平分线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</a:t>
            </a:r>
            <a:r>
              <a:rPr lang="zh-CN" altLang="en-US" sz="3200" b="1" dirty="0"/>
              <a:t>两条直线相交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只有一个交点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</a:t>
            </a:r>
            <a:r>
              <a:rPr lang="zh-CN" altLang="en-US" sz="3200" b="1" dirty="0"/>
              <a:t>延长线段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AB</a:t>
            </a:r>
            <a:r>
              <a:rPr lang="zh-CN" altLang="en-US" sz="3200" b="1" dirty="0"/>
              <a:t>到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="1" i="1" dirty="0"/>
              <a:t>,</a:t>
            </a:r>
            <a:r>
              <a:rPr lang="zh-CN" altLang="en-US" sz="3200" b="1" dirty="0"/>
              <a:t>使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AC</a:t>
            </a:r>
            <a:r>
              <a:rPr lang="en-US" altLang="zh-CN" sz="3200" b="1" dirty="0">
                <a:latin typeface="Times New Roman" panose="02020603050405020304" pitchFamily="18" charset="0"/>
              </a:rPr>
              <a:t>=2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AB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</a:t>
            </a:r>
            <a:r>
              <a:rPr lang="zh-CN" altLang="en-US" sz="3200" b="1" dirty="0"/>
              <a:t>同一个角的两个余角相等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6.</a:t>
            </a:r>
            <a:r>
              <a:rPr lang="zh-CN" altLang="en-US" sz="3200" b="1" dirty="0"/>
              <a:t>两直线平行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同位角相等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7.</a:t>
            </a:r>
            <a:r>
              <a:rPr lang="zh-CN" altLang="en-US" sz="3200" b="1" dirty="0"/>
              <a:t>当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a=b</a:t>
            </a:r>
            <a:r>
              <a:rPr lang="zh-CN" altLang="en-US" sz="3200" b="1" dirty="0"/>
              <a:t>时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有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8.</a:t>
            </a:r>
            <a:r>
              <a:rPr lang="zh-CN" altLang="en-US" sz="3200" b="1" dirty="0"/>
              <a:t>当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/>
              <a:t>时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有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a=b.</a:t>
            </a:r>
          </a:p>
        </p:txBody>
      </p:sp>
      <p:grpSp>
        <p:nvGrpSpPr>
          <p:cNvPr id="8198" name="Group 6"/>
          <p:cNvGrpSpPr/>
          <p:nvPr/>
        </p:nvGrpSpPr>
        <p:grpSpPr bwMode="auto">
          <a:xfrm>
            <a:off x="228600" y="0"/>
            <a:ext cx="2930525" cy="862013"/>
            <a:chOff x="1474" y="2478"/>
            <a:chExt cx="1846" cy="543"/>
          </a:xfrm>
        </p:grpSpPr>
        <p:pic>
          <p:nvPicPr>
            <p:cNvPr id="8199" name="Picture 7" descr="j033812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74" y="2523"/>
              <a:ext cx="499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004" y="2478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072" y="2546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做一做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965200"/>
            <a:ext cx="47847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 dirty="0">
                <a:solidFill>
                  <a:srgbClr val="0000FF"/>
                </a:solidFill>
              </a:rPr>
              <a:t>正确的命题叫做</a:t>
            </a:r>
            <a:r>
              <a:rPr lang="zh-CN" altLang="en-US" sz="3200" b="1" dirty="0">
                <a:solidFill>
                  <a:srgbClr val="FF0000"/>
                </a:solidFill>
              </a:rPr>
              <a:t>真命题</a:t>
            </a:r>
            <a:r>
              <a:rPr lang="en-US" altLang="zh-CN" sz="3200" b="1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145000"/>
              </a:lnSpc>
            </a:pPr>
            <a:r>
              <a:rPr lang="zh-CN" altLang="en-US" sz="3200" b="1" dirty="0">
                <a:solidFill>
                  <a:srgbClr val="0000FF"/>
                </a:solidFill>
              </a:rPr>
              <a:t>不正确的命题叫做</a:t>
            </a:r>
            <a:r>
              <a:rPr lang="zh-CN" altLang="en-US" sz="3200" b="1" dirty="0">
                <a:solidFill>
                  <a:srgbClr val="FF0000"/>
                </a:solidFill>
              </a:rPr>
              <a:t>假命题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2867025"/>
            <a:ext cx="56102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zh-CN" altLang="en-US" sz="3200" b="1" dirty="0"/>
              <a:t>相等的两个角是锐角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</a:t>
            </a:r>
            <a:r>
              <a:rPr lang="zh-CN" altLang="en-US" sz="3200" b="1" dirty="0"/>
              <a:t>两条直线相交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只有一个交点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</a:t>
            </a:r>
            <a:r>
              <a:rPr lang="zh-CN" altLang="en-US" sz="3200" b="1" dirty="0"/>
              <a:t>同一个角的两个余角相等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6.</a:t>
            </a:r>
            <a:r>
              <a:rPr lang="zh-CN" altLang="en-US" sz="3200" b="1" dirty="0"/>
              <a:t>两直线平行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同位角相等</a:t>
            </a:r>
            <a:r>
              <a:rPr lang="en-US" altLang="zh-CN" sz="3200" b="1" dirty="0"/>
              <a:t>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7.</a:t>
            </a:r>
            <a:r>
              <a:rPr lang="zh-CN" altLang="en-US" sz="3200" b="1" dirty="0"/>
              <a:t>当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a=b</a:t>
            </a:r>
            <a:r>
              <a:rPr lang="zh-CN" altLang="en-US" sz="3200" b="1" dirty="0"/>
              <a:t>时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有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8.</a:t>
            </a:r>
            <a:r>
              <a:rPr lang="zh-CN" altLang="en-US" sz="3200" b="1" dirty="0"/>
              <a:t>当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lang="en-US" altLang="zh-CN" sz="32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/>
              <a:t>时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有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a=b.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705600" y="31242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真命题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86400" y="26670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假命题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248400" y="35814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真命题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19800" y="41148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真命题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648200" y="4611688"/>
            <a:ext cx="140811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真命题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51054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假命题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  <p:bldP spid="9227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一个锐角与一个钝角的和等于</a:t>
            </a:r>
            <a:r>
              <a:rPr lang="en-US" altLang="zh-CN" sz="2400" b="1" dirty="0">
                <a:latin typeface="Times New Roman" panose="02020603050405020304" pitchFamily="18" charset="0"/>
              </a:rPr>
              <a:t>180°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0" y="685800"/>
            <a:ext cx="14081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假命题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1857375"/>
            <a:ext cx="7620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      </a:t>
            </a:r>
            <a:r>
              <a:rPr lang="zh-CN" altLang="en-US" sz="2800" b="1"/>
              <a:t>因为</a:t>
            </a:r>
            <a:r>
              <a:rPr lang="en-US" altLang="zh-CN" sz="2800" b="1">
                <a:latin typeface="Times New Roman" panose="02020603050405020304" pitchFamily="18" charset="0"/>
              </a:rPr>
              <a:t>30°</a:t>
            </a:r>
            <a:r>
              <a:rPr lang="zh-CN" altLang="en-US" sz="2800" b="1"/>
              <a:t>是锐角</a:t>
            </a:r>
            <a:r>
              <a:rPr lang="en-US" altLang="zh-CN" sz="2800" b="1"/>
              <a:t>,</a:t>
            </a:r>
            <a:r>
              <a:rPr lang="en-US" altLang="zh-CN" sz="2800" b="1">
                <a:latin typeface="Times New Roman" panose="02020603050405020304" pitchFamily="18" charset="0"/>
              </a:rPr>
              <a:t>120°</a:t>
            </a:r>
            <a:r>
              <a:rPr lang="zh-CN" altLang="en-US" sz="2800" b="1"/>
              <a:t>是钝角</a:t>
            </a:r>
            <a:r>
              <a:rPr lang="en-US" altLang="zh-CN" sz="2800" b="1"/>
              <a:t>, </a:t>
            </a:r>
            <a:r>
              <a:rPr lang="zh-CN" altLang="en-US" sz="2800" b="1"/>
              <a:t>而</a:t>
            </a:r>
            <a:r>
              <a:rPr lang="en-US" altLang="zh-CN" sz="2800" b="1">
                <a:latin typeface="Times New Roman" panose="02020603050405020304" pitchFamily="18" charset="0"/>
              </a:rPr>
              <a:t>30°+ 120°=150°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≠</a:t>
            </a:r>
            <a:r>
              <a:rPr lang="en-US" altLang="zh-CN" sz="2800" b="1">
                <a:latin typeface="Times New Roman" panose="02020603050405020304" pitchFamily="18" charset="0"/>
              </a:rPr>
              <a:t>180 °,</a:t>
            </a:r>
            <a:r>
              <a:rPr lang="zh-CN" altLang="en-US" sz="2800" b="1">
                <a:latin typeface="Times New Roman" panose="02020603050405020304" pitchFamily="18" charset="0"/>
              </a:rPr>
              <a:t>所以“</a:t>
            </a:r>
            <a:r>
              <a:rPr lang="zh-CN" altLang="en-US" sz="2400" b="1"/>
              <a:t>一个锐角与一个钝角的和等于</a:t>
            </a:r>
            <a:r>
              <a:rPr lang="en-US" altLang="zh-CN" sz="2400" b="1">
                <a:latin typeface="Times New Roman" panose="02020603050405020304" pitchFamily="18" charset="0"/>
              </a:rPr>
              <a:t>180°</a:t>
            </a:r>
            <a:r>
              <a:rPr lang="en-US" altLang="zh-CN" sz="2800" b="1">
                <a:latin typeface="Times New Roman" panose="02020603050405020304" pitchFamily="18" charset="0"/>
              </a:rPr>
              <a:t>”</a:t>
            </a:r>
            <a:r>
              <a:rPr lang="zh-CN" altLang="en-US" sz="2800" b="1">
                <a:latin typeface="Times New Roman" panose="02020603050405020304" pitchFamily="18" charset="0"/>
              </a:rPr>
              <a:t>是假命题．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" y="3810000"/>
            <a:ext cx="800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       </a:t>
            </a:r>
            <a:r>
              <a:rPr lang="zh-CN" altLang="en-US" sz="2800" b="1"/>
              <a:t>判断一个命题是假命题，只要举出一个满足命题条件但结论不同与命题结论的例子就可以了．像这样的例子叫做</a:t>
            </a:r>
            <a:r>
              <a:rPr lang="zh-CN" altLang="en-US" sz="2800" b="1">
                <a:solidFill>
                  <a:srgbClr val="FF0000"/>
                </a:solidFill>
              </a:rPr>
              <a:t>反例</a:t>
            </a:r>
            <a:r>
              <a:rPr lang="zh-CN" altLang="en-US" sz="2800" b="1"/>
              <a:t>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0" name="Group 6"/>
          <p:cNvGrpSpPr/>
          <p:nvPr/>
        </p:nvGrpSpPr>
        <p:grpSpPr bwMode="auto">
          <a:xfrm>
            <a:off x="304800" y="152400"/>
            <a:ext cx="1806575" cy="1143000"/>
            <a:chOff x="272" y="210"/>
            <a:chExt cx="1075" cy="680"/>
          </a:xfrm>
        </p:grpSpPr>
        <p:pic>
          <p:nvPicPr>
            <p:cNvPr id="11271" name="Picture 7" descr="004"/>
            <p:cNvPicPr>
              <a:picLocks noChangeAspect="1" noChangeArrowheads="1"/>
            </p:cNvPicPr>
            <p:nvPr/>
          </p:nvPicPr>
          <p:blipFill>
            <a:blip r:embed="rId2">
              <a:lum bright="36000"/>
            </a:blip>
            <a:srcRect/>
            <a:stretch>
              <a:fillRect/>
            </a:stretch>
          </p:blipFill>
          <p:spPr bwMode="auto">
            <a:xfrm>
              <a:off x="272" y="210"/>
              <a:ext cx="68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521" y="309"/>
              <a:ext cx="826" cy="48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700" b="1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练习</a:t>
              </a:r>
            </a:p>
          </p:txBody>
        </p:sp>
      </p:grp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838200"/>
            <a:ext cx="80645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下列句子哪些是</a:t>
            </a:r>
            <a:r>
              <a:rPr kumimoji="1"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？是命题的，指出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是真命题还是假命题？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57250" y="1871663"/>
            <a:ext cx="643413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猫有四只脚；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三角形两边之和大于第三边；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画一条曲线；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四边形都是菱形；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潮湿的空气；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对应角相等的四边形是相似四边形；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对顶角相等；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相似三角形的对应边成比例；</a:t>
            </a:r>
          </a:p>
          <a:p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做线段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的垂线．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/>
        </p:nvSpPr>
        <p:spPr bwMode="auto">
          <a:xfrm>
            <a:off x="685800" y="1676400"/>
            <a:ext cx="800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下列命题的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条件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是什么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?</a:t>
            </a:r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结论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是什么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/>
        </p:nvSpPr>
        <p:spPr bwMode="auto">
          <a:xfrm>
            <a:off x="990600" y="2971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(2)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&gt;</a:t>
            </a:r>
            <a:r>
              <a:rPr kumimoji="1" lang="en-US" altLang="zh-CN" sz="3200" b="1" i="1" dirty="0" err="1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dirty="0" err="1">
                <a:latin typeface="Times New Roman" panose="02020603050405020304" pitchFamily="18" charset="0"/>
              </a:rPr>
              <a:t>,</a:t>
            </a:r>
            <a:r>
              <a:rPr kumimoji="1" lang="en-US" altLang="zh-CN" sz="3200" b="1" i="1" dirty="0" err="1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&gt;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/>
        </p:nvSpPr>
        <p:spPr bwMode="auto">
          <a:xfrm>
            <a:off x="990600" y="2362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(1)</a:t>
            </a:r>
            <a:r>
              <a:rPr lang="zh-CN" altLang="en-US" sz="3200" b="1" dirty="0">
                <a:latin typeface="Times New Roman" panose="02020603050405020304" pitchFamily="18" charset="0"/>
              </a:rPr>
              <a:t>如果两个角相等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那么它们是对顶角</a:t>
            </a:r>
            <a:r>
              <a:rPr lang="en-US" altLang="zh-CN" sz="32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/>
        </p:nvSpPr>
        <p:spPr bwMode="auto">
          <a:xfrm>
            <a:off x="990600" y="35052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(3)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两角和其中一角的对边对应相等的两个三角形全等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/>
        </p:nvSpPr>
        <p:spPr bwMode="auto">
          <a:xfrm>
            <a:off x="990600" y="4419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(4)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菱形的四条边都相等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/>
        </p:nvSpPr>
        <p:spPr bwMode="auto">
          <a:xfrm>
            <a:off x="990600" y="48768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(5)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全等三角形的面积相等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12298" name="Group 10"/>
          <p:cNvGrpSpPr/>
          <p:nvPr/>
        </p:nvGrpSpPr>
        <p:grpSpPr bwMode="auto">
          <a:xfrm>
            <a:off x="304800" y="152400"/>
            <a:ext cx="1806575" cy="1143000"/>
            <a:chOff x="272" y="210"/>
            <a:chExt cx="1075" cy="680"/>
          </a:xfrm>
        </p:grpSpPr>
        <p:pic>
          <p:nvPicPr>
            <p:cNvPr id="12299" name="Picture 11" descr="004"/>
            <p:cNvPicPr>
              <a:picLocks noChangeAspect="1" noChangeArrowheads="1"/>
            </p:cNvPicPr>
            <p:nvPr/>
          </p:nvPicPr>
          <p:blipFill>
            <a:blip r:embed="rId2">
              <a:lum bright="36000"/>
            </a:blip>
            <a:srcRect/>
            <a:stretch>
              <a:fillRect/>
            </a:stretch>
          </p:blipFill>
          <p:spPr bwMode="auto">
            <a:xfrm>
              <a:off x="272" y="210"/>
              <a:ext cx="68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21" y="309"/>
              <a:ext cx="826" cy="48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8450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683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450975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35480" defTabSz="96837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700" b="1" dirty="0">
                  <a:solidFill>
                    <a:srgbClr val="FF0000"/>
                  </a:solidFill>
                  <a:ea typeface="华文行楷" panose="02010800040101010101" pitchFamily="2" charset="-122"/>
                </a:rPr>
                <a:t>练习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664</Words>
  <Application>Microsoft Office PowerPoint</Application>
  <PresentationFormat>全屏显示(4:3)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黑体</vt:lpstr>
      <vt:lpstr>华文行楷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Wingdings</vt:lpstr>
      <vt:lpstr>WWW.2PPT.COM
</vt:lpstr>
      <vt:lpstr>第一PPT模板网-WWW.1PPT.COM  </vt:lpstr>
      <vt:lpstr>7.1 命题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2022-01-07T05:41:01Z</dcterms:created>
  <dcterms:modified xsi:type="dcterms:W3CDTF">2023-01-16T21:12:20Z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E8121320EBDB4D11949F8A5994AACAE1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