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3"/>
  </p:notesMasterIdLst>
  <p:handoutMasterIdLst>
    <p:handoutMasterId r:id="rId64"/>
  </p:handoutMasterIdLst>
  <p:sldIdLst>
    <p:sldId id="387" r:id="rId2"/>
    <p:sldId id="322" r:id="rId3"/>
    <p:sldId id="323" r:id="rId4"/>
    <p:sldId id="364" r:id="rId5"/>
    <p:sldId id="361" r:id="rId6"/>
    <p:sldId id="362" r:id="rId7"/>
    <p:sldId id="363" r:id="rId8"/>
    <p:sldId id="388" r:id="rId9"/>
    <p:sldId id="365" r:id="rId10"/>
    <p:sldId id="366" r:id="rId11"/>
    <p:sldId id="380" r:id="rId12"/>
    <p:sldId id="369" r:id="rId13"/>
    <p:sldId id="367" r:id="rId14"/>
    <p:sldId id="381" r:id="rId15"/>
    <p:sldId id="324" r:id="rId16"/>
    <p:sldId id="325" r:id="rId17"/>
    <p:sldId id="382" r:id="rId18"/>
    <p:sldId id="329" r:id="rId19"/>
    <p:sldId id="330" r:id="rId20"/>
    <p:sldId id="331" r:id="rId21"/>
    <p:sldId id="383" r:id="rId22"/>
    <p:sldId id="332" r:id="rId23"/>
    <p:sldId id="333" r:id="rId24"/>
    <p:sldId id="375" r:id="rId25"/>
    <p:sldId id="376" r:id="rId26"/>
    <p:sldId id="368" r:id="rId27"/>
    <p:sldId id="334" r:id="rId28"/>
    <p:sldId id="374" r:id="rId29"/>
    <p:sldId id="335" r:id="rId30"/>
    <p:sldId id="377" r:id="rId31"/>
    <p:sldId id="378" r:id="rId32"/>
    <p:sldId id="379" r:id="rId33"/>
    <p:sldId id="336" r:id="rId34"/>
    <p:sldId id="337" r:id="rId35"/>
    <p:sldId id="338" r:id="rId36"/>
    <p:sldId id="339" r:id="rId37"/>
    <p:sldId id="384" r:id="rId38"/>
    <p:sldId id="340" r:id="rId39"/>
    <p:sldId id="341" r:id="rId40"/>
    <p:sldId id="342" r:id="rId41"/>
    <p:sldId id="343" r:id="rId42"/>
    <p:sldId id="345" r:id="rId43"/>
    <p:sldId id="370" r:id="rId44"/>
    <p:sldId id="346" r:id="rId45"/>
    <p:sldId id="347" r:id="rId46"/>
    <p:sldId id="348" r:id="rId47"/>
    <p:sldId id="349" r:id="rId48"/>
    <p:sldId id="350" r:id="rId49"/>
    <p:sldId id="351" r:id="rId50"/>
    <p:sldId id="352" r:id="rId51"/>
    <p:sldId id="353" r:id="rId52"/>
    <p:sldId id="354" r:id="rId53"/>
    <p:sldId id="355" r:id="rId54"/>
    <p:sldId id="385" r:id="rId55"/>
    <p:sldId id="356" r:id="rId56"/>
    <p:sldId id="357" r:id="rId57"/>
    <p:sldId id="358" r:id="rId58"/>
    <p:sldId id="372" r:id="rId59"/>
    <p:sldId id="386" r:id="rId60"/>
    <p:sldId id="359" r:id="rId61"/>
    <p:sldId id="360" r:id="rId62"/>
  </p:sldIdLst>
  <p:sldSz cx="9144000" cy="6858000" type="screen4x3"/>
  <p:notesSz cx="6858000" cy="9144000"/>
  <p:defaultTextStyle>
    <a:defPPr>
      <a:defRPr lang="zh-CN"/>
    </a:defPPr>
    <a:lvl1pPr algn="l" rtl="0" fontAlgn="base">
      <a:spcBef>
        <a:spcPct val="0"/>
      </a:spcBef>
      <a:spcAft>
        <a:spcPct val="0"/>
      </a:spcAft>
      <a:defRPr b="1"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b="1"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b="1"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b="1"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b="1"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b="1"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2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ea typeface="+mn-ea"/>
              </a:defRPr>
            </a:lvl1pPr>
          </a:lstStyle>
          <a:p>
            <a:pPr>
              <a:defRPr/>
            </a:pPr>
            <a:fld id="{4FD4CCDE-A080-472B-B564-23EF99C016D3}"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ea typeface="+mn-ea"/>
              </a:defRPr>
            </a:lvl1pPr>
          </a:lstStyle>
          <a:p>
            <a:pPr>
              <a:defRPr/>
            </a:pPr>
            <a:fld id="{264C1E7A-25C0-4441-B00A-E091A589E2C4}"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84613" y="8685213"/>
            <a:ext cx="2971800" cy="457200"/>
          </a:xfrm>
          <a:prstGeom prst="rect">
            <a:avLst/>
          </a:prstGeom>
          <a:noFill/>
          <a:ln>
            <a:miter lim="800000"/>
          </a:ln>
        </p:spPr>
        <p:txBody>
          <a:bodyPr anchor="b"/>
          <a:lstStyle/>
          <a:p>
            <a:pPr algn="r">
              <a:defRPr/>
            </a:pPr>
            <a:fld id="{1FDC91E1-E8F2-4472-892D-717F679861F2}" type="slidenum">
              <a:rPr lang="zh-CN" altLang="en-US" sz="1200">
                <a:solidFill>
                  <a:srgbClr val="000000"/>
                </a:solidFill>
                <a:latin typeface="Times New Roman" panose="02020603050405020304" pitchFamily="18" charset="0"/>
                <a:ea typeface="+mn-ea"/>
              </a:rPr>
              <a:t>1</a:t>
            </a:fld>
            <a:endParaRPr lang="en-US" altLang="zh-CN" sz="1200">
              <a:solidFill>
                <a:srgbClr val="000000"/>
              </a:solidFill>
              <a:latin typeface="Times New Roman" panose="02020603050405020304" pitchFamily="18" charset="0"/>
              <a:ea typeface="+mn-ea"/>
            </a:endParaRPr>
          </a:p>
        </p:txBody>
      </p:sp>
      <p:sp>
        <p:nvSpPr>
          <p:cNvPr id="68611"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06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4" name="灯片编号占位符 3"/>
          <p:cNvSpPr>
            <a:spLocks noGrp="1"/>
          </p:cNvSpPr>
          <p:nvPr>
            <p:ph type="sldNum" sz="quarter" idx="5"/>
          </p:nvPr>
        </p:nvSpPr>
        <p:spPr/>
        <p:txBody>
          <a:bodyPr/>
          <a:lstStyle/>
          <a:p>
            <a:pPr>
              <a:defRPr/>
            </a:pPr>
            <a:fld id="{D9B156AB-F0FE-4388-A4C2-343D482A9CC2}" type="slidenum">
              <a:rPr lang="zh-CN" altLang="en-US" smtClean="0"/>
              <a:t>40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6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4" name="灯片编号占位符 3"/>
          <p:cNvSpPr>
            <a:spLocks noGrp="1"/>
          </p:cNvSpPr>
          <p:nvPr>
            <p:ph type="sldNum" sz="quarter" idx="5"/>
          </p:nvPr>
        </p:nvSpPr>
        <p:spPr/>
        <p:txBody>
          <a:bodyPr/>
          <a:lstStyle/>
          <a:p>
            <a:pPr>
              <a:defRPr/>
            </a:pPr>
            <a:fld id="{4D68D800-E95D-48EC-B41F-5AE13B4CF14E}" type="slidenum">
              <a:rPr lang="zh-CN" altLang="en-US" smtClean="0"/>
              <a:t>55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27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4" name="灯片编号占位符 3"/>
          <p:cNvSpPr>
            <a:spLocks noGrp="1"/>
          </p:cNvSpPr>
          <p:nvPr>
            <p:ph type="sldNum" sz="quarter" idx="5"/>
          </p:nvPr>
        </p:nvSpPr>
        <p:spPr/>
        <p:txBody>
          <a:bodyPr/>
          <a:lstStyle/>
          <a:p>
            <a:pPr>
              <a:defRPr/>
            </a:pPr>
            <a:fld id="{D269C9B5-ED80-4FB0-9B18-B1D657C3FF47}" type="slidenum">
              <a:rPr lang="zh-CN" altLang="en-US" smtClean="0"/>
              <a:t>61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6850C555-8314-4367-A6A5-27058911153E}"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67827EB4-A3DD-4696-BE10-159E08129E8A}"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3CFFD7D4-CEBD-4FA8-9E10-009AB87CACFD}"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04FDCDD4-C0B9-4011-90AA-6D377B6AC6A5}"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DF2C472A-62BF-42E6-AACA-FFEB3187135B}"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D9DE4EBA-FDF2-461C-8E63-FCAE942D351D}"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E541E8F8-7F8E-40C6-AF37-11AD56C4C09A}"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5C1042D0-B745-4D6A-BB12-83D385694F06}"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8A07865C-51B5-4ED7-A253-3681EFCB253C}"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AD5EE964-0A30-4ED4-A70E-44C655FD72DB}"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b="0">
                <a:solidFill>
                  <a:srgbClr val="000000"/>
                </a:solidFill>
                <a:latin typeface="Arial" panose="020B0604020202020204" pitchFamily="34" charset="0"/>
                <a:ea typeface="宋体" panose="02010600030101010101"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b="0">
                <a:solidFill>
                  <a:srgbClr val="000000"/>
                </a:solidFill>
                <a:latin typeface="Arial" panose="020B0604020202020204" pitchFamily="34" charset="0"/>
                <a:ea typeface="宋体" panose="02010600030101010101"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b="0">
                <a:solidFill>
                  <a:srgbClr val="000000"/>
                </a:solidFill>
                <a:latin typeface="Arial" panose="020B0604020202020204" pitchFamily="34" charset="0"/>
                <a:ea typeface="宋体" panose="02010600030101010101" pitchFamily="2" charset="-122"/>
              </a:defRPr>
            </a:lvl1pPr>
          </a:lstStyle>
          <a:p>
            <a:pPr>
              <a:defRPr/>
            </a:pPr>
            <a:fld id="{20D09CEB-528B-421F-A95B-DDFBCB869DAA}"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4.png"/><Relationship Id="rId2" Type="http://schemas.openxmlformats.org/officeDocument/2006/relationships/audio" Target="file:///D:\&#23385;&#32654;&#33521;\18-19&#19978;&#35838;&#20214;\&#32487;&#25991;\9&#24180;&#32423;&#26032;&#30446;&#26631;&#65288;&#20840;&#20876;&#65289;B\Unit%2011\&#35838;&#20214;\Section%20B-2\Section%20B%202b.mp3" TargetMode="External"/><Relationship Id="rId1" Type="http://schemas.microsoft.com/office/2007/relationships/media" Target="file:///D:\&#23385;&#32654;&#33521;\18-19&#19978;&#35838;&#20214;\&#32487;&#25991;\9&#24180;&#32423;&#26032;&#30446;&#26631;&#65288;&#20840;&#20876;&#65289;B\Unit%2011\&#35838;&#20214;\Section%20B-2\Section%20B%202b.mp3" TargetMode="Externa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email"/>
          <a:srcRect/>
          <a:stretch>
            <a:fillRect/>
          </a:stretch>
        </a:blipFill>
        <a:effectLst/>
      </p:bgPr>
    </p:bg>
    <p:spTree>
      <p:nvGrpSpPr>
        <p:cNvPr id="1" name=""/>
        <p:cNvGrpSpPr/>
        <p:nvPr/>
      </p:nvGrpSpPr>
      <p:grpSpPr>
        <a:xfrm>
          <a:off x="0" y="0"/>
          <a:ext cx="0" cy="0"/>
          <a:chOff x="0" y="0"/>
          <a:chExt cx="0" cy="0"/>
        </a:xfrm>
      </p:grpSpPr>
      <p:sp>
        <p:nvSpPr>
          <p:cNvPr id="7" name="矩形 6"/>
          <p:cNvSpPr/>
          <p:nvPr/>
        </p:nvSpPr>
        <p:spPr>
          <a:xfrm>
            <a:off x="0" y="1628800"/>
            <a:ext cx="9143999" cy="1569660"/>
          </a:xfrm>
          <a:prstGeom prst="rect">
            <a:avLst/>
          </a:prstGeom>
          <a:solidFill>
            <a:schemeClr val="bg1">
              <a:alpha val="90000"/>
            </a:schemeClr>
          </a:solidFill>
        </p:spPr>
        <p:txBody>
          <a:bodyPr wrap="square">
            <a:spAutoFit/>
          </a:bodyPr>
          <a:lstStyle/>
          <a:p>
            <a:pPr algn="ctr">
              <a:defRPr/>
            </a:pPr>
            <a:r>
              <a:rPr lang="en-US" altLang="zh-CN"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Unit </a:t>
            </a:r>
            <a:r>
              <a:rPr lang="en-US" altLang="zh-CN"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11</a:t>
            </a:r>
          </a:p>
          <a:p>
            <a:pPr algn="ctr">
              <a:defRPr/>
            </a:pPr>
            <a:r>
              <a:rPr lang="en-US" altLang="zh-CN" sz="4800" b="1" dirty="0">
                <a:latin typeface="Times New Roman" panose="02020603050405020304" pitchFamily="18" charset="0"/>
                <a:cs typeface="Times New Roman" panose="02020603050405020304" pitchFamily="18" charset="0"/>
              </a:rPr>
              <a:t>Sad movies make me </a:t>
            </a:r>
            <a:r>
              <a:rPr lang="en-US" altLang="zh-CN" sz="4800" b="1" dirty="0" smtClean="0">
                <a:latin typeface="Times New Roman" panose="02020603050405020304" pitchFamily="18" charset="0"/>
                <a:cs typeface="Times New Roman" panose="02020603050405020304" pitchFamily="18" charset="0"/>
              </a:rPr>
              <a:t>cry</a:t>
            </a:r>
            <a:endParaRPr lang="en-US" altLang="zh-CN" sz="4800" b="1" dirty="0">
              <a:latin typeface="Times New Roman" panose="02020603050405020304" pitchFamily="18" charset="0"/>
              <a:cs typeface="Times New Roman" panose="02020603050405020304" pitchFamily="18" charset="0"/>
            </a:endParaRPr>
          </a:p>
        </p:txBody>
      </p:sp>
      <p:sp>
        <p:nvSpPr>
          <p:cNvPr id="8" name="矩形 7"/>
          <p:cNvSpPr/>
          <p:nvPr/>
        </p:nvSpPr>
        <p:spPr>
          <a:xfrm>
            <a:off x="4500885" y="3861048"/>
            <a:ext cx="184730" cy="923330"/>
          </a:xfrm>
          <a:prstGeom prst="rect">
            <a:avLst/>
          </a:prstGeom>
          <a:solidFill>
            <a:schemeClr val="bg1">
              <a:alpha val="90000"/>
            </a:schemeClr>
          </a:solidFill>
        </p:spPr>
        <p:txBody>
          <a:bodyPr wrap="none">
            <a:spAutoFit/>
          </a:bodyPr>
          <a:lstStyle/>
          <a:p>
            <a:pPr algn="ctr">
              <a:defRPr/>
            </a:pPr>
            <a:endParaRPr lang="zh-CN" alt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endParaRPr>
          </a:p>
        </p:txBody>
      </p:sp>
      <p:sp>
        <p:nvSpPr>
          <p:cNvPr id="9" name="矩形 8"/>
          <p:cNvSpPr/>
          <p:nvPr/>
        </p:nvSpPr>
        <p:spPr>
          <a:xfrm>
            <a:off x="2838565" y="3568660"/>
            <a:ext cx="3483646" cy="584775"/>
          </a:xfrm>
          <a:prstGeom prst="rect">
            <a:avLst/>
          </a:prstGeom>
          <a:solidFill>
            <a:schemeClr val="bg1">
              <a:alpha val="90000"/>
            </a:schemeClr>
          </a:solidFill>
        </p:spPr>
        <p:txBody>
          <a:bodyPr wrap="none">
            <a:spAutoFit/>
          </a:bodyPr>
          <a:lstStyle/>
          <a:p>
            <a:pPr algn="ctr">
              <a:defRPr/>
            </a:pPr>
            <a:r>
              <a:rPr lang="en-US" altLang="zh-CN" sz="3200" dirty="0">
                <a:latin typeface="Times New Roman" panose="02020603050405020304" pitchFamily="18" charset="0"/>
                <a:cs typeface="Times New Roman" panose="02020603050405020304" pitchFamily="18" charset="0"/>
              </a:rPr>
              <a:t>Section </a:t>
            </a:r>
            <a:r>
              <a:rPr lang="en-US" altLang="zh-CN" sz="3200" dirty="0" smtClean="0">
                <a:latin typeface="Times New Roman" panose="02020603050405020304" pitchFamily="18" charset="0"/>
                <a:cs typeface="Times New Roman" panose="02020603050405020304" pitchFamily="18" charset="0"/>
              </a:rPr>
              <a:t>B  </a:t>
            </a:r>
            <a:r>
              <a:rPr lang="zh-CN" altLang="en-US" sz="3200" dirty="0" smtClean="0">
                <a:latin typeface="Times New Roman" panose="02020603050405020304" pitchFamily="18" charset="0"/>
                <a:cs typeface="Times New Roman" panose="02020603050405020304" pitchFamily="18" charset="0"/>
              </a:rPr>
              <a:t>第</a:t>
            </a:r>
            <a:r>
              <a:rPr lang="en-US" altLang="zh-CN" sz="3200" dirty="0" smtClean="0">
                <a:latin typeface="Times New Roman" panose="02020603050405020304" pitchFamily="18" charset="0"/>
                <a:cs typeface="Times New Roman" panose="02020603050405020304" pitchFamily="18" charset="0"/>
              </a:rPr>
              <a:t>2</a:t>
            </a:r>
            <a:r>
              <a:rPr lang="zh-CN" altLang="en-US" sz="3200" dirty="0" smtClean="0">
                <a:latin typeface="Times New Roman" panose="02020603050405020304" pitchFamily="18" charset="0"/>
                <a:cs typeface="Times New Roman" panose="02020603050405020304" pitchFamily="18" charset="0"/>
              </a:rPr>
              <a:t>课</a:t>
            </a:r>
            <a:r>
              <a:rPr lang="zh-CN" altLang="en-US" sz="3200" dirty="0">
                <a:latin typeface="Times New Roman" panose="02020603050405020304" pitchFamily="18" charset="0"/>
                <a:cs typeface="Times New Roman" panose="02020603050405020304" pitchFamily="18" charset="0"/>
              </a:rPr>
              <a:t>时</a:t>
            </a:r>
          </a:p>
        </p:txBody>
      </p:sp>
      <p:sp>
        <p:nvSpPr>
          <p:cNvPr id="10" name="矩形 9"/>
          <p:cNvSpPr/>
          <p:nvPr/>
        </p:nvSpPr>
        <p:spPr>
          <a:xfrm>
            <a:off x="3203286" y="5013176"/>
            <a:ext cx="2779928" cy="430887"/>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0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1000125" y="642938"/>
            <a:ext cx="7358063"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solidFill>
                  <a:srgbClr val="C00000"/>
                </a:solidFill>
                <a:latin typeface="Times New Roman" panose="02020603050405020304" pitchFamily="18" charset="0"/>
              </a:rPr>
              <a:t>2c</a:t>
            </a:r>
            <a:r>
              <a:rPr lang="en-US" altLang="zh-CN" sz="3600" dirty="0">
                <a:latin typeface="Times New Roman" panose="02020603050405020304" pitchFamily="18" charset="0"/>
              </a:rPr>
              <a:t>  Read the story again and answer  </a:t>
            </a:r>
          </a:p>
          <a:p>
            <a:pPr eaLnBrk="1" hangingPunct="1"/>
            <a:r>
              <a:rPr lang="en-US" altLang="zh-CN" sz="3600" dirty="0">
                <a:latin typeface="Times New Roman" panose="02020603050405020304" pitchFamily="18" charset="0"/>
              </a:rPr>
              <a:t>      the questions.</a:t>
            </a:r>
          </a:p>
        </p:txBody>
      </p:sp>
      <p:sp>
        <p:nvSpPr>
          <p:cNvPr id="3" name="Text Box 4"/>
          <p:cNvSpPr txBox="1">
            <a:spLocks noChangeArrowheads="1"/>
          </p:cNvSpPr>
          <p:nvPr/>
        </p:nvSpPr>
        <p:spPr bwMode="auto">
          <a:xfrm>
            <a:off x="714375" y="2428875"/>
            <a:ext cx="7500938"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200" dirty="0">
                <a:latin typeface="Times New Roman" panose="02020603050405020304" pitchFamily="18" charset="0"/>
              </a:rPr>
              <a:t>1. Why did Peter feel angry and worried?</a:t>
            </a:r>
          </a:p>
          <a:p>
            <a:pPr eaLnBrk="1" hangingPunct="1">
              <a:spcBef>
                <a:spcPct val="25000"/>
              </a:spcBef>
            </a:pPr>
            <a:r>
              <a:rPr lang="en-US" altLang="zh-CN" sz="3200" dirty="0">
                <a:latin typeface="Times New Roman" panose="02020603050405020304" pitchFamily="18" charset="0"/>
              </a:rPr>
              <a:t>    </a:t>
            </a:r>
            <a:r>
              <a:rPr lang="en-US" altLang="zh-CN" sz="3200" dirty="0">
                <a:solidFill>
                  <a:srgbClr val="0000FF"/>
                </a:solidFill>
                <a:latin typeface="Times New Roman" panose="02020603050405020304" pitchFamily="18" charset="0"/>
              </a:rPr>
              <a:t>He was angry with himself for missing an important goal and letting his team down. He was worried that his coach may kick him off the team.</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a:spLocks noChangeArrowheads="1"/>
          </p:cNvSpPr>
          <p:nvPr/>
        </p:nvSpPr>
        <p:spPr bwMode="auto">
          <a:xfrm>
            <a:off x="1285875" y="1857375"/>
            <a:ext cx="7215188"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dirty="0">
                <a:latin typeface="Times New Roman" panose="02020603050405020304" pitchFamily="18" charset="0"/>
              </a:rPr>
              <a:t>2. What advice did Peter’s father offer him? </a:t>
            </a:r>
          </a:p>
          <a:p>
            <a:pPr>
              <a:spcBef>
                <a:spcPct val="25000"/>
              </a:spcBef>
            </a:pPr>
            <a:r>
              <a:rPr lang="en-US" altLang="zh-CN" sz="3200" dirty="0">
                <a:latin typeface="Times New Roman" panose="02020603050405020304" pitchFamily="18" charset="0"/>
              </a:rPr>
              <a:t>    </a:t>
            </a:r>
            <a:r>
              <a:rPr lang="en-US" altLang="zh-CN" sz="3200" dirty="0">
                <a:solidFill>
                  <a:srgbClr val="0000FF"/>
                </a:solidFill>
                <a:latin typeface="Times New Roman" panose="02020603050405020304" pitchFamily="18" charset="0"/>
              </a:rPr>
              <a:t>Peter’s father advised him not to be too hard on himself but to learn how to communicate with his teammates and learn from his mistake.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slide(fromBottom)">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a:spLocks noChangeArrowheads="1"/>
          </p:cNvSpPr>
          <p:nvPr/>
        </p:nvSpPr>
        <p:spPr bwMode="auto">
          <a:xfrm>
            <a:off x="857250" y="1500188"/>
            <a:ext cx="7358063"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dirty="0">
                <a:solidFill>
                  <a:srgbClr val="000000"/>
                </a:solidFill>
                <a:latin typeface="Times New Roman" panose="02020603050405020304" pitchFamily="18" charset="0"/>
              </a:rPr>
              <a:t>3. Do you agree with Peter’s father? Why or why not? </a:t>
            </a:r>
          </a:p>
          <a:p>
            <a:pPr>
              <a:spcBef>
                <a:spcPct val="25000"/>
              </a:spcBef>
            </a:pPr>
            <a:r>
              <a:rPr lang="en-US" altLang="zh-CN" sz="3200" dirty="0">
                <a:solidFill>
                  <a:srgbClr val="0000FF"/>
                </a:solidFill>
                <a:latin typeface="Times New Roman" panose="02020603050405020304" pitchFamily="18" charset="0"/>
              </a:rPr>
              <a:t>Suggested answers:</a:t>
            </a:r>
          </a:p>
          <a:p>
            <a:pPr>
              <a:spcBef>
                <a:spcPct val="25000"/>
              </a:spcBef>
            </a:pPr>
            <a:r>
              <a:rPr lang="en-US" altLang="zh-CN" sz="3200" dirty="0">
                <a:solidFill>
                  <a:srgbClr val="0000FF"/>
                </a:solidFill>
                <a:latin typeface="Times New Roman" panose="02020603050405020304" pitchFamily="18" charset="0"/>
              </a:rPr>
              <a:t>    Yes, it is no point crying over spilled milk. It is more meaningful to learn from one’s mistakes and do better in the future.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slide(fromBottom)">
                                      <p:cBhvr>
                                        <p:cTn id="7" dur="500"/>
                                        <p:tgtEl>
                                          <p:spTgt spid="2">
                                            <p:txEl>
                                              <p:pRg st="1" end="1"/>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slide(fromBottom)">
                                      <p:cBhvr>
                                        <p:cTn id="1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矩形 1"/>
          <p:cNvSpPr>
            <a:spLocks noChangeArrowheads="1"/>
          </p:cNvSpPr>
          <p:nvPr/>
        </p:nvSpPr>
        <p:spPr bwMode="auto">
          <a:xfrm>
            <a:off x="928688" y="1571625"/>
            <a:ext cx="7500937"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dirty="0">
                <a:solidFill>
                  <a:srgbClr val="000000"/>
                </a:solidFill>
                <a:latin typeface="Times New Roman" panose="02020603050405020304" pitchFamily="18" charset="0"/>
              </a:rPr>
              <a:t>4. What happened after Peter told his teammates that he was sorry?</a:t>
            </a:r>
          </a:p>
          <a:p>
            <a:pPr>
              <a:spcBef>
                <a:spcPct val="25000"/>
              </a:spcBef>
            </a:pPr>
            <a:r>
              <a:rPr lang="en-US" altLang="zh-CN" sz="3200" dirty="0">
                <a:solidFill>
                  <a:srgbClr val="000000"/>
                </a:solidFill>
                <a:latin typeface="Times New Roman" panose="02020603050405020304" pitchFamily="18" charset="0"/>
              </a:rPr>
              <a:t>    </a:t>
            </a:r>
            <a:r>
              <a:rPr lang="en-US" altLang="zh-CN" sz="3200" dirty="0">
                <a:solidFill>
                  <a:srgbClr val="0000FF"/>
                </a:solidFill>
                <a:latin typeface="Times New Roman" panose="02020603050405020304" pitchFamily="18" charset="0"/>
              </a:rPr>
              <a:t>His teammates asked him not to worry about what had happened as it wasn’t just one person’s fault. They agreed that they should work together to think about how they could do better in the future.</a:t>
            </a: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animEffect transition="in" filter="blinds(horizontal)">
                                      <p:cBhvr>
                                        <p:cTn id="7" dur="500"/>
                                        <p:tgtEl>
                                          <p:spTgt spid="1536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a:spLocks noChangeArrowheads="1"/>
          </p:cNvSpPr>
          <p:nvPr/>
        </p:nvSpPr>
        <p:spPr bwMode="auto">
          <a:xfrm>
            <a:off x="1285875" y="1571625"/>
            <a:ext cx="6500813"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solidFill>
                  <a:srgbClr val="000000"/>
                </a:solidFill>
                <a:latin typeface="Times New Roman" panose="02020603050405020304" pitchFamily="18" charset="0"/>
              </a:rPr>
              <a:t>5. Why did Peter think that he was on a winning team even though they lost the last game?</a:t>
            </a:r>
          </a:p>
          <a:p>
            <a:pPr>
              <a:spcBef>
                <a:spcPct val="25000"/>
              </a:spcBef>
            </a:pPr>
            <a:r>
              <a:rPr lang="en-US" altLang="zh-CN" sz="3200">
                <a:solidFill>
                  <a:srgbClr val="000000"/>
                </a:solidFill>
                <a:latin typeface="Times New Roman" panose="02020603050405020304" pitchFamily="18" charset="0"/>
              </a:rPr>
              <a:t>    </a:t>
            </a:r>
            <a:r>
              <a:rPr lang="en-US" altLang="zh-CN" sz="3200">
                <a:solidFill>
                  <a:srgbClr val="0000FF"/>
                </a:solidFill>
                <a:latin typeface="Times New Roman" panose="02020603050405020304" pitchFamily="18" charset="0"/>
              </a:rPr>
              <a:t>He was on a team with good team spirit that would help them achieve success in the future.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slide(fromBottom)">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928688" y="500063"/>
            <a:ext cx="72866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600" dirty="0">
                <a:latin typeface="Times New Roman" panose="02020603050405020304" pitchFamily="18" charset="0"/>
              </a:rPr>
              <a:t>Answer more questions according to the story.</a:t>
            </a:r>
          </a:p>
        </p:txBody>
      </p:sp>
      <p:sp>
        <p:nvSpPr>
          <p:cNvPr id="3" name="Text Box 4"/>
          <p:cNvSpPr txBox="1">
            <a:spLocks noChangeArrowheads="1"/>
          </p:cNvSpPr>
          <p:nvPr/>
        </p:nvSpPr>
        <p:spPr bwMode="auto">
          <a:xfrm>
            <a:off x="928688" y="1785938"/>
            <a:ext cx="7358062" cy="1692275"/>
          </a:xfrm>
          <a:prstGeom prst="rect">
            <a:avLst/>
          </a:prstGeom>
          <a:noFill/>
          <a:ln w="9525">
            <a:noFill/>
            <a:miter lim="800000"/>
          </a:ln>
        </p:spPr>
        <p:txBody>
          <a:bodyPr>
            <a:spAutoFit/>
          </a:bodyPr>
          <a:lstStyle/>
          <a:p>
            <a:pPr marL="742950" indent="-742950">
              <a:spcBef>
                <a:spcPct val="25000"/>
              </a:spcBef>
              <a:defRPr/>
            </a:pPr>
            <a:r>
              <a:rPr lang="en-US" altLang="zh-CN" sz="3200" dirty="0">
                <a:latin typeface="Times New Roman" panose="02020603050405020304" pitchFamily="18" charset="0"/>
                <a:ea typeface="宋体" panose="02010600030101010101" pitchFamily="2" charset="-122"/>
              </a:rPr>
              <a:t>1. What happened to Peter?</a:t>
            </a:r>
          </a:p>
          <a:p>
            <a:pPr>
              <a:spcBef>
                <a:spcPct val="25000"/>
              </a:spcBef>
              <a:defRPr/>
            </a:pPr>
            <a:r>
              <a:rPr lang="en-US" altLang="zh-CN" sz="3200" dirty="0">
                <a:latin typeface="Times New Roman" panose="02020603050405020304" pitchFamily="18" charset="0"/>
                <a:ea typeface="宋体" panose="02010600030101010101" pitchFamily="2" charset="-122"/>
              </a:rPr>
              <a:t>    </a:t>
            </a:r>
            <a:r>
              <a:rPr lang="en-US" altLang="zh-CN" sz="3200" dirty="0">
                <a:solidFill>
                  <a:srgbClr val="0000FF"/>
                </a:solidFill>
                <a:latin typeface="Times New Roman" panose="02020603050405020304" pitchFamily="18" charset="0"/>
                <a:ea typeface="宋体" panose="02010600030101010101" pitchFamily="2" charset="-122"/>
              </a:rPr>
              <a:t>He missed scoring a goal and his team lost the game. </a:t>
            </a:r>
          </a:p>
        </p:txBody>
      </p:sp>
      <p:sp>
        <p:nvSpPr>
          <p:cNvPr id="4" name="矩形 3"/>
          <p:cNvSpPr>
            <a:spLocks noChangeArrowheads="1"/>
          </p:cNvSpPr>
          <p:nvPr/>
        </p:nvSpPr>
        <p:spPr bwMode="auto">
          <a:xfrm>
            <a:off x="928688" y="3643313"/>
            <a:ext cx="6929437" cy="218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latin typeface="Times New Roman" panose="02020603050405020304" pitchFamily="18" charset="0"/>
              </a:rPr>
              <a:t>2. How did Peter behave when getting home?</a:t>
            </a:r>
          </a:p>
          <a:p>
            <a:pPr>
              <a:spcBef>
                <a:spcPct val="25000"/>
              </a:spcBef>
            </a:pPr>
            <a:r>
              <a:rPr lang="en-US" altLang="zh-CN" sz="3200">
                <a:latin typeface="Times New Roman" panose="02020603050405020304" pitchFamily="18" charset="0"/>
              </a:rPr>
              <a:t>    </a:t>
            </a:r>
            <a:r>
              <a:rPr lang="en-US" altLang="zh-CN" sz="3200">
                <a:solidFill>
                  <a:srgbClr val="0000FF"/>
                </a:solidFill>
                <a:latin typeface="Times New Roman" panose="02020603050405020304" pitchFamily="18" charset="0"/>
              </a:rPr>
              <a:t>After replying to his father, he went to the room without another word.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071563" y="1714500"/>
            <a:ext cx="7215187"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Aft>
                <a:spcPts val="600"/>
              </a:spcAft>
            </a:pPr>
            <a:r>
              <a:rPr lang="en-US" altLang="zh-CN" sz="3200">
                <a:latin typeface="Times New Roman" panose="02020603050405020304" pitchFamily="18" charset="0"/>
              </a:rPr>
              <a:t>3. What did Peter’s father say to Peter? </a:t>
            </a:r>
          </a:p>
          <a:p>
            <a:pPr eaLnBrk="1" hangingPunct="1">
              <a:spcAft>
                <a:spcPts val="600"/>
              </a:spcAft>
            </a:pPr>
            <a:r>
              <a:rPr lang="en-US" altLang="zh-CN" sz="3200">
                <a:solidFill>
                  <a:srgbClr val="0000FF"/>
                </a:solidFill>
                <a:latin typeface="Times New Roman" panose="02020603050405020304" pitchFamily="18" charset="0"/>
              </a:rPr>
              <a:t>    He said that winning or losing is only half the game, the other half is learning how to communicate with your teammates and learning from your mistakes.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heckerboard(across)">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a:spLocks noChangeArrowheads="1"/>
          </p:cNvSpPr>
          <p:nvPr/>
        </p:nvSpPr>
        <p:spPr bwMode="auto">
          <a:xfrm>
            <a:off x="1214438" y="1428750"/>
            <a:ext cx="7072312"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3200">
                <a:latin typeface="Times New Roman" panose="02020603050405020304" pitchFamily="18" charset="0"/>
              </a:rPr>
              <a:t>4. How did Peter response to his mistake after listening to his father’s words?</a:t>
            </a:r>
          </a:p>
          <a:p>
            <a:pPr>
              <a:spcAft>
                <a:spcPts val="600"/>
              </a:spcAft>
            </a:pPr>
            <a:r>
              <a:rPr lang="en-US" altLang="zh-CN" sz="3200">
                <a:solidFill>
                  <a:srgbClr val="0000FF"/>
                </a:solidFill>
                <a:latin typeface="Times New Roman" panose="02020603050405020304" pitchFamily="18" charset="0"/>
              </a:rPr>
              <a:t>    He said sorry to his teammates and told them to continue to pull together to win the next game with courage.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slide(fromBottom)">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642938" y="142875"/>
            <a:ext cx="828675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4000">
                <a:solidFill>
                  <a:srgbClr val="C00000"/>
                </a:solidFill>
                <a:latin typeface="Times New Roman" panose="02020603050405020304" pitchFamily="18" charset="0"/>
              </a:rPr>
              <a:t>2d</a:t>
            </a:r>
            <a:r>
              <a:rPr lang="en-US" altLang="zh-CN" sz="3600">
                <a:latin typeface="Times New Roman" panose="02020603050405020304" pitchFamily="18" charset="0"/>
              </a:rPr>
              <a:t>  Find idioms or phrases from the </a:t>
            </a:r>
          </a:p>
          <a:p>
            <a:pPr eaLnBrk="1" hangingPunct="1">
              <a:spcBef>
                <a:spcPct val="25000"/>
              </a:spcBef>
            </a:pPr>
            <a:r>
              <a:rPr lang="en-US" altLang="zh-CN" sz="3600">
                <a:latin typeface="Times New Roman" panose="02020603050405020304" pitchFamily="18" charset="0"/>
              </a:rPr>
              <a:t>       story to replace the underlined parts.</a:t>
            </a:r>
          </a:p>
        </p:txBody>
      </p:sp>
      <p:sp>
        <p:nvSpPr>
          <p:cNvPr id="16387" name="Text Box 4"/>
          <p:cNvSpPr txBox="1">
            <a:spLocks noChangeArrowheads="1"/>
          </p:cNvSpPr>
          <p:nvPr/>
        </p:nvSpPr>
        <p:spPr bwMode="auto">
          <a:xfrm>
            <a:off x="4929188" y="3130550"/>
            <a:ext cx="36433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200">
                <a:solidFill>
                  <a:srgbClr val="0000FF"/>
                </a:solidFill>
                <a:latin typeface="Times New Roman" panose="02020603050405020304" pitchFamily="18" charset="0"/>
              </a:rPr>
              <a:t>let … down </a:t>
            </a:r>
          </a:p>
        </p:txBody>
      </p:sp>
      <p:sp>
        <p:nvSpPr>
          <p:cNvPr id="16388" name="Text Box 4"/>
          <p:cNvSpPr txBox="1">
            <a:spLocks noChangeArrowheads="1"/>
          </p:cNvSpPr>
          <p:nvPr/>
        </p:nvSpPr>
        <p:spPr bwMode="auto">
          <a:xfrm>
            <a:off x="214313" y="2000250"/>
            <a:ext cx="4500562" cy="4032250"/>
          </a:xfrm>
          <a:prstGeom prst="rect">
            <a:avLst/>
          </a:prstGeom>
          <a:solidFill>
            <a:schemeClr val="accent5"/>
          </a:solidFill>
          <a:ln w="9525">
            <a:noFill/>
            <a:miter lim="800000"/>
          </a:ln>
        </p:spPr>
        <p:txBody>
          <a:bodyPr>
            <a:spAutoFit/>
          </a:bodyPr>
          <a:lstStyle/>
          <a:p>
            <a:pPr>
              <a:spcBef>
                <a:spcPct val="25000"/>
              </a:spcBef>
              <a:defRPr/>
            </a:pPr>
            <a:r>
              <a:rPr lang="en-US" altLang="zh-CN" sz="3200" dirty="0">
                <a:latin typeface="Times New Roman" panose="02020603050405020304" pitchFamily="18" charset="0"/>
                <a:ea typeface="宋体" panose="02010600030101010101" pitchFamily="2" charset="-122"/>
              </a:rPr>
              <a:t>1. didn’t get the ball into the basket</a:t>
            </a:r>
          </a:p>
          <a:p>
            <a:pPr>
              <a:spcBef>
                <a:spcPct val="25000"/>
              </a:spcBef>
              <a:defRPr/>
            </a:pPr>
            <a:r>
              <a:rPr lang="en-US" altLang="zh-CN" sz="3200" dirty="0">
                <a:latin typeface="Times New Roman" panose="02020603050405020304" pitchFamily="18" charset="0"/>
                <a:ea typeface="宋体" panose="02010600030101010101" pitchFamily="2" charset="-122"/>
              </a:rPr>
              <a:t>2. disappointed</a:t>
            </a:r>
          </a:p>
          <a:p>
            <a:pPr>
              <a:spcBef>
                <a:spcPct val="25000"/>
              </a:spcBef>
              <a:defRPr/>
            </a:pPr>
            <a:r>
              <a:rPr lang="en-US" altLang="zh-CN" sz="3200" dirty="0">
                <a:latin typeface="Times New Roman" panose="02020603050405020304" pitchFamily="18" charset="0"/>
                <a:ea typeface="宋体" panose="02010600030101010101" pitchFamily="2" charset="-122"/>
              </a:rPr>
              <a:t>3. asked to leave </a:t>
            </a:r>
          </a:p>
          <a:p>
            <a:pPr>
              <a:spcBef>
                <a:spcPct val="25000"/>
              </a:spcBef>
              <a:defRPr/>
            </a:pPr>
            <a:r>
              <a:rPr lang="en-US" altLang="zh-CN" sz="3200" dirty="0">
                <a:latin typeface="Times New Roman" panose="02020603050405020304" pitchFamily="18" charset="0"/>
                <a:ea typeface="宋体" panose="02010600030101010101" pitchFamily="2" charset="-122"/>
              </a:rPr>
              <a:t>4. put so much pressure on yourself </a:t>
            </a:r>
          </a:p>
          <a:p>
            <a:pPr>
              <a:spcBef>
                <a:spcPct val="25000"/>
              </a:spcBef>
              <a:defRPr/>
            </a:pPr>
            <a:r>
              <a:rPr lang="en-US" altLang="zh-CN" sz="3200" dirty="0">
                <a:latin typeface="Times New Roman" panose="02020603050405020304" pitchFamily="18" charset="0"/>
                <a:ea typeface="宋体" panose="02010600030101010101" pitchFamily="2" charset="-122"/>
              </a:rPr>
              <a:t>5. work hard together</a:t>
            </a:r>
          </a:p>
        </p:txBody>
      </p:sp>
      <p:sp>
        <p:nvSpPr>
          <p:cNvPr id="16389" name="矩形 4"/>
          <p:cNvSpPr>
            <a:spLocks noChangeArrowheads="1"/>
          </p:cNvSpPr>
          <p:nvPr/>
        </p:nvSpPr>
        <p:spPr bwMode="auto">
          <a:xfrm>
            <a:off x="4929188" y="3714750"/>
            <a:ext cx="223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25000"/>
              </a:spcBef>
            </a:pPr>
            <a:r>
              <a:rPr lang="en-US" altLang="zh-CN" sz="3200">
                <a:solidFill>
                  <a:srgbClr val="0000FF"/>
                </a:solidFill>
                <a:latin typeface="Times New Roman" panose="02020603050405020304" pitchFamily="18" charset="0"/>
              </a:rPr>
              <a:t>kicked off   </a:t>
            </a:r>
          </a:p>
        </p:txBody>
      </p:sp>
      <p:sp>
        <p:nvSpPr>
          <p:cNvPr id="16390" name="矩形 5"/>
          <p:cNvSpPr>
            <a:spLocks noChangeArrowheads="1"/>
          </p:cNvSpPr>
          <p:nvPr/>
        </p:nvSpPr>
        <p:spPr bwMode="auto">
          <a:xfrm>
            <a:off x="4929188" y="5357813"/>
            <a:ext cx="2428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25000"/>
              </a:spcBef>
            </a:pPr>
            <a:r>
              <a:rPr lang="en-US" altLang="zh-CN" sz="3200">
                <a:solidFill>
                  <a:srgbClr val="0000FF"/>
                </a:solidFill>
                <a:latin typeface="Times New Roman" panose="02020603050405020304" pitchFamily="18" charset="0"/>
              </a:rPr>
              <a:t>pull together</a:t>
            </a:r>
          </a:p>
        </p:txBody>
      </p:sp>
      <p:sp>
        <p:nvSpPr>
          <p:cNvPr id="16391" name="矩形 6"/>
          <p:cNvSpPr>
            <a:spLocks noChangeArrowheads="1"/>
          </p:cNvSpPr>
          <p:nvPr/>
        </p:nvSpPr>
        <p:spPr bwMode="auto">
          <a:xfrm>
            <a:off x="4891088" y="4416425"/>
            <a:ext cx="42529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solidFill>
                  <a:srgbClr val="0000FF"/>
                </a:solidFill>
                <a:latin typeface="Times New Roman" panose="02020603050405020304" pitchFamily="18" charset="0"/>
              </a:rPr>
              <a:t>be too hard to yourself </a:t>
            </a:r>
          </a:p>
        </p:txBody>
      </p:sp>
      <p:sp>
        <p:nvSpPr>
          <p:cNvPr id="16392" name="矩形 7"/>
          <p:cNvSpPr>
            <a:spLocks noChangeArrowheads="1"/>
          </p:cNvSpPr>
          <p:nvPr/>
        </p:nvSpPr>
        <p:spPr bwMode="auto">
          <a:xfrm>
            <a:off x="4929188" y="1928813"/>
            <a:ext cx="3779837"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solidFill>
                  <a:srgbClr val="0000FF"/>
                </a:solidFill>
                <a:latin typeface="Times New Roman" panose="02020603050405020304" pitchFamily="18" charset="0"/>
              </a:rPr>
              <a:t>missed scoring that goal </a:t>
            </a: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92"/>
                                        </p:tgtEl>
                                        <p:attrNameLst>
                                          <p:attrName>style.visibility</p:attrName>
                                        </p:attrNameLst>
                                      </p:cBhvr>
                                      <p:to>
                                        <p:strVal val="visible"/>
                                      </p:to>
                                    </p:set>
                                    <p:animEffect transition="in" filter="blinds(horizontal)">
                                      <p:cBhvr>
                                        <p:cTn id="7" dur="500"/>
                                        <p:tgtEl>
                                          <p:spTgt spid="1639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7"/>
                                        </p:tgtEl>
                                        <p:attrNameLst>
                                          <p:attrName>style.visibility</p:attrName>
                                        </p:attrNameLst>
                                      </p:cBhvr>
                                      <p:to>
                                        <p:strVal val="visible"/>
                                      </p:to>
                                    </p:set>
                                    <p:animEffect transition="in" filter="blinds(horizontal)">
                                      <p:cBhvr>
                                        <p:cTn id="12" dur="500"/>
                                        <p:tgtEl>
                                          <p:spTgt spid="1638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89"/>
                                        </p:tgtEl>
                                        <p:attrNameLst>
                                          <p:attrName>style.visibility</p:attrName>
                                        </p:attrNameLst>
                                      </p:cBhvr>
                                      <p:to>
                                        <p:strVal val="visible"/>
                                      </p:to>
                                    </p:set>
                                    <p:animEffect transition="in" filter="blinds(horizontal)">
                                      <p:cBhvr>
                                        <p:cTn id="17" dur="500"/>
                                        <p:tgtEl>
                                          <p:spTgt spid="1638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391"/>
                                        </p:tgtEl>
                                        <p:attrNameLst>
                                          <p:attrName>style.visibility</p:attrName>
                                        </p:attrNameLst>
                                      </p:cBhvr>
                                      <p:to>
                                        <p:strVal val="visible"/>
                                      </p:to>
                                    </p:set>
                                    <p:animEffect transition="in" filter="blinds(horizontal)">
                                      <p:cBhvr>
                                        <p:cTn id="22" dur="500"/>
                                        <p:tgtEl>
                                          <p:spTgt spid="1639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390"/>
                                        </p:tgtEl>
                                        <p:attrNameLst>
                                          <p:attrName>style.visibility</p:attrName>
                                        </p:attrNameLst>
                                      </p:cBhvr>
                                      <p:to>
                                        <p:strVal val="visible"/>
                                      </p:to>
                                    </p:set>
                                    <p:animEffect transition="in" filter="blinds(horizontal)">
                                      <p:cBhvr>
                                        <p:cTn id="27" dur="5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P spid="16389" grpId="0"/>
      <p:bldP spid="16390" grpId="0"/>
      <p:bldP spid="16391" grpId="0"/>
      <p:bldP spid="1639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1214438" y="2571750"/>
            <a:ext cx="6643687"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25000"/>
              </a:spcBef>
            </a:pPr>
            <a:r>
              <a:rPr lang="en-US" altLang="zh-CN" sz="3600">
                <a:latin typeface="Times New Roman" panose="02020603050405020304" pitchFamily="18" charset="0"/>
              </a:rPr>
              <a:t>Read the story again and fill in the blanks with the proper words. </a:t>
            </a:r>
          </a:p>
        </p:txBody>
      </p:sp>
      <p:sp>
        <p:nvSpPr>
          <p:cNvPr id="4" name="矩形 3"/>
          <p:cNvSpPr/>
          <p:nvPr/>
        </p:nvSpPr>
        <p:spPr>
          <a:xfrm>
            <a:off x="2857488" y="1000108"/>
            <a:ext cx="3429024" cy="1107996"/>
          </a:xfrm>
          <a:prstGeom prst="rect">
            <a:avLst/>
          </a:prstGeom>
          <a:noFill/>
        </p:spPr>
        <p:txBody>
          <a:bodyPr>
            <a:spAutoFit/>
          </a:bodyPr>
          <a:lstStyle/>
          <a:p>
            <a:pPr algn="ctr">
              <a:defRPr/>
            </a:pPr>
            <a:r>
              <a:rPr lang="en-US" altLang="zh-CN" sz="6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anose="02020603050405020304" pitchFamily="18" charset="0"/>
                <a:ea typeface="宋体" panose="02010600030101010101" pitchFamily="2" charset="-122"/>
                <a:cs typeface="Times New Roman" panose="02020603050405020304" pitchFamily="18" charset="0"/>
              </a:rPr>
              <a:t>Retelling</a:t>
            </a:r>
            <a:endParaRPr lang="zh-CN" altLang="en-US" sz="6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矩形 4"/>
          <p:cNvPicPr>
            <a:picLocks noChangeArrowheads="1"/>
          </p:cNvPicPr>
          <p:nvPr/>
        </p:nvPicPr>
        <p:blipFill>
          <a:blip r:embed="rId2" cstate="email"/>
          <a:srcRect/>
          <a:stretch>
            <a:fillRect/>
          </a:stretch>
        </p:blipFill>
        <p:spPr bwMode="auto">
          <a:xfrm>
            <a:off x="500063" y="500063"/>
            <a:ext cx="334803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4"/>
          <p:cNvSpPr txBox="1">
            <a:spLocks noChangeArrowheads="1"/>
          </p:cNvSpPr>
          <p:nvPr/>
        </p:nvSpPr>
        <p:spPr bwMode="auto">
          <a:xfrm>
            <a:off x="857250" y="2071688"/>
            <a:ext cx="4143375"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200" dirty="0">
                <a:latin typeface="Times New Roman" panose="02020603050405020304" pitchFamily="18" charset="0"/>
              </a:rPr>
              <a:t>remain unhappy </a:t>
            </a:r>
          </a:p>
          <a:p>
            <a:pPr eaLnBrk="1" hangingPunct="1">
              <a:spcBef>
                <a:spcPct val="25000"/>
              </a:spcBef>
            </a:pPr>
            <a:r>
              <a:rPr lang="en-US" altLang="zh-CN" sz="3200" dirty="0">
                <a:latin typeface="Times New Roman" panose="02020603050405020304" pitchFamily="18" charset="0"/>
              </a:rPr>
              <a:t>a happy person with power and money</a:t>
            </a:r>
          </a:p>
          <a:p>
            <a:pPr eaLnBrk="1" hangingPunct="1">
              <a:spcBef>
                <a:spcPct val="25000"/>
              </a:spcBef>
            </a:pPr>
            <a:r>
              <a:rPr lang="en-US" altLang="zh-CN" sz="3200" dirty="0">
                <a:latin typeface="Times New Roman" panose="02020603050405020304" pitchFamily="18" charset="0"/>
              </a:rPr>
              <a:t>give </a:t>
            </a:r>
            <a:r>
              <a:rPr lang="en-US" altLang="zh-CN" sz="3200" dirty="0" err="1">
                <a:latin typeface="Times New Roman" panose="02020603050405020304" pitchFamily="18" charset="0"/>
              </a:rPr>
              <a:t>sth</a:t>
            </a:r>
            <a:r>
              <a:rPr lang="en-US" altLang="zh-CN" sz="3200" dirty="0">
                <a:latin typeface="Times New Roman" panose="02020603050405020304" pitchFamily="18" charset="0"/>
              </a:rPr>
              <a:t>. to sb.</a:t>
            </a:r>
          </a:p>
          <a:p>
            <a:pPr eaLnBrk="1" hangingPunct="1">
              <a:spcBef>
                <a:spcPct val="25000"/>
              </a:spcBef>
            </a:pPr>
            <a:r>
              <a:rPr lang="en-US" altLang="zh-CN" sz="3200" dirty="0">
                <a:latin typeface="Times New Roman" panose="02020603050405020304" pitchFamily="18" charset="0"/>
              </a:rPr>
              <a:t>even though  </a:t>
            </a:r>
          </a:p>
        </p:txBody>
      </p:sp>
      <p:sp>
        <p:nvSpPr>
          <p:cNvPr id="4" name="Text Box 4"/>
          <p:cNvSpPr txBox="1">
            <a:spLocks noChangeArrowheads="1"/>
          </p:cNvSpPr>
          <p:nvPr/>
        </p:nvSpPr>
        <p:spPr bwMode="auto">
          <a:xfrm>
            <a:off x="4500563" y="2071688"/>
            <a:ext cx="4286250"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zh-CN" altLang="en-US" sz="3200">
                <a:solidFill>
                  <a:srgbClr val="0000FF"/>
                </a:solidFill>
              </a:rPr>
              <a:t>依然不开心</a:t>
            </a:r>
            <a:endParaRPr lang="en-US" altLang="zh-CN" sz="3200">
              <a:solidFill>
                <a:srgbClr val="0000FF"/>
              </a:solidFill>
            </a:endParaRPr>
          </a:p>
          <a:p>
            <a:pPr eaLnBrk="1" hangingPunct="1">
              <a:spcBef>
                <a:spcPct val="25000"/>
              </a:spcBef>
            </a:pPr>
            <a:r>
              <a:rPr lang="zh-CN" altLang="en-US" sz="3200">
                <a:solidFill>
                  <a:srgbClr val="0000FF"/>
                </a:solidFill>
                <a:latin typeface="Times New Roman" panose="02020603050405020304" pitchFamily="18" charset="0"/>
              </a:rPr>
              <a:t>一个有权有钱的快乐人</a:t>
            </a:r>
            <a:endParaRPr lang="en-US" altLang="zh-CN" sz="3200">
              <a:solidFill>
                <a:srgbClr val="0000FF"/>
              </a:solidFill>
              <a:latin typeface="Times New Roman" panose="02020603050405020304" pitchFamily="18" charset="0"/>
            </a:endParaRPr>
          </a:p>
          <a:p>
            <a:pPr eaLnBrk="1" hangingPunct="1">
              <a:spcBef>
                <a:spcPct val="25000"/>
              </a:spcBef>
            </a:pPr>
            <a:endParaRPr lang="en-US" altLang="zh-CN" sz="3200">
              <a:solidFill>
                <a:srgbClr val="0000FF"/>
              </a:solidFill>
            </a:endParaRPr>
          </a:p>
          <a:p>
            <a:pPr eaLnBrk="1" hangingPunct="1">
              <a:spcBef>
                <a:spcPct val="25000"/>
              </a:spcBef>
            </a:pPr>
            <a:r>
              <a:rPr lang="zh-CN" altLang="en-US" sz="3200">
                <a:solidFill>
                  <a:srgbClr val="0000FF"/>
                </a:solidFill>
              </a:rPr>
              <a:t>把某物给某人</a:t>
            </a:r>
            <a:endParaRPr lang="en-US" altLang="zh-CN" sz="3200">
              <a:solidFill>
                <a:srgbClr val="0000FF"/>
              </a:solidFill>
              <a:latin typeface="Times New Roman" panose="02020603050405020304" pitchFamily="18" charset="0"/>
            </a:endParaRPr>
          </a:p>
          <a:p>
            <a:pPr eaLnBrk="1" hangingPunct="1">
              <a:spcBef>
                <a:spcPct val="25000"/>
              </a:spcBef>
            </a:pPr>
            <a:r>
              <a:rPr lang="zh-CN" altLang="en-US" sz="3200">
                <a:solidFill>
                  <a:srgbClr val="0000FF"/>
                </a:solidFill>
                <a:latin typeface="Times New Roman" panose="02020603050405020304" pitchFamily="18" charset="0"/>
              </a:rPr>
              <a:t>虽然，即使</a:t>
            </a:r>
            <a:endParaRPr lang="en-US" altLang="zh-CN" sz="3200">
              <a:solidFill>
                <a:srgbClr val="0000FF"/>
              </a:solidFill>
              <a:latin typeface="Times New Roman" panose="02020603050405020304"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linds(horizont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linds(horizontal)">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矩形 1"/>
          <p:cNvSpPr>
            <a:spLocks noChangeArrowheads="1"/>
          </p:cNvSpPr>
          <p:nvPr/>
        </p:nvSpPr>
        <p:spPr bwMode="auto">
          <a:xfrm>
            <a:off x="428625" y="357188"/>
            <a:ext cx="8501063"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a:latin typeface="Times New Roman" panose="02020603050405020304" pitchFamily="18" charset="0"/>
                <a:cs typeface="Times New Roman" panose="02020603050405020304" pitchFamily="18" charset="0"/>
              </a:rPr>
              <a:t>    Peter had a soccer match today, but they ____ the game because Peter ______ scoring the goal. Peter thought he had let his whole team _____ and was worried that his coach might ____ him off the team. Peter’s father told him that soccer was _____ team _____. He was not the only reason his team lost. If he had a good team, they should _______ each other. ______, winning or losing was only half the game. The _____ half was learning how to ____________                                with his teammates and ________ from the mistakes.</a:t>
            </a:r>
          </a:p>
        </p:txBody>
      </p:sp>
      <p:sp>
        <p:nvSpPr>
          <p:cNvPr id="22" name="TextBox 21"/>
          <p:cNvSpPr txBox="1">
            <a:spLocks noChangeArrowheads="1"/>
          </p:cNvSpPr>
          <p:nvPr/>
        </p:nvSpPr>
        <p:spPr bwMode="auto">
          <a:xfrm>
            <a:off x="500063" y="844550"/>
            <a:ext cx="857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lost</a:t>
            </a:r>
            <a:endParaRPr lang="zh-CN" altLang="en-US" sz="2000"/>
          </a:p>
        </p:txBody>
      </p:sp>
      <p:sp>
        <p:nvSpPr>
          <p:cNvPr id="23" name="TextBox 22"/>
          <p:cNvSpPr txBox="1">
            <a:spLocks noChangeArrowheads="1"/>
          </p:cNvSpPr>
          <p:nvPr/>
        </p:nvSpPr>
        <p:spPr bwMode="auto">
          <a:xfrm>
            <a:off x="5572125" y="857250"/>
            <a:ext cx="1428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missed</a:t>
            </a:r>
            <a:endParaRPr lang="zh-CN" altLang="en-US" sz="2000"/>
          </a:p>
        </p:txBody>
      </p:sp>
      <p:sp>
        <p:nvSpPr>
          <p:cNvPr id="24" name="TextBox 23"/>
          <p:cNvSpPr txBox="1">
            <a:spLocks noChangeArrowheads="1"/>
          </p:cNvSpPr>
          <p:nvPr/>
        </p:nvSpPr>
        <p:spPr bwMode="auto">
          <a:xfrm>
            <a:off x="500063" y="1785938"/>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down</a:t>
            </a:r>
            <a:endParaRPr lang="zh-CN" altLang="en-US" sz="2000"/>
          </a:p>
        </p:txBody>
      </p:sp>
      <p:sp>
        <p:nvSpPr>
          <p:cNvPr id="25" name="TextBox 24"/>
          <p:cNvSpPr txBox="1">
            <a:spLocks noChangeArrowheads="1"/>
          </p:cNvSpPr>
          <p:nvPr/>
        </p:nvSpPr>
        <p:spPr bwMode="auto">
          <a:xfrm>
            <a:off x="500063" y="2286000"/>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kick</a:t>
            </a:r>
            <a:endParaRPr lang="zh-CN" altLang="en-US" sz="2000"/>
          </a:p>
        </p:txBody>
      </p:sp>
      <p:sp>
        <p:nvSpPr>
          <p:cNvPr id="26" name="TextBox 25"/>
          <p:cNvSpPr txBox="1">
            <a:spLocks noChangeArrowheads="1"/>
          </p:cNvSpPr>
          <p:nvPr/>
        </p:nvSpPr>
        <p:spPr bwMode="auto">
          <a:xfrm>
            <a:off x="3143250" y="2786063"/>
            <a:ext cx="1357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about</a:t>
            </a:r>
            <a:endParaRPr lang="zh-CN" altLang="en-US" sz="2000"/>
          </a:p>
        </p:txBody>
      </p:sp>
      <p:sp>
        <p:nvSpPr>
          <p:cNvPr id="27" name="TextBox 26"/>
          <p:cNvSpPr txBox="1">
            <a:spLocks noChangeArrowheads="1"/>
          </p:cNvSpPr>
          <p:nvPr/>
        </p:nvSpPr>
        <p:spPr bwMode="auto">
          <a:xfrm>
            <a:off x="5286375" y="2786063"/>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effort</a:t>
            </a:r>
            <a:endParaRPr lang="zh-CN" altLang="en-US" sz="2000"/>
          </a:p>
        </p:txBody>
      </p:sp>
      <p:sp>
        <p:nvSpPr>
          <p:cNvPr id="28" name="TextBox 27"/>
          <p:cNvSpPr txBox="1">
            <a:spLocks noChangeArrowheads="1"/>
          </p:cNvSpPr>
          <p:nvPr/>
        </p:nvSpPr>
        <p:spPr bwMode="auto">
          <a:xfrm>
            <a:off x="3571875" y="3786188"/>
            <a:ext cx="1571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support</a:t>
            </a:r>
            <a:endParaRPr lang="zh-CN" altLang="en-US" sz="2000"/>
          </a:p>
        </p:txBody>
      </p:sp>
      <p:sp>
        <p:nvSpPr>
          <p:cNvPr id="29" name="TextBox 28"/>
          <p:cNvSpPr txBox="1">
            <a:spLocks noChangeArrowheads="1"/>
          </p:cNvSpPr>
          <p:nvPr/>
        </p:nvSpPr>
        <p:spPr bwMode="auto">
          <a:xfrm>
            <a:off x="7080250" y="3786188"/>
            <a:ext cx="1635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Besides</a:t>
            </a:r>
            <a:endParaRPr lang="zh-CN" altLang="en-US" sz="2000"/>
          </a:p>
        </p:txBody>
      </p:sp>
      <p:sp>
        <p:nvSpPr>
          <p:cNvPr id="30" name="TextBox 29"/>
          <p:cNvSpPr txBox="1">
            <a:spLocks noChangeArrowheads="1"/>
          </p:cNvSpPr>
          <p:nvPr/>
        </p:nvSpPr>
        <p:spPr bwMode="auto">
          <a:xfrm>
            <a:off x="500063" y="4714875"/>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other</a:t>
            </a:r>
            <a:endParaRPr lang="zh-CN" altLang="en-US" sz="2000"/>
          </a:p>
        </p:txBody>
      </p:sp>
      <p:sp>
        <p:nvSpPr>
          <p:cNvPr id="31" name="TextBox 30"/>
          <p:cNvSpPr txBox="1">
            <a:spLocks noChangeArrowheads="1"/>
          </p:cNvSpPr>
          <p:nvPr/>
        </p:nvSpPr>
        <p:spPr bwMode="auto">
          <a:xfrm>
            <a:off x="6000750" y="4714875"/>
            <a:ext cx="25828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communicate</a:t>
            </a:r>
            <a:endParaRPr lang="zh-CN" altLang="en-US" sz="2000"/>
          </a:p>
        </p:txBody>
      </p:sp>
      <p:sp>
        <p:nvSpPr>
          <p:cNvPr id="32" name="TextBox 31"/>
          <p:cNvSpPr txBox="1">
            <a:spLocks noChangeArrowheads="1"/>
          </p:cNvSpPr>
          <p:nvPr/>
        </p:nvSpPr>
        <p:spPr bwMode="auto">
          <a:xfrm>
            <a:off x="4714875" y="5214938"/>
            <a:ext cx="1643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learning</a:t>
            </a:r>
            <a:endParaRPr lang="zh-CN" altLang="en-US" sz="200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500" fill="hold"/>
                                        <p:tgtEl>
                                          <p:spTgt spid="29"/>
                                        </p:tgtEl>
                                        <p:attrNameLst>
                                          <p:attrName>ppt_x</p:attrName>
                                        </p:attrNameLst>
                                      </p:cBhvr>
                                      <p:tavLst>
                                        <p:tav tm="0">
                                          <p:val>
                                            <p:strVal val="#ppt_x"/>
                                          </p:val>
                                        </p:tav>
                                        <p:tav tm="100000">
                                          <p:val>
                                            <p:strVal val="#ppt_x"/>
                                          </p:val>
                                        </p:tav>
                                      </p:tavLst>
                                    </p:anim>
                                    <p:anim calcmode="lin" valueType="num">
                                      <p:cBhvr additive="base">
                                        <p:cTn id="5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anim calcmode="lin" valueType="num">
                                      <p:cBhvr additive="base">
                                        <p:cTn id="55" dur="500" fill="hold"/>
                                        <p:tgtEl>
                                          <p:spTgt spid="30"/>
                                        </p:tgtEl>
                                        <p:attrNameLst>
                                          <p:attrName>ppt_x</p:attrName>
                                        </p:attrNameLst>
                                      </p:cBhvr>
                                      <p:tavLst>
                                        <p:tav tm="0">
                                          <p:val>
                                            <p:strVal val="#ppt_x"/>
                                          </p:val>
                                        </p:tav>
                                        <p:tav tm="100000">
                                          <p:val>
                                            <p:strVal val="#ppt_x"/>
                                          </p:val>
                                        </p:tav>
                                      </p:tavLst>
                                    </p:anim>
                                    <p:anim calcmode="lin" valueType="num">
                                      <p:cBhvr additive="base">
                                        <p:cTn id="5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500" fill="hold"/>
                                        <p:tgtEl>
                                          <p:spTgt spid="31"/>
                                        </p:tgtEl>
                                        <p:attrNameLst>
                                          <p:attrName>ppt_x</p:attrName>
                                        </p:attrNameLst>
                                      </p:cBhvr>
                                      <p:tavLst>
                                        <p:tav tm="0">
                                          <p:val>
                                            <p:strVal val="#ppt_x"/>
                                          </p:val>
                                        </p:tav>
                                        <p:tav tm="100000">
                                          <p:val>
                                            <p:strVal val="#ppt_x"/>
                                          </p:val>
                                        </p:tav>
                                      </p:tavLst>
                                    </p:anim>
                                    <p:anim calcmode="lin" valueType="num">
                                      <p:cBhvr additive="base">
                                        <p:cTn id="6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additive="base">
                                        <p:cTn id="67" dur="500" fill="hold"/>
                                        <p:tgtEl>
                                          <p:spTgt spid="32"/>
                                        </p:tgtEl>
                                        <p:attrNameLst>
                                          <p:attrName>ppt_x</p:attrName>
                                        </p:attrNameLst>
                                      </p:cBhvr>
                                      <p:tavLst>
                                        <p:tav tm="0">
                                          <p:val>
                                            <p:strVal val="#ppt_x"/>
                                          </p:val>
                                        </p:tav>
                                        <p:tav tm="100000">
                                          <p:val>
                                            <p:strVal val="#ppt_x"/>
                                          </p:val>
                                        </p:tav>
                                      </p:tavLst>
                                    </p:anim>
                                    <p:anim calcmode="lin" valueType="num">
                                      <p:cBhvr additive="base">
                                        <p:cTn id="6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29" grpId="0"/>
      <p:bldP spid="30" grpId="0"/>
      <p:bldP spid="31" grpId="0"/>
      <p:bldP spid="3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矩形 1"/>
          <p:cNvSpPr>
            <a:spLocks noChangeArrowheads="1"/>
          </p:cNvSpPr>
          <p:nvPr/>
        </p:nvSpPr>
        <p:spPr bwMode="auto">
          <a:xfrm>
            <a:off x="1000125" y="1571625"/>
            <a:ext cx="7000875"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a:latin typeface="Times New Roman" panose="02020603050405020304" pitchFamily="18" charset="0"/>
                <a:cs typeface="Times New Roman" panose="02020603050405020304" pitchFamily="18" charset="0"/>
              </a:rPr>
              <a:t>    The next day, Peter went to soccer practice with _______ rather than ____ in his heart. His teammates all nodded in _________ that they would continue to ____ together to win the next match. It made him feel _____ to know that he was on a _______ team.</a:t>
            </a:r>
            <a:endParaRPr lang="zh-CN" altLang="en-US" sz="3200">
              <a:latin typeface="Times New Roman" panose="02020603050405020304" pitchFamily="18" charset="0"/>
              <a:cs typeface="Times New Roman" panose="02020603050405020304" pitchFamily="18" charset="0"/>
            </a:endParaRPr>
          </a:p>
        </p:txBody>
      </p:sp>
      <p:sp>
        <p:nvSpPr>
          <p:cNvPr id="3" name="TextBox 2"/>
          <p:cNvSpPr txBox="1">
            <a:spLocks noChangeArrowheads="1"/>
          </p:cNvSpPr>
          <p:nvPr/>
        </p:nvSpPr>
        <p:spPr bwMode="auto">
          <a:xfrm>
            <a:off x="3429000" y="2071688"/>
            <a:ext cx="1571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courage</a:t>
            </a:r>
            <a:endParaRPr lang="zh-CN" altLang="en-US" sz="2000"/>
          </a:p>
        </p:txBody>
      </p:sp>
      <p:sp>
        <p:nvSpPr>
          <p:cNvPr id="4" name="TextBox 3"/>
          <p:cNvSpPr txBox="1">
            <a:spLocks noChangeArrowheads="1"/>
          </p:cNvSpPr>
          <p:nvPr/>
        </p:nvSpPr>
        <p:spPr bwMode="auto">
          <a:xfrm>
            <a:off x="7072313" y="2071688"/>
            <a:ext cx="1247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fear</a:t>
            </a:r>
            <a:endParaRPr lang="zh-CN" altLang="en-US" sz="2000"/>
          </a:p>
        </p:txBody>
      </p:sp>
      <p:sp>
        <p:nvSpPr>
          <p:cNvPr id="5" name="TextBox 4"/>
          <p:cNvSpPr txBox="1">
            <a:spLocks noChangeArrowheads="1"/>
          </p:cNvSpPr>
          <p:nvPr/>
        </p:nvSpPr>
        <p:spPr bwMode="auto">
          <a:xfrm>
            <a:off x="1428750" y="3071813"/>
            <a:ext cx="2286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agreement</a:t>
            </a:r>
            <a:endParaRPr lang="zh-CN" altLang="en-US" sz="2000"/>
          </a:p>
        </p:txBody>
      </p:sp>
      <p:sp>
        <p:nvSpPr>
          <p:cNvPr id="6" name="TextBox 5"/>
          <p:cNvSpPr txBox="1">
            <a:spLocks noChangeArrowheads="1"/>
          </p:cNvSpPr>
          <p:nvPr/>
        </p:nvSpPr>
        <p:spPr bwMode="auto">
          <a:xfrm>
            <a:off x="1428750" y="3500438"/>
            <a:ext cx="928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pull</a:t>
            </a:r>
            <a:endParaRPr lang="zh-CN" altLang="en-US" sz="2000"/>
          </a:p>
        </p:txBody>
      </p:sp>
      <p:sp>
        <p:nvSpPr>
          <p:cNvPr id="7" name="TextBox 6"/>
          <p:cNvSpPr txBox="1">
            <a:spLocks noChangeArrowheads="1"/>
          </p:cNvSpPr>
          <p:nvPr/>
        </p:nvSpPr>
        <p:spPr bwMode="auto">
          <a:xfrm>
            <a:off x="4071938" y="4000500"/>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lucky</a:t>
            </a:r>
            <a:endParaRPr lang="zh-CN" altLang="en-US" sz="2000"/>
          </a:p>
        </p:txBody>
      </p:sp>
      <p:sp>
        <p:nvSpPr>
          <p:cNvPr id="8" name="TextBox 7"/>
          <p:cNvSpPr txBox="1">
            <a:spLocks noChangeArrowheads="1"/>
          </p:cNvSpPr>
          <p:nvPr/>
        </p:nvSpPr>
        <p:spPr bwMode="auto">
          <a:xfrm>
            <a:off x="2571750" y="4500563"/>
            <a:ext cx="17859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winning</a:t>
            </a:r>
            <a:endParaRPr lang="zh-CN" alt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7"/>
          <p:cNvSpPr txBox="1">
            <a:spLocks noChangeArrowheads="1"/>
          </p:cNvSpPr>
          <p:nvPr/>
        </p:nvSpPr>
        <p:spPr bwMode="auto">
          <a:xfrm>
            <a:off x="928688" y="2643188"/>
            <a:ext cx="7572375"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25000"/>
              </a:spcBef>
            </a:pPr>
            <a:r>
              <a:rPr lang="en-US" altLang="zh-CN" sz="3600">
                <a:latin typeface="Times New Roman" panose="02020603050405020304" pitchFamily="18" charset="0"/>
              </a:rPr>
              <a:t>Make conversations with your  partner and then act out this story between Peter and his father in class.</a:t>
            </a:r>
          </a:p>
        </p:txBody>
      </p:sp>
      <p:sp>
        <p:nvSpPr>
          <p:cNvPr id="4" name="矩形 3"/>
          <p:cNvSpPr/>
          <p:nvPr/>
        </p:nvSpPr>
        <p:spPr>
          <a:xfrm>
            <a:off x="2214546" y="1142984"/>
            <a:ext cx="4929222" cy="1107996"/>
          </a:xfrm>
          <a:prstGeom prst="rect">
            <a:avLst/>
          </a:prstGeom>
          <a:noFill/>
        </p:spPr>
        <p:txBody>
          <a:bodyPr>
            <a:spAutoFit/>
          </a:bodyPr>
          <a:lstStyle/>
          <a:p>
            <a:pPr algn="ctr">
              <a:defRPr/>
            </a:pPr>
            <a:r>
              <a:rPr lang="en-US" altLang="zh-CN" sz="6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anose="02020603050405020304" pitchFamily="18" charset="0"/>
                <a:ea typeface="宋体" panose="02010600030101010101" pitchFamily="2" charset="-122"/>
                <a:cs typeface="Times New Roman" panose="02020603050405020304" pitchFamily="18" charset="0"/>
              </a:rPr>
              <a:t>Role-play</a:t>
            </a:r>
            <a:endParaRPr lang="zh-CN" altLang="en-US" sz="6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ext Box 7"/>
          <p:cNvSpPr txBox="1">
            <a:spLocks noChangeArrowheads="1"/>
          </p:cNvSpPr>
          <p:nvPr/>
        </p:nvSpPr>
        <p:spPr bwMode="auto">
          <a:xfrm>
            <a:off x="1371600" y="2382838"/>
            <a:ext cx="6715125"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200">
                <a:solidFill>
                  <a:srgbClr val="0000FF"/>
                </a:solidFill>
                <a:latin typeface="Times New Roman" panose="02020603050405020304" pitchFamily="18" charset="0"/>
              </a:rPr>
              <a:t>Father: What’s wrong, Peter?   </a:t>
            </a:r>
          </a:p>
          <a:p>
            <a:pPr eaLnBrk="1" hangingPunct="1">
              <a:spcBef>
                <a:spcPct val="25000"/>
              </a:spcBef>
            </a:pPr>
            <a:r>
              <a:rPr lang="en-US" altLang="zh-CN" sz="3200">
                <a:solidFill>
                  <a:srgbClr val="0000FF"/>
                </a:solidFill>
                <a:latin typeface="Times New Roman" panose="02020603050405020304" pitchFamily="18" charset="0"/>
              </a:rPr>
              <a:t>              You look sad.</a:t>
            </a:r>
          </a:p>
          <a:p>
            <a:pPr eaLnBrk="1" hangingPunct="1">
              <a:spcBef>
                <a:spcPct val="25000"/>
              </a:spcBef>
            </a:pPr>
            <a:r>
              <a:rPr lang="en-US" altLang="zh-CN" sz="3200">
                <a:solidFill>
                  <a:srgbClr val="0000FF"/>
                </a:solidFill>
                <a:latin typeface="Times New Roman" panose="02020603050405020304" pitchFamily="18" charset="0"/>
              </a:rPr>
              <a:t>Peter: I missed scoring a goal. </a:t>
            </a:r>
          </a:p>
          <a:p>
            <a:pPr eaLnBrk="1" hangingPunct="1">
              <a:spcBef>
                <a:spcPct val="25000"/>
              </a:spcBef>
            </a:pPr>
            <a:r>
              <a:rPr lang="en-US" altLang="zh-CN" sz="3200">
                <a:solidFill>
                  <a:srgbClr val="0000FF"/>
                </a:solidFill>
                <a:latin typeface="Times New Roman" panose="02020603050405020304" pitchFamily="18" charset="0"/>
              </a:rPr>
              <a:t>            I made my team lose the game.</a:t>
            </a:r>
          </a:p>
          <a:p>
            <a:pPr eaLnBrk="1" hangingPunct="1">
              <a:spcBef>
                <a:spcPct val="25000"/>
              </a:spcBef>
            </a:pPr>
            <a:r>
              <a:rPr lang="en-US" altLang="zh-CN" sz="3200">
                <a:solidFill>
                  <a:srgbClr val="0000FF"/>
                </a:solidFill>
                <a:latin typeface="Times New Roman" panose="02020603050405020304" pitchFamily="18" charset="0"/>
              </a:rPr>
              <a:t>…</a:t>
            </a:r>
          </a:p>
        </p:txBody>
      </p:sp>
      <p:sp>
        <p:nvSpPr>
          <p:cNvPr id="26627" name="Text Box 7"/>
          <p:cNvSpPr txBox="1">
            <a:spLocks noChangeArrowheads="1"/>
          </p:cNvSpPr>
          <p:nvPr/>
        </p:nvSpPr>
        <p:spPr bwMode="auto">
          <a:xfrm>
            <a:off x="928688" y="114300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600">
                <a:latin typeface="Times New Roman" panose="02020603050405020304" pitchFamily="18" charset="0"/>
              </a:rPr>
              <a:t>For example:</a:t>
            </a: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组合 5"/>
          <p:cNvGrpSpPr/>
          <p:nvPr/>
        </p:nvGrpSpPr>
        <p:grpSpPr bwMode="auto">
          <a:xfrm>
            <a:off x="2571750" y="500063"/>
            <a:ext cx="4286250" cy="1214437"/>
            <a:chOff x="3000364" y="642918"/>
            <a:chExt cx="4286280" cy="1214446"/>
          </a:xfrm>
        </p:grpSpPr>
        <p:sp>
          <p:nvSpPr>
            <p:cNvPr id="3" name="圆角矩形标注 2"/>
            <p:cNvSpPr/>
            <p:nvPr/>
          </p:nvSpPr>
          <p:spPr>
            <a:xfrm>
              <a:off x="3000364" y="642918"/>
              <a:ext cx="4286280" cy="1214446"/>
            </a:xfrm>
            <a:prstGeom prst="wedgeRoundRectCallout">
              <a:avLst>
                <a:gd name="adj1" fmla="val -71315"/>
                <a:gd name="adj2" fmla="val 24896"/>
                <a:gd name="adj3" fmla="val 16667"/>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7661" name="矩形 1"/>
            <p:cNvSpPr>
              <a:spLocks noChangeArrowheads="1"/>
            </p:cNvSpPr>
            <p:nvPr/>
          </p:nvSpPr>
          <p:spPr bwMode="auto">
            <a:xfrm>
              <a:off x="3071802" y="714356"/>
              <a:ext cx="392907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latin typeface="Times New Roman" panose="02020603050405020304" pitchFamily="18" charset="0"/>
                </a:rPr>
                <a:t>What’s wrong, Peter?  You look sad.</a:t>
              </a:r>
            </a:p>
          </p:txBody>
        </p:sp>
      </p:grpSp>
      <p:pic>
        <p:nvPicPr>
          <p:cNvPr id="26628" name="Picture 2" descr="http://img0.imgtn.bdimg.com/it/u=2773445190,4112722822&amp;fm=21&amp;gp=0.jpg"/>
          <p:cNvPicPr>
            <a:picLocks noChangeAspect="1" noChangeArrowheads="1"/>
          </p:cNvPicPr>
          <p:nvPr/>
        </p:nvPicPr>
        <p:blipFill>
          <a:blip r:embed="rId2" cstate="email"/>
          <a:srcRect/>
          <a:stretch>
            <a:fillRect/>
          </a:stretch>
        </p:blipFill>
        <p:spPr bwMode="auto">
          <a:xfrm>
            <a:off x="0" y="0"/>
            <a:ext cx="1694752" cy="2960995"/>
          </a:xfrm>
          <a:prstGeom prst="rect">
            <a:avLst/>
          </a:prstGeom>
          <a:ln>
            <a:noFill/>
          </a:ln>
          <a:effectLst>
            <a:softEdge rad="112500"/>
          </a:effectLst>
        </p:spPr>
      </p:pic>
      <p:pic>
        <p:nvPicPr>
          <p:cNvPr id="26629" name="Picture 4" descr="http://img5.imgtn.bdimg.com/it/u=2390309796,2092488453&amp;fm=21&amp;gp=0.jpg"/>
          <p:cNvPicPr>
            <a:picLocks noChangeAspect="1" noChangeArrowheads="1"/>
          </p:cNvPicPr>
          <p:nvPr/>
        </p:nvPicPr>
        <p:blipFill>
          <a:blip r:embed="rId3" cstate="email"/>
          <a:srcRect/>
          <a:stretch>
            <a:fillRect/>
          </a:stretch>
        </p:blipFill>
        <p:spPr bwMode="auto">
          <a:xfrm>
            <a:off x="7275928" y="1785926"/>
            <a:ext cx="1868072" cy="2446153"/>
          </a:xfrm>
          <a:prstGeom prst="rect">
            <a:avLst/>
          </a:prstGeom>
          <a:ln>
            <a:noFill/>
          </a:ln>
          <a:effectLst>
            <a:softEdge rad="112500"/>
          </a:effectLst>
        </p:spPr>
      </p:pic>
      <p:grpSp>
        <p:nvGrpSpPr>
          <p:cNvPr id="4" name="组合 6"/>
          <p:cNvGrpSpPr/>
          <p:nvPr/>
        </p:nvGrpSpPr>
        <p:grpSpPr bwMode="auto">
          <a:xfrm>
            <a:off x="1785938" y="2357438"/>
            <a:ext cx="5286375" cy="1214437"/>
            <a:chOff x="2143108" y="642918"/>
            <a:chExt cx="5286412" cy="1214446"/>
          </a:xfrm>
        </p:grpSpPr>
        <p:sp>
          <p:nvSpPr>
            <p:cNvPr id="8" name="圆角矩形标注 7"/>
            <p:cNvSpPr/>
            <p:nvPr/>
          </p:nvSpPr>
          <p:spPr>
            <a:xfrm>
              <a:off x="2143108" y="642918"/>
              <a:ext cx="5143536" cy="1214446"/>
            </a:xfrm>
            <a:prstGeom prst="wedgeRoundRectCallout">
              <a:avLst>
                <a:gd name="adj1" fmla="val 62469"/>
                <a:gd name="adj2" fmla="val 18515"/>
                <a:gd name="adj3" fmla="val 16667"/>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7659" name="矩形 8"/>
            <p:cNvSpPr>
              <a:spLocks noChangeArrowheads="1"/>
            </p:cNvSpPr>
            <p:nvPr/>
          </p:nvSpPr>
          <p:spPr bwMode="auto">
            <a:xfrm>
              <a:off x="2143108" y="714356"/>
              <a:ext cx="528641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solidFill>
                    <a:srgbClr val="0000FF"/>
                  </a:solidFill>
                  <a:latin typeface="Times New Roman" panose="02020603050405020304" pitchFamily="18" charset="0"/>
                </a:rPr>
                <a:t>I missed scoring a goal. I made my team lose the game.</a:t>
              </a:r>
            </a:p>
          </p:txBody>
        </p:sp>
      </p:grpSp>
      <p:grpSp>
        <p:nvGrpSpPr>
          <p:cNvPr id="5" name="组合 9"/>
          <p:cNvGrpSpPr/>
          <p:nvPr/>
        </p:nvGrpSpPr>
        <p:grpSpPr bwMode="auto">
          <a:xfrm>
            <a:off x="2357438" y="4071938"/>
            <a:ext cx="5786437" cy="1643062"/>
            <a:chOff x="2723831" y="642918"/>
            <a:chExt cx="5599818" cy="1643074"/>
          </a:xfrm>
        </p:grpSpPr>
        <p:sp>
          <p:nvSpPr>
            <p:cNvPr id="11" name="圆角矩形标注 10"/>
            <p:cNvSpPr/>
            <p:nvPr/>
          </p:nvSpPr>
          <p:spPr>
            <a:xfrm>
              <a:off x="2723831" y="642918"/>
              <a:ext cx="5392418" cy="1643074"/>
            </a:xfrm>
            <a:prstGeom prst="wedgeRoundRectCallout">
              <a:avLst>
                <a:gd name="adj1" fmla="val -62693"/>
                <a:gd name="adj2" fmla="val 1315"/>
                <a:gd name="adj3" fmla="val 16667"/>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7657" name="矩形 11"/>
            <p:cNvSpPr>
              <a:spLocks noChangeArrowheads="1"/>
            </p:cNvSpPr>
            <p:nvPr/>
          </p:nvSpPr>
          <p:spPr bwMode="auto">
            <a:xfrm>
              <a:off x="2792965" y="714356"/>
              <a:ext cx="553068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latin typeface="Times New Roman" panose="02020603050405020304" pitchFamily="18" charset="0"/>
                </a:rPr>
                <a:t>Don’t be hard on yourself. I’m sure you’re not the only reason your team lost the game.</a:t>
              </a:r>
            </a:p>
          </p:txBody>
        </p:sp>
      </p:grpSp>
      <p:pic>
        <p:nvPicPr>
          <p:cNvPr id="14" name="Picture 2" descr="http://img0.imgtn.bdimg.com/it/u=2773445190,4112722822&amp;fm=21&amp;gp=0.jpg"/>
          <p:cNvPicPr>
            <a:picLocks noChangeAspect="1" noChangeArrowheads="1"/>
          </p:cNvPicPr>
          <p:nvPr/>
        </p:nvPicPr>
        <p:blipFill>
          <a:blip r:embed="rId2" cstate="email"/>
          <a:srcRect/>
          <a:stretch>
            <a:fillRect/>
          </a:stretch>
        </p:blipFill>
        <p:spPr bwMode="auto">
          <a:xfrm>
            <a:off x="0" y="3897005"/>
            <a:ext cx="1694752" cy="2960995"/>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fade">
                                      <p:cBhvr>
                                        <p:cTn id="7" dur="2000"/>
                                        <p:tgtEl>
                                          <p:spTgt spid="26628"/>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26629"/>
                                        </p:tgtEl>
                                        <p:attrNameLst>
                                          <p:attrName>style.visibility</p:attrName>
                                        </p:attrNameLst>
                                      </p:cBhvr>
                                      <p:to>
                                        <p:strVal val="visible"/>
                                      </p:to>
                                    </p:set>
                                    <p:animEffect transition="in" filter="slide(fromBottom)">
                                      <p:cBhvr>
                                        <p:cTn id="15" dur="500"/>
                                        <p:tgtEl>
                                          <p:spTgt spid="26629"/>
                                        </p:tgtEl>
                                      </p:cBhvr>
                                    </p:animEffect>
                                  </p:childTnLst>
                                </p:cTn>
                              </p:par>
                              <p:par>
                                <p:cTn id="16" presetID="12" presetClass="entr" presetSubtype="4"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slide(fromBottom)">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randombar(horizontal)">
                                      <p:cBhvr>
                                        <p:cTn id="23" dur="500"/>
                                        <p:tgtEl>
                                          <p:spTgt spid="14"/>
                                        </p:tgtEl>
                                      </p:cBhvr>
                                    </p:animEffect>
                                  </p:childTnLst>
                                </p:cTn>
                              </p:par>
                              <p:par>
                                <p:cTn id="24" presetID="14" presetClass="entr" presetSubtype="1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randombar(horizontal)">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Picture 4" descr="http://img5.imgtn.bdimg.com/it/u=2390309796,2092488453&amp;fm=21&amp;gp=0.jpg"/>
          <p:cNvPicPr>
            <a:picLocks noChangeAspect="1" noChangeArrowheads="1"/>
          </p:cNvPicPr>
          <p:nvPr/>
        </p:nvPicPr>
        <p:blipFill>
          <a:blip r:embed="rId2" cstate="email"/>
          <a:srcRect/>
          <a:stretch>
            <a:fillRect/>
          </a:stretch>
        </p:blipFill>
        <p:spPr bwMode="auto">
          <a:xfrm>
            <a:off x="7275928" y="4411847"/>
            <a:ext cx="1868072" cy="2446153"/>
          </a:xfrm>
          <a:prstGeom prst="rect">
            <a:avLst/>
          </a:prstGeom>
          <a:ln>
            <a:noFill/>
          </a:ln>
          <a:effectLst>
            <a:softEdge rad="112500"/>
          </a:effectLst>
        </p:spPr>
      </p:pic>
      <p:pic>
        <p:nvPicPr>
          <p:cNvPr id="15" name="Picture 4" descr="http://img5.imgtn.bdimg.com/it/u=2390309796,2092488453&amp;fm=21&amp;gp=0.jpg"/>
          <p:cNvPicPr>
            <a:picLocks noChangeAspect="1" noChangeArrowheads="1"/>
          </p:cNvPicPr>
          <p:nvPr/>
        </p:nvPicPr>
        <p:blipFill>
          <a:blip r:embed="rId2" cstate="email"/>
          <a:srcRect/>
          <a:stretch>
            <a:fillRect/>
          </a:stretch>
        </p:blipFill>
        <p:spPr bwMode="auto">
          <a:xfrm>
            <a:off x="7275928" y="0"/>
            <a:ext cx="1868072" cy="2446153"/>
          </a:xfrm>
          <a:prstGeom prst="rect">
            <a:avLst/>
          </a:prstGeom>
          <a:ln>
            <a:noFill/>
          </a:ln>
          <a:effectLst>
            <a:softEdge rad="112500"/>
          </a:effectLst>
        </p:spPr>
      </p:pic>
      <p:pic>
        <p:nvPicPr>
          <p:cNvPr id="14" name="Picture 2" descr="http://img0.imgtn.bdimg.com/it/u=2773445190,4112722822&amp;fm=21&amp;gp=0.jpg"/>
          <p:cNvPicPr>
            <a:picLocks noChangeAspect="1" noChangeArrowheads="1"/>
          </p:cNvPicPr>
          <p:nvPr/>
        </p:nvPicPr>
        <p:blipFill>
          <a:blip r:embed="rId3" cstate="email"/>
          <a:srcRect/>
          <a:stretch>
            <a:fillRect/>
          </a:stretch>
        </p:blipFill>
        <p:spPr bwMode="auto">
          <a:xfrm>
            <a:off x="0" y="785794"/>
            <a:ext cx="1694752" cy="2960995"/>
          </a:xfrm>
          <a:prstGeom prst="rect">
            <a:avLst/>
          </a:prstGeom>
          <a:ln>
            <a:noFill/>
          </a:ln>
          <a:effectLst>
            <a:softEdge rad="112500"/>
          </a:effectLst>
        </p:spPr>
      </p:pic>
      <p:grpSp>
        <p:nvGrpSpPr>
          <p:cNvPr id="2" name="组合 5"/>
          <p:cNvGrpSpPr/>
          <p:nvPr/>
        </p:nvGrpSpPr>
        <p:grpSpPr bwMode="auto">
          <a:xfrm>
            <a:off x="1428750" y="1643063"/>
            <a:ext cx="6572250" cy="3046412"/>
            <a:chOff x="1857356" y="357166"/>
            <a:chExt cx="6572296" cy="3046988"/>
          </a:xfrm>
        </p:grpSpPr>
        <p:sp>
          <p:nvSpPr>
            <p:cNvPr id="3" name="圆角矩形标注 2"/>
            <p:cNvSpPr/>
            <p:nvPr/>
          </p:nvSpPr>
          <p:spPr>
            <a:xfrm>
              <a:off x="1857356" y="500068"/>
              <a:ext cx="6357983" cy="2786589"/>
            </a:xfrm>
            <a:prstGeom prst="wedgeRoundRectCallout">
              <a:avLst>
                <a:gd name="adj1" fmla="val -55227"/>
                <a:gd name="adj2" fmla="val -49089"/>
                <a:gd name="adj3" fmla="val 16667"/>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8685" name="矩形 1"/>
            <p:cNvSpPr>
              <a:spLocks noChangeArrowheads="1"/>
            </p:cNvSpPr>
            <p:nvPr/>
          </p:nvSpPr>
          <p:spPr bwMode="auto">
            <a:xfrm>
              <a:off x="1928794" y="357166"/>
              <a:ext cx="6500858"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latin typeface="Times New Roman" panose="02020603050405020304" pitchFamily="18" charset="0"/>
                </a:rPr>
                <a:t>Soccer is about team effort. Having a good team means supporting each other. Winning or losing may be important, but so is learning how to communicate with your teammates and learning from your mistakes.</a:t>
              </a:r>
            </a:p>
          </p:txBody>
        </p:sp>
      </p:grpSp>
      <p:grpSp>
        <p:nvGrpSpPr>
          <p:cNvPr id="4" name="组合 6"/>
          <p:cNvGrpSpPr/>
          <p:nvPr/>
        </p:nvGrpSpPr>
        <p:grpSpPr bwMode="auto">
          <a:xfrm>
            <a:off x="1643063" y="428625"/>
            <a:ext cx="4643437" cy="928688"/>
            <a:chOff x="2143108" y="642918"/>
            <a:chExt cx="5143536" cy="1214446"/>
          </a:xfrm>
        </p:grpSpPr>
        <p:sp>
          <p:nvSpPr>
            <p:cNvPr id="8" name="圆角矩形标注 7"/>
            <p:cNvSpPr/>
            <p:nvPr/>
          </p:nvSpPr>
          <p:spPr>
            <a:xfrm>
              <a:off x="2143108" y="642918"/>
              <a:ext cx="5143536" cy="1214446"/>
            </a:xfrm>
            <a:prstGeom prst="wedgeRoundRectCallout">
              <a:avLst>
                <a:gd name="adj1" fmla="val 62469"/>
                <a:gd name="adj2" fmla="val 18515"/>
                <a:gd name="adj3" fmla="val 16667"/>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8683" name="矩形 8"/>
            <p:cNvSpPr>
              <a:spLocks noChangeArrowheads="1"/>
            </p:cNvSpPr>
            <p:nvPr/>
          </p:nvSpPr>
          <p:spPr bwMode="auto">
            <a:xfrm>
              <a:off x="2218628" y="829756"/>
              <a:ext cx="4304650" cy="764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solidFill>
                    <a:srgbClr val="0000FF"/>
                  </a:solidFill>
                  <a:latin typeface="Times New Roman" panose="02020603050405020304" pitchFamily="18" charset="0"/>
                </a:rPr>
                <a:t>What do you mean?</a:t>
              </a:r>
            </a:p>
          </p:txBody>
        </p:sp>
      </p:grpSp>
      <p:grpSp>
        <p:nvGrpSpPr>
          <p:cNvPr id="5" name="组合 6"/>
          <p:cNvGrpSpPr/>
          <p:nvPr/>
        </p:nvGrpSpPr>
        <p:grpSpPr bwMode="auto">
          <a:xfrm>
            <a:off x="571500" y="4786313"/>
            <a:ext cx="6572250" cy="1570037"/>
            <a:chOff x="1817319" y="642918"/>
            <a:chExt cx="5994512" cy="1569660"/>
          </a:xfrm>
        </p:grpSpPr>
        <p:sp>
          <p:nvSpPr>
            <p:cNvPr id="16" name="圆角矩形标注 15"/>
            <p:cNvSpPr/>
            <p:nvPr/>
          </p:nvSpPr>
          <p:spPr>
            <a:xfrm>
              <a:off x="1817319" y="642918"/>
              <a:ext cx="5668724" cy="1214145"/>
            </a:xfrm>
            <a:prstGeom prst="wedgeRoundRectCallout">
              <a:avLst>
                <a:gd name="adj1" fmla="val 62469"/>
                <a:gd name="adj2" fmla="val 18515"/>
                <a:gd name="adj3" fmla="val 16667"/>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8681" name="矩形 16"/>
            <p:cNvSpPr>
              <a:spLocks noChangeArrowheads="1"/>
            </p:cNvSpPr>
            <p:nvPr/>
          </p:nvSpPr>
          <p:spPr bwMode="auto">
            <a:xfrm>
              <a:off x="1882477" y="642918"/>
              <a:ext cx="592935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solidFill>
                    <a:srgbClr val="0000FF"/>
                  </a:solidFill>
                  <a:latin typeface="Times New Roman" panose="02020603050405020304" pitchFamily="18" charset="0"/>
                </a:rPr>
                <a:t>Thanks for your advice, Dad. I think I know what I should do now.</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lide(fromBottom)">
                                      <p:cBhvr>
                                        <p:cTn id="7" dur="500"/>
                                        <p:tgtEl>
                                          <p:spTgt spid="15"/>
                                        </p:tgtEl>
                                      </p:cBhvr>
                                    </p:animEffect>
                                  </p:childTnLst>
                                </p:cTn>
                              </p:par>
                              <p:par>
                                <p:cTn id="8" presetID="1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lide(fromBottom)">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1000" fill="hold"/>
                                        <p:tgtEl>
                                          <p:spTgt spid="14"/>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randombar(horizontal)">
                                      <p:cBhvr>
                                        <p:cTn id="27" dur="500"/>
                                        <p:tgtEl>
                                          <p:spTgt spid="17"/>
                                        </p:tgtEl>
                                      </p:cBhvr>
                                    </p:animEffect>
                                  </p:childTnLst>
                                </p:cTn>
                              </p:par>
                              <p:par>
                                <p:cTn id="28" presetID="14" presetClass="entr" presetSubtype="10"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randombar(horizontal)">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1071563" y="2143125"/>
            <a:ext cx="728662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a:latin typeface="Times New Roman" panose="02020603050405020304" pitchFamily="18" charset="0"/>
                <a:cs typeface="Times New Roman" panose="02020603050405020304" pitchFamily="18" charset="0"/>
              </a:rPr>
              <a:t>If your football / basketball … team lost a game, what would you do after it?</a:t>
            </a:r>
            <a:endParaRPr lang="zh-CN" altLang="en-US" sz="3600">
              <a:latin typeface="Times New Roman" panose="02020603050405020304" pitchFamily="18" charset="0"/>
              <a:cs typeface="Times New Roman" panose="02020603050405020304" pitchFamily="18" charset="0"/>
            </a:endParaRPr>
          </a:p>
        </p:txBody>
      </p:sp>
      <p:pic>
        <p:nvPicPr>
          <p:cNvPr id="29699" name="Picture 2" descr="http://www.cdshaxiao.com/ArtImgs/200910/art20091022212522234288.jpg"/>
          <p:cNvPicPr>
            <a:picLocks noChangeAspect="1" noChangeArrowheads="1"/>
          </p:cNvPicPr>
          <p:nvPr/>
        </p:nvPicPr>
        <p:blipFill>
          <a:blip r:embed="rId2"/>
          <a:srcRect/>
          <a:stretch>
            <a:fillRect/>
          </a:stretch>
        </p:blipFill>
        <p:spPr bwMode="auto">
          <a:xfrm>
            <a:off x="4500563" y="3786188"/>
            <a:ext cx="4064000" cy="270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2285984" y="785794"/>
            <a:ext cx="4929222" cy="1107996"/>
          </a:xfrm>
          <a:prstGeom prst="rect">
            <a:avLst/>
          </a:prstGeom>
          <a:noFill/>
        </p:spPr>
        <p:txBody>
          <a:bodyPr>
            <a:spAutoFit/>
          </a:bodyPr>
          <a:lstStyle/>
          <a:p>
            <a:pPr algn="ctr">
              <a:defRPr/>
            </a:pPr>
            <a:r>
              <a:rPr lang="en-US" altLang="zh-CN" sz="6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anose="02020603050405020304" pitchFamily="18" charset="0"/>
                <a:ea typeface="宋体" panose="02010600030101010101" pitchFamily="2" charset="-122"/>
                <a:cs typeface="Times New Roman" panose="02020603050405020304" pitchFamily="18" charset="0"/>
              </a:rPr>
              <a:t>Free Talk</a:t>
            </a:r>
            <a:endParaRPr lang="zh-CN" altLang="en-US" sz="6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1285875" y="2214563"/>
            <a:ext cx="68580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buFontTx/>
              <a:buAutoNum type="arabicPeriod"/>
            </a:pPr>
            <a:r>
              <a:rPr lang="en-US" altLang="zh-CN" sz="3200">
                <a:latin typeface="Times New Roman" panose="02020603050405020304" pitchFamily="18" charset="0"/>
              </a:rPr>
              <a:t>What will make you feel happy?</a:t>
            </a:r>
          </a:p>
          <a:p>
            <a:pPr eaLnBrk="1" hangingPunct="1">
              <a:spcBef>
                <a:spcPct val="25000"/>
              </a:spcBef>
              <a:buFontTx/>
              <a:buAutoNum type="arabicPeriod"/>
            </a:pPr>
            <a:r>
              <a:rPr lang="en-US" altLang="zh-CN" sz="3200">
                <a:latin typeface="Times New Roman" panose="02020603050405020304" pitchFamily="18" charset="0"/>
              </a:rPr>
              <a:t>What will make you feel sad?</a:t>
            </a:r>
          </a:p>
          <a:p>
            <a:pPr eaLnBrk="1" hangingPunct="1">
              <a:spcBef>
                <a:spcPct val="25000"/>
              </a:spcBef>
              <a:buFontTx/>
              <a:buAutoNum type="arabicPeriod"/>
            </a:pPr>
            <a:r>
              <a:rPr lang="en-US" altLang="zh-CN" sz="3200">
                <a:latin typeface="Times New Roman" panose="02020603050405020304" pitchFamily="18" charset="0"/>
              </a:rPr>
              <a:t>What’s your unforgettable experience of happy things? Share it with your partner.</a:t>
            </a:r>
          </a:p>
        </p:txBody>
      </p:sp>
      <p:sp>
        <p:nvSpPr>
          <p:cNvPr id="4" name="矩形 3"/>
          <p:cNvSpPr/>
          <p:nvPr/>
        </p:nvSpPr>
        <p:spPr>
          <a:xfrm>
            <a:off x="2214546" y="857232"/>
            <a:ext cx="4929222" cy="1107996"/>
          </a:xfrm>
          <a:prstGeom prst="rect">
            <a:avLst/>
          </a:prstGeom>
          <a:noFill/>
        </p:spPr>
        <p:txBody>
          <a:bodyPr>
            <a:spAutoFit/>
          </a:bodyPr>
          <a:lstStyle/>
          <a:p>
            <a:pPr algn="ctr">
              <a:defRPr/>
            </a:pPr>
            <a:r>
              <a:rPr lang="en-US" altLang="zh-CN" sz="6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anose="02020603050405020304" pitchFamily="18" charset="0"/>
                <a:ea typeface="宋体" panose="02010600030101010101" pitchFamily="2" charset="-122"/>
                <a:cs typeface="Times New Roman" panose="02020603050405020304" pitchFamily="18" charset="0"/>
              </a:rPr>
              <a:t>Free Talk</a:t>
            </a:r>
            <a:endParaRPr lang="zh-CN" altLang="en-US" sz="6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blinds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矩形 1"/>
          <p:cNvSpPr>
            <a:spLocks noChangeArrowheads="1"/>
          </p:cNvSpPr>
          <p:nvPr/>
        </p:nvSpPr>
        <p:spPr bwMode="auto">
          <a:xfrm>
            <a:off x="642938" y="368300"/>
            <a:ext cx="7858125"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14350" indent="-514350">
              <a:lnSpc>
                <a:spcPts val="3300"/>
              </a:lnSpc>
              <a:spcBef>
                <a:spcPct val="25000"/>
              </a:spcBef>
            </a:pPr>
            <a:r>
              <a:rPr lang="en-US" altLang="zh-CN" sz="4000">
                <a:solidFill>
                  <a:srgbClr val="C00000"/>
                </a:solidFill>
                <a:latin typeface="Times New Roman" panose="02020603050405020304" pitchFamily="18" charset="0"/>
              </a:rPr>
              <a:t>3a</a:t>
            </a:r>
            <a:r>
              <a:rPr lang="en-US" altLang="zh-CN" sz="3600">
                <a:solidFill>
                  <a:srgbClr val="000000"/>
                </a:solidFill>
                <a:latin typeface="Times New Roman" panose="02020603050405020304" pitchFamily="18" charset="0"/>
              </a:rPr>
              <a:t>  Think of some experiences that  </a:t>
            </a:r>
          </a:p>
          <a:p>
            <a:pPr marL="514350" indent="-514350">
              <a:lnSpc>
                <a:spcPts val="3300"/>
              </a:lnSpc>
              <a:spcBef>
                <a:spcPct val="25000"/>
              </a:spcBef>
            </a:pPr>
            <a:r>
              <a:rPr lang="en-US" altLang="zh-CN" sz="3600">
                <a:solidFill>
                  <a:srgbClr val="000000"/>
                </a:solidFill>
                <a:latin typeface="Times New Roman" panose="02020603050405020304" pitchFamily="18" charset="0"/>
              </a:rPr>
              <a:t>       made you feel very happy or sad.  </a:t>
            </a:r>
          </a:p>
          <a:p>
            <a:pPr marL="514350" indent="-514350">
              <a:lnSpc>
                <a:spcPts val="3300"/>
              </a:lnSpc>
              <a:spcBef>
                <a:spcPct val="25000"/>
              </a:spcBef>
            </a:pPr>
            <a:r>
              <a:rPr lang="en-US" altLang="zh-CN" sz="3600">
                <a:solidFill>
                  <a:srgbClr val="000000"/>
                </a:solidFill>
                <a:latin typeface="Times New Roman" panose="02020603050405020304" pitchFamily="18" charset="0"/>
              </a:rPr>
              <a:t>       Tell your partner about them. Use </a:t>
            </a:r>
          </a:p>
          <a:p>
            <a:pPr marL="514350" indent="-514350">
              <a:lnSpc>
                <a:spcPts val="3300"/>
              </a:lnSpc>
              <a:spcBef>
                <a:spcPct val="25000"/>
              </a:spcBef>
            </a:pPr>
            <a:r>
              <a:rPr lang="en-US" altLang="zh-CN" sz="3600">
                <a:solidFill>
                  <a:srgbClr val="000000"/>
                </a:solidFill>
                <a:latin typeface="Times New Roman" panose="02020603050405020304" pitchFamily="18" charset="0"/>
              </a:rPr>
              <a:t>       the following ideas to help you.</a:t>
            </a:r>
          </a:p>
        </p:txBody>
      </p:sp>
      <p:sp>
        <p:nvSpPr>
          <p:cNvPr id="26627" name="矩形 2"/>
          <p:cNvSpPr>
            <a:spLocks noChangeArrowheads="1"/>
          </p:cNvSpPr>
          <p:nvPr/>
        </p:nvSpPr>
        <p:spPr bwMode="auto">
          <a:xfrm>
            <a:off x="714375" y="2825750"/>
            <a:ext cx="7858125"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14350" indent="-514350">
              <a:spcBef>
                <a:spcPct val="25000"/>
              </a:spcBef>
              <a:buFont typeface="Wingdings" panose="05000000000000000000" pitchFamily="2" charset="2"/>
              <a:buChar char="Ø"/>
            </a:pPr>
            <a:r>
              <a:rPr lang="en-US" altLang="zh-CN" sz="3200">
                <a:solidFill>
                  <a:srgbClr val="0000FF"/>
                </a:solidFill>
                <a:latin typeface="Times New Roman" panose="02020603050405020304" pitchFamily="18" charset="0"/>
              </a:rPr>
              <a:t>winning / losing a competition</a:t>
            </a:r>
          </a:p>
          <a:p>
            <a:pPr marL="514350" indent="-514350">
              <a:spcBef>
                <a:spcPct val="25000"/>
              </a:spcBef>
              <a:buFont typeface="Wingdings" panose="05000000000000000000" pitchFamily="2" charset="2"/>
              <a:buChar char="Ø"/>
            </a:pPr>
            <a:r>
              <a:rPr lang="en-US" altLang="zh-CN" sz="3200">
                <a:solidFill>
                  <a:srgbClr val="0000FF"/>
                </a:solidFill>
                <a:latin typeface="Times New Roman" panose="02020603050405020304" pitchFamily="18" charset="0"/>
              </a:rPr>
              <a:t>getting good / bad grades on an exam</a:t>
            </a:r>
          </a:p>
          <a:p>
            <a:pPr marL="514350" indent="-514350">
              <a:spcBef>
                <a:spcPct val="25000"/>
              </a:spcBef>
              <a:buFont typeface="Wingdings" panose="05000000000000000000" pitchFamily="2" charset="2"/>
              <a:buChar char="Ø"/>
            </a:pPr>
            <a:r>
              <a:rPr lang="en-US" altLang="zh-CN" sz="3200">
                <a:solidFill>
                  <a:srgbClr val="0000FF"/>
                </a:solidFill>
                <a:latin typeface="Times New Roman" panose="02020603050405020304" pitchFamily="18" charset="0"/>
              </a:rPr>
              <a:t>performing something well / badly in front of a big group of people</a:t>
            </a:r>
          </a:p>
          <a:p>
            <a:pPr marL="514350" indent="-514350">
              <a:spcBef>
                <a:spcPct val="25000"/>
              </a:spcBef>
              <a:buFont typeface="Wingdings" panose="05000000000000000000" pitchFamily="2" charset="2"/>
              <a:buChar char="Ø"/>
            </a:pPr>
            <a:r>
              <a:rPr lang="en-US" altLang="zh-CN" sz="3200">
                <a:solidFill>
                  <a:srgbClr val="0000FF"/>
                </a:solidFill>
                <a:latin typeface="Times New Roman" panose="02020603050405020304" pitchFamily="18" charset="0"/>
              </a:rPr>
              <a:t>getting into a fight with your best friend</a:t>
            </a:r>
          </a:p>
          <a:p>
            <a:pPr marL="514350" indent="-514350">
              <a:spcBef>
                <a:spcPct val="25000"/>
              </a:spcBef>
              <a:buFont typeface="Wingdings" panose="05000000000000000000" pitchFamily="2" charset="2"/>
              <a:buChar char="Ø"/>
            </a:pPr>
            <a:r>
              <a:rPr lang="en-US" altLang="zh-CN" sz="3200">
                <a:solidFill>
                  <a:srgbClr val="0000FF"/>
                </a:solidFill>
                <a:latin typeface="Times New Roman" panose="02020603050405020304" pitchFamily="18" charset="0"/>
              </a:rPr>
              <a:t>Your first trip outside your hometown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randombar(horizontal)">
                                      <p:cBhvr>
                                        <p:cTn id="7" dur="5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928688" y="1785938"/>
            <a:ext cx="7572375" cy="447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4000" dirty="0">
                <a:solidFill>
                  <a:srgbClr val="C00000"/>
                </a:solidFill>
                <a:latin typeface="Times New Roman" panose="02020603050405020304" pitchFamily="18" charset="0"/>
              </a:rPr>
              <a:t>3b </a:t>
            </a:r>
            <a:r>
              <a:rPr lang="en-US" altLang="zh-CN" sz="3600" dirty="0">
                <a:latin typeface="Times New Roman" panose="02020603050405020304" pitchFamily="18" charset="0"/>
              </a:rPr>
              <a:t> Write a story similar to the one in  </a:t>
            </a:r>
          </a:p>
          <a:p>
            <a:pPr eaLnBrk="1" hangingPunct="1">
              <a:spcBef>
                <a:spcPct val="25000"/>
              </a:spcBef>
            </a:pPr>
            <a:r>
              <a:rPr lang="en-US" altLang="zh-CN" sz="3600" dirty="0">
                <a:latin typeface="Times New Roman" panose="02020603050405020304" pitchFamily="18" charset="0"/>
              </a:rPr>
              <a:t>       2a by using the notes in 3a.</a:t>
            </a:r>
          </a:p>
          <a:p>
            <a:pPr eaLnBrk="1" hangingPunct="1">
              <a:spcBef>
                <a:spcPct val="25000"/>
              </a:spcBef>
              <a:buFontTx/>
              <a:buAutoNum type="arabicPeriod"/>
            </a:pPr>
            <a:r>
              <a:rPr lang="en-US" altLang="zh-CN" sz="3200" dirty="0">
                <a:solidFill>
                  <a:srgbClr val="0000FF"/>
                </a:solidFill>
                <a:latin typeface="Times New Roman" panose="02020603050405020304" pitchFamily="18" charset="0"/>
              </a:rPr>
              <a:t>What happened?</a:t>
            </a:r>
          </a:p>
          <a:p>
            <a:pPr eaLnBrk="1" hangingPunct="1">
              <a:spcBef>
                <a:spcPct val="25000"/>
              </a:spcBef>
              <a:buFontTx/>
              <a:buAutoNum type="arabicPeriod"/>
            </a:pPr>
            <a:r>
              <a:rPr lang="en-US" altLang="zh-CN" sz="3200" dirty="0">
                <a:solidFill>
                  <a:srgbClr val="0000FF"/>
                </a:solidFill>
                <a:latin typeface="Times New Roman" panose="02020603050405020304" pitchFamily="18" charset="0"/>
              </a:rPr>
              <a:t>When did it happen?</a:t>
            </a:r>
          </a:p>
          <a:p>
            <a:pPr eaLnBrk="1" hangingPunct="1">
              <a:spcBef>
                <a:spcPct val="25000"/>
              </a:spcBef>
              <a:buFontTx/>
              <a:buAutoNum type="arabicPeriod"/>
            </a:pPr>
            <a:r>
              <a:rPr lang="en-US" altLang="zh-CN" sz="3200" dirty="0">
                <a:solidFill>
                  <a:srgbClr val="0000FF"/>
                </a:solidFill>
                <a:latin typeface="Times New Roman" panose="02020603050405020304" pitchFamily="18" charset="0"/>
              </a:rPr>
              <a:t>Where did it happen?</a:t>
            </a:r>
          </a:p>
          <a:p>
            <a:pPr eaLnBrk="1" hangingPunct="1">
              <a:spcBef>
                <a:spcPct val="25000"/>
              </a:spcBef>
              <a:buFontTx/>
              <a:buAutoNum type="arabicPeriod"/>
            </a:pPr>
            <a:r>
              <a:rPr lang="en-US" altLang="zh-CN" sz="3200" dirty="0">
                <a:solidFill>
                  <a:srgbClr val="0000FF"/>
                </a:solidFill>
                <a:latin typeface="Times New Roman" panose="02020603050405020304" pitchFamily="18" charset="0"/>
              </a:rPr>
              <a:t>How did it make you feel? Why?</a:t>
            </a:r>
          </a:p>
          <a:p>
            <a:pPr eaLnBrk="1" hangingPunct="1">
              <a:spcBef>
                <a:spcPct val="25000"/>
              </a:spcBef>
              <a:buFontTx/>
              <a:buAutoNum type="arabicPeriod"/>
            </a:pPr>
            <a:r>
              <a:rPr lang="en-US" altLang="zh-CN" sz="3200" dirty="0">
                <a:solidFill>
                  <a:srgbClr val="0000FF"/>
                </a:solidFill>
                <a:latin typeface="Times New Roman" panose="02020603050405020304" pitchFamily="18" charset="0"/>
              </a:rPr>
              <a:t>What did you learn from it? </a:t>
            </a:r>
          </a:p>
        </p:txBody>
      </p:sp>
      <p:sp>
        <p:nvSpPr>
          <p:cNvPr id="4" name="矩形 3"/>
          <p:cNvSpPr/>
          <p:nvPr/>
        </p:nvSpPr>
        <p:spPr>
          <a:xfrm>
            <a:off x="2214546" y="500042"/>
            <a:ext cx="4929222" cy="1107996"/>
          </a:xfrm>
          <a:prstGeom prst="rect">
            <a:avLst/>
          </a:prstGeom>
          <a:noFill/>
        </p:spPr>
        <p:txBody>
          <a:bodyPr>
            <a:spAutoFit/>
          </a:bodyPr>
          <a:lstStyle/>
          <a:p>
            <a:pPr algn="ctr">
              <a:defRPr/>
            </a:pPr>
            <a:r>
              <a:rPr lang="en-US" altLang="zh-CN" sz="6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anose="02020603050405020304" pitchFamily="18" charset="0"/>
                <a:ea typeface="宋体" panose="02010600030101010101" pitchFamily="2" charset="-122"/>
                <a:cs typeface="Times New Roman" panose="02020603050405020304" pitchFamily="18" charset="0"/>
              </a:rPr>
              <a:t>Writing</a:t>
            </a:r>
            <a:endParaRPr lang="zh-CN" altLang="en-US" sz="6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1643063" y="2428875"/>
            <a:ext cx="6215062" cy="244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600" dirty="0">
                <a:latin typeface="Times New Roman" panose="02020603050405020304" pitchFamily="18" charset="0"/>
              </a:rPr>
              <a:t>1. Have you ever joined any competition team?  </a:t>
            </a:r>
          </a:p>
          <a:p>
            <a:pPr eaLnBrk="1" hangingPunct="1">
              <a:spcBef>
                <a:spcPct val="25000"/>
              </a:spcBef>
            </a:pPr>
            <a:r>
              <a:rPr lang="en-US" altLang="zh-CN" sz="3600" dirty="0">
                <a:latin typeface="Times New Roman" panose="02020603050405020304" pitchFamily="18" charset="0"/>
              </a:rPr>
              <a:t>2. Do you know how to win the competition in a group?</a:t>
            </a:r>
          </a:p>
        </p:txBody>
      </p:sp>
      <p:pic>
        <p:nvPicPr>
          <p:cNvPr id="6147" name="Picture 5" descr="http://img0.imgtn.bdimg.com/it/u=3125322268,1082797868&amp;fm=21&amp;gp=0.jpg"/>
          <p:cNvPicPr>
            <a:picLocks noChangeAspect="1" noChangeArrowheads="1"/>
          </p:cNvPicPr>
          <p:nvPr/>
        </p:nvPicPr>
        <p:blipFill>
          <a:blip r:embed="rId2" cstate="email"/>
          <a:srcRect/>
          <a:stretch>
            <a:fillRect/>
          </a:stretch>
        </p:blipFill>
        <p:spPr bwMode="auto">
          <a:xfrm>
            <a:off x="6286500" y="4792663"/>
            <a:ext cx="2571750" cy="16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3000364" y="1071546"/>
            <a:ext cx="3429024" cy="1015663"/>
          </a:xfrm>
          <a:prstGeom prst="rect">
            <a:avLst/>
          </a:prstGeom>
          <a:noFill/>
        </p:spPr>
        <p:txBody>
          <a:bodyPr>
            <a:spAutoFit/>
          </a:bodyPr>
          <a:lstStyle/>
          <a:p>
            <a:pPr algn="ctr">
              <a:defRPr/>
            </a:pPr>
            <a:r>
              <a:rPr lang="en-US" altLang="zh-CN" sz="60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anose="02020603050405020304" pitchFamily="18" charset="0"/>
                <a:ea typeface="宋体" panose="02010600030101010101" pitchFamily="2" charset="-122"/>
                <a:cs typeface="Times New Roman" panose="02020603050405020304" pitchFamily="18" charset="0"/>
              </a:rPr>
              <a:t>Free Talk</a:t>
            </a:r>
            <a:endParaRPr lang="zh-CN" altLang="en-US" sz="60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矩形 1"/>
          <p:cNvSpPr>
            <a:spLocks noChangeArrowheads="1"/>
          </p:cNvSpPr>
          <p:nvPr/>
        </p:nvSpPr>
        <p:spPr bwMode="auto">
          <a:xfrm>
            <a:off x="714375" y="1428750"/>
            <a:ext cx="7858125" cy="454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spcBef>
                <a:spcPts val="600"/>
              </a:spcBef>
              <a:spcAft>
                <a:spcPts val="600"/>
              </a:spcAft>
            </a:pPr>
            <a:r>
              <a:rPr lang="en-US" altLang="zh-CN" sz="3200" dirty="0">
                <a:solidFill>
                  <a:srgbClr val="0000FF"/>
                </a:solidFill>
                <a:latin typeface="Times New Roman" panose="02020603050405020304" pitchFamily="18" charset="0"/>
              </a:rPr>
              <a:t>    An experience that made me very happy was winning the nation-wide English speech competition last year.</a:t>
            </a:r>
          </a:p>
          <a:p>
            <a:pPr>
              <a:lnSpc>
                <a:spcPct val="110000"/>
              </a:lnSpc>
              <a:spcBef>
                <a:spcPts val="600"/>
              </a:spcBef>
              <a:spcAft>
                <a:spcPts val="600"/>
              </a:spcAft>
            </a:pPr>
            <a:r>
              <a:rPr lang="en-US" altLang="zh-CN" sz="3200" dirty="0">
                <a:solidFill>
                  <a:srgbClr val="0000FF"/>
                </a:solidFill>
                <a:latin typeface="Times New Roman" panose="02020603050405020304" pitchFamily="18" charset="0"/>
              </a:rPr>
              <a:t>    At first, I didn’t know what to write for my speech, but after talking to my teacher and reading some books, I had some ideas and started writing. Then I practiced my speech many times.</a:t>
            </a:r>
          </a:p>
        </p:txBody>
      </p:sp>
      <p:pic>
        <p:nvPicPr>
          <p:cNvPr id="33795" name="图片 2" descr="dsds.png"/>
          <p:cNvPicPr>
            <a:picLocks noChangeAspect="1"/>
          </p:cNvPicPr>
          <p:nvPr/>
        </p:nvPicPr>
        <p:blipFill>
          <a:blip r:embed="rId2" cstate="email"/>
          <a:srcRect/>
          <a:stretch>
            <a:fillRect/>
          </a:stretch>
        </p:blipFill>
        <p:spPr bwMode="auto">
          <a:xfrm>
            <a:off x="214313" y="357188"/>
            <a:ext cx="2271712"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矩形 1"/>
          <p:cNvSpPr>
            <a:spLocks noChangeArrowheads="1"/>
          </p:cNvSpPr>
          <p:nvPr/>
        </p:nvSpPr>
        <p:spPr bwMode="auto">
          <a:xfrm>
            <a:off x="785813" y="1357313"/>
            <a:ext cx="7858125"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3840"/>
              </a:lnSpc>
              <a:spcBef>
                <a:spcPts val="600"/>
              </a:spcBef>
              <a:spcAft>
                <a:spcPts val="600"/>
              </a:spcAft>
            </a:pPr>
            <a:r>
              <a:rPr lang="en-US" altLang="zh-CN" sz="3200">
                <a:solidFill>
                  <a:srgbClr val="0000FF"/>
                </a:solidFill>
                <a:latin typeface="Times New Roman" panose="02020603050405020304" pitchFamily="18" charset="0"/>
              </a:rPr>
              <a:t>    On the day of the competition, I saw many people there. This made me feel very nervous. I started to worry that I would forget my speech. Then I remembered what my teacher told me – close my eyes and take deep breaths. I did that and it made me feel much better. When my turn came, I gave my speech with confidence.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矩形 1"/>
          <p:cNvSpPr>
            <a:spLocks noChangeArrowheads="1"/>
          </p:cNvSpPr>
          <p:nvPr/>
        </p:nvSpPr>
        <p:spPr bwMode="auto">
          <a:xfrm>
            <a:off x="785813" y="1214438"/>
            <a:ext cx="7500937" cy="414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3840"/>
              </a:lnSpc>
              <a:spcBef>
                <a:spcPts val="600"/>
              </a:spcBef>
              <a:spcAft>
                <a:spcPts val="600"/>
              </a:spcAft>
            </a:pPr>
            <a:r>
              <a:rPr lang="en-US" altLang="zh-CN" sz="3200">
                <a:solidFill>
                  <a:srgbClr val="0000FF"/>
                </a:solidFill>
                <a:latin typeface="Times New Roman" panose="02020603050405020304" pitchFamily="18" charset="0"/>
              </a:rPr>
              <a:t>    I waited anxiously for the results, and when I heard that I was the first prize winner, I jumped up and down in joy.</a:t>
            </a:r>
          </a:p>
          <a:p>
            <a:pPr>
              <a:lnSpc>
                <a:spcPts val="3840"/>
              </a:lnSpc>
              <a:spcBef>
                <a:spcPts val="600"/>
              </a:spcBef>
              <a:spcAft>
                <a:spcPts val="600"/>
              </a:spcAft>
            </a:pPr>
            <a:r>
              <a:rPr lang="en-US" altLang="zh-CN" sz="3200">
                <a:solidFill>
                  <a:srgbClr val="0000FF"/>
                </a:solidFill>
                <a:latin typeface="Times New Roman" panose="02020603050405020304" pitchFamily="18" charset="0"/>
              </a:rPr>
              <a:t>    This experience taught me that being well prepared is very important. It helps to read a lot, and also to ask people around you for advice. Most importantly, have confidence in yourself!</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ext Box 7"/>
          <p:cNvSpPr txBox="1">
            <a:spLocks noChangeArrowheads="1"/>
          </p:cNvSpPr>
          <p:nvPr/>
        </p:nvSpPr>
        <p:spPr bwMode="auto">
          <a:xfrm>
            <a:off x="2714625" y="428625"/>
            <a:ext cx="42862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4400" dirty="0">
                <a:latin typeface="Times New Roman" panose="02020603050405020304" pitchFamily="18" charset="0"/>
              </a:rPr>
              <a:t>Language points</a:t>
            </a:r>
          </a:p>
        </p:txBody>
      </p:sp>
      <p:sp>
        <p:nvSpPr>
          <p:cNvPr id="3" name="Text Box 7"/>
          <p:cNvSpPr txBox="1">
            <a:spLocks noChangeArrowheads="1"/>
          </p:cNvSpPr>
          <p:nvPr/>
        </p:nvSpPr>
        <p:spPr bwMode="auto">
          <a:xfrm>
            <a:off x="785813" y="1428750"/>
            <a:ext cx="78581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200" dirty="0">
                <a:latin typeface="Times New Roman" panose="02020603050405020304" pitchFamily="18" charset="0"/>
              </a:rPr>
              <a:t>1. He felt like there was a heavy </a:t>
            </a:r>
            <a:r>
              <a:rPr lang="en-US" altLang="zh-CN" sz="3200" dirty="0">
                <a:solidFill>
                  <a:srgbClr val="0000FF"/>
                </a:solidFill>
                <a:latin typeface="Times New Roman" panose="02020603050405020304" pitchFamily="18" charset="0"/>
              </a:rPr>
              <a:t>weight</a:t>
            </a:r>
            <a:r>
              <a:rPr lang="en-US" altLang="zh-CN" sz="3200" dirty="0">
                <a:latin typeface="Times New Roman" panose="02020603050405020304" pitchFamily="18" charset="0"/>
              </a:rPr>
              <a:t> on  his </a:t>
            </a:r>
            <a:r>
              <a:rPr lang="en-US" altLang="zh-CN" sz="3200" dirty="0">
                <a:solidFill>
                  <a:srgbClr val="0000FF"/>
                </a:solidFill>
                <a:latin typeface="Times New Roman" panose="02020603050405020304" pitchFamily="18" charset="0"/>
              </a:rPr>
              <a:t>shoulders</a:t>
            </a:r>
            <a:r>
              <a:rPr lang="en-US" altLang="zh-CN" sz="3200" dirty="0">
                <a:latin typeface="Times New Roman" panose="02020603050405020304" pitchFamily="18" charset="0"/>
              </a:rPr>
              <a:t> as he walked home alone.</a:t>
            </a:r>
          </a:p>
          <a:p>
            <a:pPr eaLnBrk="1" hangingPunct="1">
              <a:spcBef>
                <a:spcPct val="25000"/>
              </a:spcBef>
            </a:pPr>
            <a:r>
              <a:rPr lang="en-US" altLang="zh-CN" sz="3200" dirty="0">
                <a:solidFill>
                  <a:srgbClr val="0000FF"/>
                </a:solidFill>
                <a:latin typeface="Times New Roman" panose="02020603050405020304" pitchFamily="18" charset="0"/>
              </a:rPr>
              <a:t>(1) weight   </a:t>
            </a:r>
            <a:r>
              <a:rPr lang="en-US" altLang="zh-CN" sz="3200" i="1" dirty="0">
                <a:solidFill>
                  <a:srgbClr val="0000FF"/>
                </a:solidFill>
                <a:latin typeface="Times New Roman" panose="02020603050405020304" pitchFamily="18" charset="0"/>
              </a:rPr>
              <a:t>n</a:t>
            </a:r>
            <a:r>
              <a:rPr lang="en-US" altLang="zh-CN" sz="3200" dirty="0">
                <a:solidFill>
                  <a:srgbClr val="0000FF"/>
                </a:solidFill>
                <a:latin typeface="Times New Roman" panose="02020603050405020304" pitchFamily="18" charset="0"/>
              </a:rPr>
              <a:t>.  </a:t>
            </a:r>
            <a:r>
              <a:rPr lang="zh-CN" altLang="en-US" sz="3200" dirty="0">
                <a:solidFill>
                  <a:srgbClr val="0000FF"/>
                </a:solidFill>
                <a:latin typeface="Times New Roman" panose="02020603050405020304" pitchFamily="18" charset="0"/>
              </a:rPr>
              <a:t>重量，分量</a:t>
            </a:r>
            <a:endParaRPr lang="en-US" altLang="zh-CN" sz="3200" dirty="0">
              <a:solidFill>
                <a:srgbClr val="0000FF"/>
              </a:solidFill>
              <a:latin typeface="Times New Roman" panose="02020603050405020304" pitchFamily="18" charset="0"/>
            </a:endParaRPr>
          </a:p>
          <a:p>
            <a:pPr eaLnBrk="1" hangingPunct="1">
              <a:spcBef>
                <a:spcPct val="25000"/>
              </a:spcBef>
            </a:pPr>
            <a:r>
              <a:rPr lang="en-US" altLang="zh-CN" sz="3200" dirty="0">
                <a:latin typeface="Times New Roman" panose="02020603050405020304" pitchFamily="18" charset="0"/>
              </a:rPr>
              <a:t>He was surprised at the </a:t>
            </a:r>
            <a:r>
              <a:rPr lang="en-US" altLang="zh-CN" sz="3200" dirty="0">
                <a:solidFill>
                  <a:srgbClr val="0000FF"/>
                </a:solidFill>
                <a:latin typeface="Times New Roman" panose="02020603050405020304" pitchFamily="18" charset="0"/>
              </a:rPr>
              <a:t>weight</a:t>
            </a:r>
            <a:r>
              <a:rPr lang="en-US" altLang="zh-CN" sz="3200" dirty="0">
                <a:latin typeface="Times New Roman" panose="02020603050405020304" pitchFamily="18" charset="0"/>
              </a:rPr>
              <a:t> of the players. </a:t>
            </a:r>
          </a:p>
          <a:p>
            <a:pPr eaLnBrk="1" hangingPunct="1">
              <a:spcBef>
                <a:spcPct val="25000"/>
              </a:spcBef>
            </a:pPr>
            <a:r>
              <a:rPr lang="zh-CN" altLang="en-US" sz="3200" dirty="0">
                <a:latin typeface="Times New Roman" panose="02020603050405020304" pitchFamily="18" charset="0"/>
              </a:rPr>
              <a:t>   他对那些运动员的体重感到吃惊。 </a:t>
            </a:r>
          </a:p>
          <a:p>
            <a:pPr eaLnBrk="1" hangingPunct="1">
              <a:spcBef>
                <a:spcPct val="25000"/>
              </a:spcBef>
            </a:pPr>
            <a:r>
              <a:rPr lang="en-US" altLang="zh-CN" sz="3200" dirty="0">
                <a:latin typeface="Times New Roman" panose="02020603050405020304" pitchFamily="18" charset="0"/>
              </a:rPr>
              <a:t>These columns bear the </a:t>
            </a:r>
            <a:r>
              <a:rPr lang="en-US" altLang="zh-CN" sz="3200" dirty="0">
                <a:solidFill>
                  <a:srgbClr val="0000FF"/>
                </a:solidFill>
                <a:latin typeface="Times New Roman" panose="02020603050405020304" pitchFamily="18" charset="0"/>
              </a:rPr>
              <a:t>weight</a:t>
            </a:r>
            <a:r>
              <a:rPr lang="en-US" altLang="zh-CN" sz="3200" dirty="0">
                <a:latin typeface="Times New Roman" panose="02020603050405020304" pitchFamily="18" charset="0"/>
              </a:rPr>
              <a:t> of the roof. </a:t>
            </a:r>
          </a:p>
          <a:p>
            <a:pPr eaLnBrk="1" hangingPunct="1">
              <a:spcBef>
                <a:spcPct val="25000"/>
              </a:spcBef>
            </a:pPr>
            <a:r>
              <a:rPr lang="zh-CN" altLang="en-US" sz="3200" dirty="0">
                <a:latin typeface="Times New Roman" panose="02020603050405020304" pitchFamily="18" charset="0"/>
              </a:rPr>
              <a:t>   这些柱子支撑着屋顶的重量。 </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a:spLocks noChangeArrowheads="1"/>
          </p:cNvSpPr>
          <p:nvPr/>
        </p:nvSpPr>
        <p:spPr bwMode="auto">
          <a:xfrm>
            <a:off x="571500" y="1643063"/>
            <a:ext cx="8286750" cy="430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dirty="0">
                <a:solidFill>
                  <a:srgbClr val="0000FF"/>
                </a:solidFill>
                <a:latin typeface="Times New Roman" panose="02020603050405020304" pitchFamily="18" charset="0"/>
                <a:cs typeface="Times New Roman" panose="02020603050405020304" pitchFamily="18" charset="0"/>
              </a:rPr>
              <a:t>lose weight         </a:t>
            </a:r>
            <a:r>
              <a:rPr lang="zh-CN" altLang="en-US" sz="3200" dirty="0">
                <a:latin typeface="Times New Roman" panose="02020603050405020304" pitchFamily="18" charset="0"/>
                <a:cs typeface="Times New Roman" panose="02020603050405020304" pitchFamily="18" charset="0"/>
              </a:rPr>
              <a:t>减肥；体重减轻；瘦身</a:t>
            </a:r>
            <a:endParaRPr lang="en-US" altLang="zh-CN" sz="3200" dirty="0">
              <a:latin typeface="Times New Roman" panose="02020603050405020304" pitchFamily="18" charset="0"/>
              <a:cs typeface="Times New Roman" panose="02020603050405020304" pitchFamily="18" charset="0"/>
            </a:endParaRPr>
          </a:p>
          <a:p>
            <a:r>
              <a:rPr lang="en-US" altLang="zh-CN" sz="3200" dirty="0">
                <a:solidFill>
                  <a:srgbClr val="0000FF"/>
                </a:solidFill>
                <a:latin typeface="Times New Roman" panose="02020603050405020304" pitchFamily="18" charset="0"/>
                <a:cs typeface="Times New Roman" panose="02020603050405020304" pitchFamily="18" charset="0"/>
              </a:rPr>
              <a:t>put on weight    </a:t>
            </a:r>
            <a:r>
              <a:rPr lang="zh-CN" altLang="en-US" sz="3200" dirty="0">
                <a:latin typeface="Times New Roman" panose="02020603050405020304" pitchFamily="18" charset="0"/>
                <a:cs typeface="Times New Roman" panose="02020603050405020304" pitchFamily="18" charset="0"/>
              </a:rPr>
              <a:t>增重</a:t>
            </a:r>
            <a:endParaRPr lang="en-US" altLang="zh-CN" sz="3200" dirty="0">
              <a:latin typeface="Times New Roman" panose="02020603050405020304" pitchFamily="18" charset="0"/>
              <a:cs typeface="Times New Roman" panose="02020603050405020304" pitchFamily="18" charset="0"/>
            </a:endParaRPr>
          </a:p>
          <a:p>
            <a:r>
              <a:rPr lang="en-US" altLang="zh-CN" sz="3200" dirty="0">
                <a:solidFill>
                  <a:srgbClr val="0000FF"/>
                </a:solidFill>
                <a:latin typeface="Times New Roman" panose="02020603050405020304" pitchFamily="18" charset="0"/>
                <a:cs typeface="Times New Roman" panose="02020603050405020304" pitchFamily="18" charset="0"/>
              </a:rPr>
              <a:t>average weight  </a:t>
            </a:r>
            <a:r>
              <a:rPr lang="zh-CN" altLang="en-US" sz="3200" dirty="0">
                <a:latin typeface="Times New Roman" panose="02020603050405020304" pitchFamily="18" charset="0"/>
                <a:cs typeface="Times New Roman" panose="02020603050405020304" pitchFamily="18" charset="0"/>
              </a:rPr>
              <a:t>平均重量；标准重量 </a:t>
            </a:r>
          </a:p>
          <a:p>
            <a:r>
              <a:rPr lang="en-US" altLang="zh-CN" sz="3200" dirty="0">
                <a:solidFill>
                  <a:srgbClr val="0000FF"/>
                </a:solidFill>
                <a:latin typeface="Times New Roman" panose="02020603050405020304" pitchFamily="18" charset="0"/>
                <a:cs typeface="Times New Roman" panose="02020603050405020304" pitchFamily="18" charset="0"/>
              </a:rPr>
              <a:t>net weight          </a:t>
            </a:r>
            <a:r>
              <a:rPr lang="zh-CN" altLang="en-US" sz="3200" dirty="0">
                <a:latin typeface="Times New Roman" panose="02020603050405020304" pitchFamily="18" charset="0"/>
                <a:cs typeface="Times New Roman" panose="02020603050405020304" pitchFamily="18" charset="0"/>
              </a:rPr>
              <a:t>净重 </a:t>
            </a:r>
            <a:endParaRPr lang="en-US" altLang="zh-CN" sz="3200" dirty="0">
              <a:latin typeface="Times New Roman" panose="02020603050405020304" pitchFamily="18" charset="0"/>
              <a:cs typeface="Times New Roman" panose="02020603050405020304" pitchFamily="18" charset="0"/>
            </a:endParaRPr>
          </a:p>
          <a:p>
            <a:r>
              <a:rPr lang="en-US" altLang="zh-CN" sz="3200" dirty="0">
                <a:solidFill>
                  <a:srgbClr val="0000FF"/>
                </a:solidFill>
                <a:latin typeface="Times New Roman" panose="02020603050405020304" pitchFamily="18" charset="0"/>
                <a:cs typeface="Times New Roman" panose="02020603050405020304" pitchFamily="18" charset="0"/>
              </a:rPr>
              <a:t>light weight       </a:t>
            </a:r>
            <a:r>
              <a:rPr lang="zh-CN" altLang="en-US" sz="3200" dirty="0">
                <a:latin typeface="Times New Roman" panose="02020603050405020304" pitchFamily="18" charset="0"/>
                <a:cs typeface="Times New Roman" panose="02020603050405020304" pitchFamily="18" charset="0"/>
              </a:rPr>
              <a:t>轻量；空载排水量；车辆自重 </a:t>
            </a:r>
          </a:p>
          <a:p>
            <a:r>
              <a:rPr lang="en-US" altLang="zh-CN" sz="3200" dirty="0">
                <a:solidFill>
                  <a:srgbClr val="0000FF"/>
                </a:solidFill>
                <a:latin typeface="Times New Roman" panose="02020603050405020304" pitchFamily="18" charset="0"/>
                <a:cs typeface="Times New Roman" panose="02020603050405020304" pitchFamily="18" charset="0"/>
              </a:rPr>
              <a:t>heavy weight     </a:t>
            </a:r>
            <a:r>
              <a:rPr lang="en-US" altLang="zh-CN" sz="3200" dirty="0">
                <a:latin typeface="Times New Roman" panose="02020603050405020304" pitchFamily="18" charset="0"/>
                <a:cs typeface="Times New Roman" panose="02020603050405020304" pitchFamily="18" charset="0"/>
              </a:rPr>
              <a:t>[</a:t>
            </a:r>
            <a:r>
              <a:rPr lang="zh-CN" altLang="en-US" sz="3200" dirty="0">
                <a:latin typeface="Times New Roman" panose="02020603050405020304" pitchFamily="18" charset="0"/>
                <a:cs typeface="Times New Roman" panose="02020603050405020304" pitchFamily="18" charset="0"/>
              </a:rPr>
              <a:t>体</a:t>
            </a:r>
            <a:r>
              <a:rPr lang="en-US" altLang="zh-CN" sz="3200" dirty="0">
                <a:latin typeface="Times New Roman" panose="02020603050405020304" pitchFamily="18" charset="0"/>
                <a:cs typeface="Times New Roman" panose="02020603050405020304" pitchFamily="18" charset="0"/>
              </a:rPr>
              <a:t>]</a:t>
            </a:r>
            <a:r>
              <a:rPr lang="zh-CN" altLang="en-US" sz="3200" dirty="0">
                <a:latin typeface="Times New Roman" panose="02020603050405020304" pitchFamily="18" charset="0"/>
                <a:cs typeface="Times New Roman" panose="02020603050405020304" pitchFamily="18" charset="0"/>
              </a:rPr>
              <a:t>重量级；平均体重以上的 </a:t>
            </a:r>
            <a:endParaRPr lang="en-US" altLang="zh-CN" sz="3200" dirty="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                           </a:t>
            </a:r>
            <a:r>
              <a:rPr lang="zh-CN" altLang="en-US" sz="3200" dirty="0">
                <a:latin typeface="Times New Roman" panose="02020603050405020304" pitchFamily="18" charset="0"/>
                <a:cs typeface="Times New Roman" panose="02020603050405020304" pitchFamily="18" charset="0"/>
              </a:rPr>
              <a:t>人；</a:t>
            </a:r>
            <a:r>
              <a:rPr lang="en-US" altLang="zh-CN" sz="3200" dirty="0">
                <a:latin typeface="Times New Roman" panose="02020603050405020304" pitchFamily="18" charset="0"/>
                <a:cs typeface="Times New Roman" panose="02020603050405020304" pitchFamily="18" charset="0"/>
              </a:rPr>
              <a:t>[</a:t>
            </a:r>
            <a:r>
              <a:rPr lang="zh-CN" altLang="en-US" sz="3200" dirty="0">
                <a:latin typeface="Times New Roman" panose="02020603050405020304" pitchFamily="18" charset="0"/>
                <a:cs typeface="Times New Roman" panose="02020603050405020304" pitchFamily="18" charset="0"/>
              </a:rPr>
              <a:t>口</a:t>
            </a:r>
            <a:r>
              <a:rPr lang="en-US" altLang="zh-CN" sz="3200" dirty="0">
                <a:latin typeface="Times New Roman" panose="02020603050405020304" pitchFamily="18" charset="0"/>
                <a:cs typeface="Times New Roman" panose="02020603050405020304" pitchFamily="18" charset="0"/>
              </a:rPr>
              <a:t>]</a:t>
            </a:r>
            <a:r>
              <a:rPr lang="zh-CN" altLang="en-US" sz="3200" dirty="0">
                <a:latin typeface="Times New Roman" panose="02020603050405020304" pitchFamily="18" charset="0"/>
                <a:cs typeface="Times New Roman" panose="02020603050405020304" pitchFamily="18" charset="0"/>
              </a:rPr>
              <a:t>重要人物 </a:t>
            </a:r>
            <a:endParaRPr lang="en-US" altLang="zh-CN" sz="3200" dirty="0">
              <a:latin typeface="Times New Roman" panose="02020603050405020304" pitchFamily="18" charset="0"/>
              <a:cs typeface="Times New Roman" panose="02020603050405020304" pitchFamily="18" charset="0"/>
            </a:endParaRPr>
          </a:p>
          <a:p>
            <a:r>
              <a:rPr lang="en-US" altLang="zh-CN" sz="3200" dirty="0">
                <a:solidFill>
                  <a:srgbClr val="0000FF"/>
                </a:solidFill>
                <a:latin typeface="Times New Roman" panose="02020603050405020304" pitchFamily="18" charset="0"/>
                <a:cs typeface="Times New Roman" panose="02020603050405020304" pitchFamily="18" charset="0"/>
              </a:rPr>
              <a:t>weight loss         </a:t>
            </a:r>
            <a:r>
              <a:rPr lang="zh-CN" altLang="en-US" sz="3200" dirty="0">
                <a:latin typeface="Times New Roman" panose="02020603050405020304" pitchFamily="18" charset="0"/>
                <a:cs typeface="Times New Roman" panose="02020603050405020304" pitchFamily="18" charset="0"/>
              </a:rPr>
              <a:t>失重；重量减轻 </a:t>
            </a:r>
          </a:p>
          <a:p>
            <a:r>
              <a:rPr lang="zh-CN" altLang="en-US" dirty="0"/>
              <a:t> </a:t>
            </a:r>
          </a:p>
        </p:txBody>
      </p:sp>
      <p:sp>
        <p:nvSpPr>
          <p:cNvPr id="4" name="Text Box 2"/>
          <p:cNvSpPr txBox="1">
            <a:spLocks noChangeArrowheads="1"/>
          </p:cNvSpPr>
          <p:nvPr/>
        </p:nvSpPr>
        <p:spPr bwMode="auto">
          <a:xfrm>
            <a:off x="285750" y="500063"/>
            <a:ext cx="2209800" cy="641350"/>
          </a:xfrm>
          <a:prstGeom prst="rect">
            <a:avLst/>
          </a:prstGeom>
          <a:solidFill>
            <a:srgbClr val="3333FF"/>
          </a:solidFill>
          <a:ln w="9525">
            <a:noFill/>
            <a:miter lim="800000"/>
          </a:ln>
        </p:spPr>
        <p:txBody>
          <a:bodyPr>
            <a:spAutoFit/>
          </a:bodyPr>
          <a:lstStyle/>
          <a:p>
            <a:pPr algn="ctr" fontAlgn="auto">
              <a:spcBef>
                <a:spcPts val="0"/>
              </a:spcBef>
              <a:spcAft>
                <a:spcPts val="0"/>
              </a:spcAft>
              <a:defRPr/>
            </a:pPr>
            <a:r>
              <a:rPr lang="zh-CN" altLang="en-US" sz="3600" kern="0">
                <a:solidFill>
                  <a:srgbClr val="FFFFFF"/>
                </a:solidFill>
                <a:latin typeface="Times New Roman" panose="02020603050405020304" pitchFamily="18" charset="0"/>
                <a:ea typeface="宋体" panose="02010600030101010101" pitchFamily="2" charset="-122"/>
              </a:rPr>
              <a:t>知识拓展</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heckerboard(across)">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heckerboard(across)">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heckerboard(across)">
                                      <p:cBhvr>
                                        <p:cTn id="32" dur="500"/>
                                        <p:tgtEl>
                                          <p:spTgt spid="2">
                                            <p:txEl>
                                              <p:pRg st="5" end="5"/>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checkerboard(across)">
                                      <p:cBhvr>
                                        <p:cTn id="35" dur="500"/>
                                        <p:tgtEl>
                                          <p:spTgt spid="2">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Effect transition="in" filter="checkerboard(across)">
                                      <p:cBhvr>
                                        <p:cTn id="40"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矩形 2"/>
          <p:cNvSpPr>
            <a:spLocks noChangeArrowheads="1"/>
          </p:cNvSpPr>
          <p:nvPr/>
        </p:nvSpPr>
        <p:spPr bwMode="auto">
          <a:xfrm>
            <a:off x="906463" y="1797050"/>
            <a:ext cx="7500937"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a:latin typeface="Times New Roman" panose="02020603050405020304" pitchFamily="18" charset="0"/>
                <a:cs typeface="Times New Roman" panose="02020603050405020304" pitchFamily="18" charset="0"/>
              </a:rPr>
              <a:t>结果，她体重增加了很多。</a:t>
            </a:r>
            <a:endParaRPr lang="en-US" altLang="zh-CN" sz="3200">
              <a:latin typeface="Times New Roman" panose="02020603050405020304" pitchFamily="18" charset="0"/>
              <a:cs typeface="Times New Roman" panose="02020603050405020304" pitchFamily="18" charset="0"/>
            </a:endParaRPr>
          </a:p>
          <a:p>
            <a:endParaRPr lang="en-US" altLang="zh-CN" sz="3200">
              <a:latin typeface="Times New Roman" panose="02020603050405020304" pitchFamily="18" charset="0"/>
              <a:cs typeface="Times New Roman" panose="02020603050405020304" pitchFamily="18" charset="0"/>
            </a:endParaRPr>
          </a:p>
          <a:p>
            <a:r>
              <a:rPr lang="en-US" altLang="zh-CN" sz="3200">
                <a:latin typeface="Times New Roman" panose="02020603050405020304" pitchFamily="18" charset="0"/>
                <a:cs typeface="Times New Roman" panose="02020603050405020304" pitchFamily="18" charset="0"/>
              </a:rPr>
              <a:t>As a result, she has ______ a lot of  _______.</a:t>
            </a:r>
          </a:p>
          <a:p>
            <a:endParaRPr lang="zh-CN" altLang="en-US" sz="3200"/>
          </a:p>
        </p:txBody>
      </p:sp>
      <p:sp>
        <p:nvSpPr>
          <p:cNvPr id="25603" name="矩形 3"/>
          <p:cNvSpPr>
            <a:spLocks noChangeArrowheads="1"/>
          </p:cNvSpPr>
          <p:nvPr/>
        </p:nvSpPr>
        <p:spPr bwMode="auto">
          <a:xfrm>
            <a:off x="4357688" y="2773363"/>
            <a:ext cx="1724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a:solidFill>
                  <a:srgbClr val="0000FF"/>
                </a:solidFill>
                <a:latin typeface="Times New Roman" panose="02020603050405020304" pitchFamily="18" charset="0"/>
                <a:cs typeface="Times New Roman" panose="02020603050405020304" pitchFamily="18" charset="0"/>
              </a:rPr>
              <a:t>put on</a:t>
            </a:r>
            <a:endParaRPr lang="zh-CN" altLang="en-US" sz="3200"/>
          </a:p>
        </p:txBody>
      </p:sp>
      <p:sp>
        <p:nvSpPr>
          <p:cNvPr id="7" name="矩形 3"/>
          <p:cNvSpPr>
            <a:spLocks noChangeArrowheads="1"/>
          </p:cNvSpPr>
          <p:nvPr/>
        </p:nvSpPr>
        <p:spPr bwMode="auto">
          <a:xfrm>
            <a:off x="1000125" y="3286125"/>
            <a:ext cx="1928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a:solidFill>
                  <a:srgbClr val="0000FF"/>
                </a:solidFill>
                <a:latin typeface="Times New Roman" panose="02020603050405020304" pitchFamily="18" charset="0"/>
                <a:cs typeface="Times New Roman" panose="02020603050405020304" pitchFamily="18" charset="0"/>
              </a:rPr>
              <a:t>weight</a:t>
            </a:r>
            <a:endParaRPr lang="zh-CN" altLang="en-US" sz="3200"/>
          </a:p>
        </p:txBody>
      </p:sp>
      <p:pic>
        <p:nvPicPr>
          <p:cNvPr id="39941" name="图片 4" descr="house.jpg"/>
          <p:cNvPicPr>
            <a:picLocks noChangeAspect="1"/>
          </p:cNvPicPr>
          <p:nvPr/>
        </p:nvPicPr>
        <p:blipFill>
          <a:blip r:embed="rId2" cstate="email"/>
          <a:srcRect/>
          <a:stretch>
            <a:fillRect/>
          </a:stretch>
        </p:blipFill>
        <p:spPr bwMode="auto">
          <a:xfrm>
            <a:off x="5500688" y="3714750"/>
            <a:ext cx="2941637" cy="240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blinds(horizontal)">
                                      <p:cBhvr>
                                        <p:cTn id="7" dur="500"/>
                                        <p:tgtEl>
                                          <p:spTgt spid="2560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a:spLocks noChangeArrowheads="1"/>
          </p:cNvSpPr>
          <p:nvPr/>
        </p:nvSpPr>
        <p:spPr bwMode="auto">
          <a:xfrm>
            <a:off x="1071563" y="1214438"/>
            <a:ext cx="7572375"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dirty="0">
                <a:solidFill>
                  <a:srgbClr val="0000FF"/>
                </a:solidFill>
                <a:latin typeface="Times New Roman" panose="02020603050405020304" pitchFamily="18" charset="0"/>
              </a:rPr>
              <a:t>(2) shoulder   </a:t>
            </a:r>
            <a:r>
              <a:rPr lang="en-US" altLang="zh-CN" sz="3200" i="1" dirty="0">
                <a:solidFill>
                  <a:srgbClr val="0000FF"/>
                </a:solidFill>
                <a:latin typeface="Times New Roman" panose="02020603050405020304" pitchFamily="18" charset="0"/>
              </a:rPr>
              <a:t>n</a:t>
            </a:r>
            <a:r>
              <a:rPr lang="en-US" altLang="zh-CN" sz="3200" dirty="0">
                <a:solidFill>
                  <a:srgbClr val="0000FF"/>
                </a:solidFill>
                <a:latin typeface="Times New Roman" panose="02020603050405020304" pitchFamily="18" charset="0"/>
              </a:rPr>
              <a:t>. </a:t>
            </a:r>
            <a:r>
              <a:rPr lang="zh-CN" altLang="en-US" sz="3200" dirty="0">
                <a:solidFill>
                  <a:srgbClr val="0000FF"/>
                </a:solidFill>
                <a:latin typeface="Times New Roman" panose="02020603050405020304" pitchFamily="18" charset="0"/>
              </a:rPr>
              <a:t>肩，肩膀</a:t>
            </a:r>
            <a:endParaRPr lang="en-US" altLang="zh-CN" sz="3200" dirty="0">
              <a:solidFill>
                <a:srgbClr val="0000FF"/>
              </a:solidFill>
              <a:latin typeface="Times New Roman" panose="02020603050405020304" pitchFamily="18" charset="0"/>
            </a:endParaRPr>
          </a:p>
          <a:p>
            <a:pPr>
              <a:spcBef>
                <a:spcPct val="25000"/>
              </a:spcBef>
            </a:pPr>
            <a:endParaRPr lang="en-US" altLang="zh-CN" sz="3200" dirty="0">
              <a:solidFill>
                <a:srgbClr val="0000FF"/>
              </a:solidFill>
              <a:latin typeface="Times New Roman" panose="02020603050405020304" pitchFamily="18" charset="0"/>
            </a:endParaRPr>
          </a:p>
          <a:p>
            <a:pPr>
              <a:spcBef>
                <a:spcPct val="25000"/>
              </a:spcBef>
            </a:pPr>
            <a:r>
              <a:rPr lang="en-US" altLang="zh-CN" sz="3200" dirty="0">
                <a:latin typeface="Times New Roman" panose="02020603050405020304" pitchFamily="18" charset="0"/>
              </a:rPr>
              <a:t>He had broad </a:t>
            </a:r>
            <a:r>
              <a:rPr lang="en-US" altLang="zh-CN" sz="3200" dirty="0">
                <a:solidFill>
                  <a:srgbClr val="0000FF"/>
                </a:solidFill>
                <a:latin typeface="Times New Roman" panose="02020603050405020304" pitchFamily="18" charset="0"/>
              </a:rPr>
              <a:t>shoulders</a:t>
            </a:r>
            <a:r>
              <a:rPr lang="en-US" altLang="zh-CN" sz="3200" dirty="0">
                <a:latin typeface="Times New Roman" panose="02020603050405020304" pitchFamily="18" charset="0"/>
              </a:rPr>
              <a:t> and powerful arms.  </a:t>
            </a:r>
          </a:p>
          <a:p>
            <a:pPr>
              <a:spcBef>
                <a:spcPct val="25000"/>
              </a:spcBef>
            </a:pPr>
            <a:r>
              <a:rPr lang="zh-CN" altLang="en-US" sz="3200" dirty="0">
                <a:latin typeface="Times New Roman" panose="02020603050405020304" pitchFamily="18" charset="0"/>
              </a:rPr>
              <a:t>    他肩膀宽大，双臂有力。</a:t>
            </a:r>
          </a:p>
          <a:p>
            <a:pPr>
              <a:spcBef>
                <a:spcPct val="25000"/>
              </a:spcBef>
            </a:pPr>
            <a:r>
              <a:rPr lang="en-US" altLang="zh-CN" sz="3200" dirty="0">
                <a:latin typeface="Times New Roman" panose="02020603050405020304" pitchFamily="18" charset="0"/>
              </a:rPr>
              <a:t>She patted Hans on the </a:t>
            </a:r>
            <a:r>
              <a:rPr lang="en-US" altLang="zh-CN" sz="3200" dirty="0">
                <a:solidFill>
                  <a:srgbClr val="0000FF"/>
                </a:solidFill>
                <a:latin typeface="Times New Roman" panose="02020603050405020304" pitchFamily="18" charset="0"/>
              </a:rPr>
              <a:t>shoulder</a:t>
            </a:r>
            <a:r>
              <a:rPr lang="en-US" altLang="zh-CN" sz="3200" dirty="0">
                <a:latin typeface="Times New Roman" panose="02020603050405020304" pitchFamily="18" charset="0"/>
              </a:rPr>
              <a:t>.   </a:t>
            </a:r>
          </a:p>
          <a:p>
            <a:pPr>
              <a:spcBef>
                <a:spcPct val="25000"/>
              </a:spcBef>
            </a:pPr>
            <a:r>
              <a:rPr lang="en-US" altLang="zh-CN" sz="3200" dirty="0">
                <a:latin typeface="Times New Roman" panose="02020603050405020304" pitchFamily="18" charset="0"/>
              </a:rPr>
              <a:t>    </a:t>
            </a:r>
            <a:r>
              <a:rPr lang="zh-CN" altLang="en-US" sz="3200" dirty="0">
                <a:latin typeface="Times New Roman" panose="02020603050405020304" pitchFamily="18" charset="0"/>
              </a:rPr>
              <a:t>她拍了拍汉斯的肩膀。</a:t>
            </a:r>
            <a:endParaRPr lang="en-US" altLang="zh-CN" sz="3200" dirty="0">
              <a:latin typeface="Times New Roman" panose="02020603050405020304" pitchFamily="18" charset="0"/>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a:spLocks noChangeArrowheads="1"/>
          </p:cNvSpPr>
          <p:nvPr/>
        </p:nvSpPr>
        <p:spPr bwMode="auto">
          <a:xfrm>
            <a:off x="1500188" y="1643063"/>
            <a:ext cx="6643687"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i="1" dirty="0">
                <a:solidFill>
                  <a:srgbClr val="0000FF"/>
                </a:solidFill>
                <a:latin typeface="Times New Roman" panose="02020603050405020304" pitchFamily="18" charset="0"/>
              </a:rPr>
              <a:t>    </a:t>
            </a:r>
            <a:r>
              <a:rPr lang="en-US" altLang="zh-CN" sz="3200" dirty="0">
                <a:solidFill>
                  <a:srgbClr val="0000FF"/>
                </a:solidFill>
                <a:latin typeface="Times New Roman" panose="02020603050405020304" pitchFamily="18" charset="0"/>
              </a:rPr>
              <a:t>shoulder</a:t>
            </a:r>
            <a:r>
              <a:rPr lang="en-US" altLang="zh-CN" sz="3200" i="1" dirty="0">
                <a:solidFill>
                  <a:srgbClr val="0000FF"/>
                </a:solidFill>
                <a:latin typeface="Times New Roman" panose="02020603050405020304" pitchFamily="18" charset="0"/>
              </a:rPr>
              <a:t>  </a:t>
            </a:r>
            <a:r>
              <a:rPr lang="en-US" altLang="zh-CN" sz="3200" i="1" dirty="0" err="1">
                <a:solidFill>
                  <a:srgbClr val="0000FF"/>
                </a:solidFill>
                <a:latin typeface="Times New Roman" panose="02020603050405020304" pitchFamily="18" charset="0"/>
              </a:rPr>
              <a:t>vt</a:t>
            </a:r>
            <a:r>
              <a:rPr lang="en-US" altLang="zh-CN" sz="3200" dirty="0" err="1">
                <a:solidFill>
                  <a:srgbClr val="0000FF"/>
                </a:solidFill>
                <a:latin typeface="Times New Roman" panose="02020603050405020304" pitchFamily="18" charset="0"/>
              </a:rPr>
              <a:t>.</a:t>
            </a:r>
            <a:r>
              <a:rPr lang="en-US" altLang="zh-CN" sz="3200" dirty="0">
                <a:solidFill>
                  <a:srgbClr val="0000FF"/>
                </a:solidFill>
                <a:latin typeface="Times New Roman" panose="02020603050405020304" pitchFamily="18" charset="0"/>
              </a:rPr>
              <a:t>  </a:t>
            </a:r>
            <a:r>
              <a:rPr lang="zh-CN" altLang="en-US" sz="3200" dirty="0">
                <a:solidFill>
                  <a:srgbClr val="0000FF"/>
                </a:solidFill>
                <a:latin typeface="Times New Roman" panose="02020603050405020304" pitchFamily="18" charset="0"/>
              </a:rPr>
              <a:t>肩负，承担</a:t>
            </a:r>
            <a:endParaRPr lang="en-US" altLang="zh-CN" sz="3200" dirty="0">
              <a:solidFill>
                <a:srgbClr val="0000FF"/>
              </a:solidFill>
              <a:latin typeface="Times New Roman" panose="02020603050405020304" pitchFamily="18" charset="0"/>
            </a:endParaRPr>
          </a:p>
          <a:p>
            <a:pPr>
              <a:spcBef>
                <a:spcPct val="25000"/>
              </a:spcBef>
            </a:pPr>
            <a:r>
              <a:rPr lang="en-US" altLang="zh-CN" sz="3200" dirty="0">
                <a:latin typeface="Times New Roman" panose="02020603050405020304" pitchFamily="18" charset="0"/>
              </a:rPr>
              <a:t> </a:t>
            </a:r>
          </a:p>
          <a:p>
            <a:pPr>
              <a:spcBef>
                <a:spcPct val="25000"/>
              </a:spcBef>
            </a:pPr>
            <a:r>
              <a:rPr lang="en-US" altLang="zh-CN" sz="3200" dirty="0">
                <a:latin typeface="Times New Roman" panose="02020603050405020304" pitchFamily="18" charset="0"/>
              </a:rPr>
              <a:t>He has had to </a:t>
            </a:r>
            <a:r>
              <a:rPr lang="en-US" altLang="zh-CN" sz="3200" dirty="0">
                <a:solidFill>
                  <a:srgbClr val="0000FF"/>
                </a:solidFill>
                <a:latin typeface="Times New Roman" panose="02020603050405020304" pitchFamily="18" charset="0"/>
              </a:rPr>
              <a:t>shoulder</a:t>
            </a:r>
            <a:r>
              <a:rPr lang="en-US" altLang="zh-CN" sz="3200" dirty="0">
                <a:latin typeface="Times New Roman" panose="02020603050405020304" pitchFamily="18" charset="0"/>
              </a:rPr>
              <a:t> the responsibility of his father’s mistakes. </a:t>
            </a:r>
          </a:p>
          <a:p>
            <a:pPr>
              <a:spcBef>
                <a:spcPct val="25000"/>
              </a:spcBef>
            </a:pPr>
            <a:r>
              <a:rPr lang="zh-CN" altLang="en-US" sz="3200" dirty="0">
                <a:latin typeface="Times New Roman" panose="02020603050405020304" pitchFamily="18" charset="0"/>
              </a:rPr>
              <a:t>   他得为他父亲的过错承担责任。</a:t>
            </a:r>
            <a:endParaRPr lang="zh-CN"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slide(fromBottom)">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slide(fromBottom)">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矩形 1"/>
          <p:cNvSpPr>
            <a:spLocks noChangeArrowheads="1"/>
          </p:cNvSpPr>
          <p:nvPr/>
        </p:nvSpPr>
        <p:spPr bwMode="auto">
          <a:xfrm>
            <a:off x="857250" y="1357313"/>
            <a:ext cx="8143875" cy="5016500"/>
          </a:xfrm>
          <a:prstGeom prst="rect">
            <a:avLst/>
          </a:prstGeom>
          <a:noFill/>
          <a:ln w="9525">
            <a:noFill/>
            <a:miter lim="800000"/>
          </a:ln>
        </p:spPr>
        <p:txBody>
          <a:bodyPr>
            <a:spAutoFit/>
          </a:bodyPr>
          <a:lstStyle/>
          <a:p>
            <a:pPr>
              <a:defRPr/>
            </a:pPr>
            <a:r>
              <a:rPr lang="en-US" altLang="zh-CN" sz="3200" dirty="0">
                <a:solidFill>
                  <a:srgbClr val="0000FF"/>
                </a:solidFill>
                <a:latin typeface="Times New Roman" panose="02020603050405020304" pitchFamily="18" charset="0"/>
                <a:ea typeface="宋体" panose="02010600030101010101" pitchFamily="2" charset="-122"/>
              </a:rPr>
              <a:t>be up to one’s shoulders </a:t>
            </a:r>
          </a:p>
          <a:p>
            <a:pPr>
              <a:defRPr/>
            </a:pPr>
            <a:r>
              <a:rPr lang="zh-CN" altLang="en-US" sz="3200" dirty="0">
                <a:solidFill>
                  <a:srgbClr val="000000"/>
                </a:solidFill>
                <a:latin typeface="Times New Roman" panose="02020603050405020304" pitchFamily="18" charset="0"/>
                <a:ea typeface="宋体" panose="02010600030101010101" pitchFamily="2" charset="-122"/>
              </a:rPr>
              <a:t>    非常繁忙，深深地陷入（某工作之中）</a:t>
            </a:r>
            <a:endParaRPr lang="en-US" altLang="zh-CN" sz="3200" dirty="0">
              <a:solidFill>
                <a:srgbClr val="000000"/>
              </a:solidFill>
              <a:latin typeface="Times New Roman" panose="02020603050405020304" pitchFamily="18" charset="0"/>
              <a:ea typeface="宋体" panose="02010600030101010101" pitchFamily="2" charset="-122"/>
            </a:endParaRPr>
          </a:p>
          <a:p>
            <a:pPr>
              <a:defRPr/>
            </a:pPr>
            <a:r>
              <a:rPr lang="en-US" altLang="zh-CN" sz="3200" dirty="0">
                <a:solidFill>
                  <a:srgbClr val="0000FF"/>
                </a:solidFill>
                <a:latin typeface="Times New Roman" panose="02020603050405020304" pitchFamily="18" charset="0"/>
                <a:ea typeface="宋体" panose="02010600030101010101" pitchFamily="2" charset="-122"/>
              </a:rPr>
              <a:t>have (</a:t>
            </a:r>
            <a:r>
              <a:rPr lang="en-US" altLang="zh-CN" sz="3200" dirty="0" err="1">
                <a:solidFill>
                  <a:srgbClr val="0000FF"/>
                </a:solidFill>
                <a:latin typeface="Times New Roman" panose="02020603050405020304" pitchFamily="18" charset="0"/>
                <a:ea typeface="宋体" panose="02010600030101010101" pitchFamily="2" charset="-122"/>
              </a:rPr>
              <a:t>sth</a:t>
            </a:r>
            <a:r>
              <a:rPr lang="en-US" altLang="zh-CN" sz="3200" dirty="0">
                <a:solidFill>
                  <a:srgbClr val="0000FF"/>
                </a:solidFill>
                <a:latin typeface="Times New Roman" panose="02020603050405020304" pitchFamily="18" charset="0"/>
                <a:ea typeface="宋体" panose="02010600030101010101" pitchFamily="2" charset="-122"/>
              </a:rPr>
              <a:t>.) on one’s shoulders</a:t>
            </a:r>
          </a:p>
          <a:p>
            <a:pPr>
              <a:defRPr/>
            </a:pPr>
            <a:r>
              <a:rPr lang="en-US" altLang="zh-CN" sz="3200" dirty="0">
                <a:solidFill>
                  <a:srgbClr val="0000FF"/>
                </a:solidFill>
                <a:latin typeface="Times New Roman" panose="02020603050405020304" pitchFamily="18" charset="0"/>
                <a:ea typeface="宋体" panose="02010600030101010101" pitchFamily="2" charset="-122"/>
              </a:rPr>
              <a:t>    </a:t>
            </a:r>
            <a:r>
              <a:rPr lang="zh-CN" altLang="en-US" sz="3200" dirty="0">
                <a:solidFill>
                  <a:srgbClr val="000000"/>
                </a:solidFill>
                <a:latin typeface="Times New Roman" panose="02020603050405020304" pitchFamily="18" charset="0"/>
                <a:ea typeface="宋体" panose="02010600030101010101" pitchFamily="2" charset="-122"/>
              </a:rPr>
              <a:t>承担，担负（某事）</a:t>
            </a:r>
            <a:endParaRPr lang="en-US" altLang="zh-CN" sz="3200" dirty="0">
              <a:solidFill>
                <a:srgbClr val="000000"/>
              </a:solidFill>
              <a:latin typeface="Times New Roman" panose="02020603050405020304" pitchFamily="18" charset="0"/>
              <a:ea typeface="宋体" panose="02010600030101010101" pitchFamily="2" charset="-122"/>
            </a:endParaRPr>
          </a:p>
          <a:p>
            <a:pPr>
              <a:defRPr/>
            </a:pPr>
            <a:r>
              <a:rPr lang="en-US" altLang="zh-CN" sz="3200" dirty="0">
                <a:solidFill>
                  <a:srgbClr val="0000FF"/>
                </a:solidFill>
                <a:latin typeface="Times New Roman" panose="02020603050405020304" pitchFamily="18" charset="0"/>
                <a:ea typeface="宋体" panose="02010600030101010101" pitchFamily="2" charset="-122"/>
              </a:rPr>
              <a:t>shoulder by shoulder </a:t>
            </a:r>
          </a:p>
          <a:p>
            <a:pPr>
              <a:defRPr/>
            </a:pPr>
            <a:r>
              <a:rPr lang="en-US" altLang="zh-CN" sz="3200" dirty="0">
                <a:solidFill>
                  <a:srgbClr val="0000FF"/>
                </a:solidFill>
                <a:latin typeface="Times New Roman" panose="02020603050405020304" pitchFamily="18" charset="0"/>
                <a:ea typeface="宋体" panose="02010600030101010101" pitchFamily="2" charset="-122"/>
              </a:rPr>
              <a:t>    </a:t>
            </a:r>
            <a:r>
              <a:rPr lang="zh-CN" altLang="en-US" sz="3200" dirty="0">
                <a:solidFill>
                  <a:srgbClr val="000000"/>
                </a:solidFill>
                <a:latin typeface="Times New Roman" panose="02020603050405020304" pitchFamily="18" charset="0"/>
                <a:ea typeface="宋体" panose="02010600030101010101" pitchFamily="2" charset="-122"/>
              </a:rPr>
              <a:t>肩并肩地；齐心协力地 </a:t>
            </a:r>
          </a:p>
          <a:p>
            <a:pPr>
              <a:defRPr/>
            </a:pPr>
            <a:r>
              <a:rPr lang="en-US" altLang="zh-CN" sz="3200" dirty="0">
                <a:solidFill>
                  <a:srgbClr val="0000FF"/>
                </a:solidFill>
                <a:latin typeface="Times New Roman" panose="02020603050405020304" pitchFamily="18" charset="0"/>
                <a:ea typeface="宋体" panose="02010600030101010101" pitchFamily="2" charset="-122"/>
              </a:rPr>
              <a:t>take… on / upon one’s (own) shoulders</a:t>
            </a:r>
          </a:p>
          <a:p>
            <a:pPr>
              <a:defRPr/>
            </a:pPr>
            <a:r>
              <a:rPr lang="en-US" altLang="zh-CN" sz="3200" dirty="0">
                <a:solidFill>
                  <a:srgbClr val="0000FF"/>
                </a:solidFill>
                <a:latin typeface="Times New Roman" panose="02020603050405020304" pitchFamily="18" charset="0"/>
                <a:ea typeface="宋体" panose="02010600030101010101" pitchFamily="2" charset="-122"/>
              </a:rPr>
              <a:t>    </a:t>
            </a:r>
            <a:r>
              <a:rPr lang="zh-CN" altLang="en-US" sz="3200" dirty="0">
                <a:solidFill>
                  <a:srgbClr val="000000"/>
                </a:solidFill>
                <a:latin typeface="Times New Roman" panose="02020603050405020304" pitchFamily="18" charset="0"/>
                <a:ea typeface="宋体" panose="02010600030101010101" pitchFamily="2" charset="-122"/>
              </a:rPr>
              <a:t>担</a:t>
            </a:r>
            <a:r>
              <a:rPr lang="zh-CN" altLang="en-US" sz="3200" dirty="0">
                <a:solidFill>
                  <a:srgbClr val="000000"/>
                </a:solidFill>
                <a:latin typeface="+mn-ea"/>
                <a:ea typeface="+mn-ea"/>
              </a:rPr>
              <a:t>当</a:t>
            </a:r>
            <a:r>
              <a:rPr lang="en-US" altLang="zh-CN" sz="3200" dirty="0">
                <a:solidFill>
                  <a:srgbClr val="000000"/>
                </a:solidFill>
                <a:latin typeface="+mn-ea"/>
                <a:ea typeface="+mn-ea"/>
              </a:rPr>
              <a:t>/</a:t>
            </a:r>
            <a:r>
              <a:rPr lang="zh-CN" altLang="en-US" sz="3200" dirty="0">
                <a:solidFill>
                  <a:srgbClr val="000000"/>
                </a:solidFill>
                <a:latin typeface="+mn-ea"/>
                <a:ea typeface="+mn-ea"/>
              </a:rPr>
              <a:t>承担</a:t>
            </a:r>
            <a:r>
              <a:rPr lang="en-US" altLang="zh-CN" sz="3200" dirty="0">
                <a:solidFill>
                  <a:srgbClr val="000000"/>
                </a:solidFill>
                <a:latin typeface="+mn-ea"/>
                <a:ea typeface="+mn-ea"/>
              </a:rPr>
              <a:t>……</a:t>
            </a:r>
            <a:endParaRPr lang="zh-CN" altLang="en-US" sz="3200" dirty="0">
              <a:solidFill>
                <a:srgbClr val="000000"/>
              </a:solidFill>
              <a:latin typeface="+mn-ea"/>
              <a:ea typeface="+mn-ea"/>
            </a:endParaRPr>
          </a:p>
          <a:p>
            <a:pPr>
              <a:defRPr/>
            </a:pPr>
            <a:r>
              <a:rPr lang="en-US" altLang="zh-CN" sz="3200" dirty="0">
                <a:solidFill>
                  <a:srgbClr val="0000FF"/>
                </a:solidFill>
                <a:latin typeface="Times New Roman" panose="02020603050405020304" pitchFamily="18" charset="0"/>
                <a:ea typeface="宋体" panose="02010600030101010101" pitchFamily="2" charset="-122"/>
              </a:rPr>
              <a:t>turn a cold shoulder upon (to) someone </a:t>
            </a:r>
          </a:p>
          <a:p>
            <a:pPr>
              <a:defRPr/>
            </a:pPr>
            <a:r>
              <a:rPr lang="zh-CN" altLang="en-US" sz="3200" dirty="0">
                <a:solidFill>
                  <a:srgbClr val="000000"/>
                </a:solidFill>
                <a:latin typeface="Times New Roman" panose="02020603050405020304" pitchFamily="18" charset="0"/>
                <a:ea typeface="宋体" panose="02010600030101010101" pitchFamily="2" charset="-122"/>
              </a:rPr>
              <a:t>    冷落某人，不理睬某人</a:t>
            </a:r>
            <a:endParaRPr lang="en-US" altLang="zh-CN" sz="3200" dirty="0">
              <a:solidFill>
                <a:srgbClr val="000000"/>
              </a:solidFill>
              <a:latin typeface="Times New Roman" panose="02020603050405020304" pitchFamily="18" charset="0"/>
              <a:ea typeface="宋体" panose="02010600030101010101" pitchFamily="2" charset="-122"/>
            </a:endParaRPr>
          </a:p>
        </p:txBody>
      </p:sp>
      <p:sp>
        <p:nvSpPr>
          <p:cNvPr id="3" name="Text Box 2"/>
          <p:cNvSpPr txBox="1">
            <a:spLocks noChangeArrowheads="1"/>
          </p:cNvSpPr>
          <p:nvPr/>
        </p:nvSpPr>
        <p:spPr bwMode="auto">
          <a:xfrm>
            <a:off x="285750" y="500063"/>
            <a:ext cx="2209800" cy="641350"/>
          </a:xfrm>
          <a:prstGeom prst="rect">
            <a:avLst/>
          </a:prstGeom>
          <a:solidFill>
            <a:srgbClr val="3333FF"/>
          </a:solidFill>
          <a:ln w="9525">
            <a:noFill/>
            <a:miter lim="800000"/>
          </a:ln>
        </p:spPr>
        <p:txBody>
          <a:bodyPr>
            <a:spAutoFit/>
          </a:bodyPr>
          <a:lstStyle/>
          <a:p>
            <a:pPr algn="ctr" fontAlgn="auto">
              <a:spcBef>
                <a:spcPts val="0"/>
              </a:spcBef>
              <a:spcAft>
                <a:spcPts val="0"/>
              </a:spcAft>
              <a:defRPr/>
            </a:pPr>
            <a:r>
              <a:rPr lang="zh-CN" altLang="en-US" sz="3600" kern="0">
                <a:solidFill>
                  <a:srgbClr val="FFFFFF"/>
                </a:solidFill>
                <a:latin typeface="Times New Roman" panose="02020603050405020304" pitchFamily="18" charset="0"/>
                <a:ea typeface="宋体" panose="02010600030101010101" pitchFamily="2" charset="-122"/>
              </a:rPr>
              <a:t>知识拓展</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blinds(horizontal)">
                                      <p:cBhvr>
                                        <p:cTn id="7" dur="500"/>
                                        <p:tgtEl>
                                          <p:spTgt spid="276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650">
                                            <p:txEl>
                                              <p:pRg st="1" end="1"/>
                                            </p:txEl>
                                          </p:spTgt>
                                        </p:tgtEl>
                                        <p:attrNameLst>
                                          <p:attrName>style.visibility</p:attrName>
                                        </p:attrNameLst>
                                      </p:cBhvr>
                                      <p:to>
                                        <p:strVal val="visible"/>
                                      </p:to>
                                    </p:set>
                                    <p:animEffect transition="in" filter="blinds(horizontal)">
                                      <p:cBhvr>
                                        <p:cTn id="12" dur="500"/>
                                        <p:tgtEl>
                                          <p:spTgt spid="2765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7650">
                                            <p:txEl>
                                              <p:pRg st="2" end="2"/>
                                            </p:txEl>
                                          </p:spTgt>
                                        </p:tgtEl>
                                        <p:attrNameLst>
                                          <p:attrName>style.visibility</p:attrName>
                                        </p:attrNameLst>
                                      </p:cBhvr>
                                      <p:to>
                                        <p:strVal val="visible"/>
                                      </p:to>
                                    </p:set>
                                    <p:animEffect transition="in" filter="blinds(horizontal)">
                                      <p:cBhvr>
                                        <p:cTn id="17" dur="500"/>
                                        <p:tgtEl>
                                          <p:spTgt spid="2765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7650">
                                            <p:txEl>
                                              <p:pRg st="3" end="3"/>
                                            </p:txEl>
                                          </p:spTgt>
                                        </p:tgtEl>
                                        <p:attrNameLst>
                                          <p:attrName>style.visibility</p:attrName>
                                        </p:attrNameLst>
                                      </p:cBhvr>
                                      <p:to>
                                        <p:strVal val="visible"/>
                                      </p:to>
                                    </p:set>
                                    <p:animEffect transition="in" filter="blinds(horizontal)">
                                      <p:cBhvr>
                                        <p:cTn id="22" dur="500"/>
                                        <p:tgtEl>
                                          <p:spTgt spid="2765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7650">
                                            <p:txEl>
                                              <p:pRg st="4" end="4"/>
                                            </p:txEl>
                                          </p:spTgt>
                                        </p:tgtEl>
                                        <p:attrNameLst>
                                          <p:attrName>style.visibility</p:attrName>
                                        </p:attrNameLst>
                                      </p:cBhvr>
                                      <p:to>
                                        <p:strVal val="visible"/>
                                      </p:to>
                                    </p:set>
                                    <p:animEffect transition="in" filter="blinds(horizontal)">
                                      <p:cBhvr>
                                        <p:cTn id="27" dur="500"/>
                                        <p:tgtEl>
                                          <p:spTgt spid="2765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7650">
                                            <p:txEl>
                                              <p:pRg st="5" end="5"/>
                                            </p:txEl>
                                          </p:spTgt>
                                        </p:tgtEl>
                                        <p:attrNameLst>
                                          <p:attrName>style.visibility</p:attrName>
                                        </p:attrNameLst>
                                      </p:cBhvr>
                                      <p:to>
                                        <p:strVal val="visible"/>
                                      </p:to>
                                    </p:set>
                                    <p:animEffect transition="in" filter="blinds(horizontal)">
                                      <p:cBhvr>
                                        <p:cTn id="32" dur="500"/>
                                        <p:tgtEl>
                                          <p:spTgt spid="2765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7650">
                                            <p:txEl>
                                              <p:pRg st="6" end="6"/>
                                            </p:txEl>
                                          </p:spTgt>
                                        </p:tgtEl>
                                        <p:attrNameLst>
                                          <p:attrName>style.visibility</p:attrName>
                                        </p:attrNameLst>
                                      </p:cBhvr>
                                      <p:to>
                                        <p:strVal val="visible"/>
                                      </p:to>
                                    </p:set>
                                    <p:animEffect transition="in" filter="blinds(horizontal)">
                                      <p:cBhvr>
                                        <p:cTn id="37" dur="500"/>
                                        <p:tgtEl>
                                          <p:spTgt spid="2765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7650">
                                            <p:txEl>
                                              <p:pRg st="7" end="7"/>
                                            </p:txEl>
                                          </p:spTgt>
                                        </p:tgtEl>
                                        <p:attrNameLst>
                                          <p:attrName>style.visibility</p:attrName>
                                        </p:attrNameLst>
                                      </p:cBhvr>
                                      <p:to>
                                        <p:strVal val="visible"/>
                                      </p:to>
                                    </p:set>
                                    <p:animEffect transition="in" filter="blinds(horizontal)">
                                      <p:cBhvr>
                                        <p:cTn id="42" dur="500"/>
                                        <p:tgtEl>
                                          <p:spTgt spid="2765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7650">
                                            <p:txEl>
                                              <p:pRg st="8" end="8"/>
                                            </p:txEl>
                                          </p:spTgt>
                                        </p:tgtEl>
                                        <p:attrNameLst>
                                          <p:attrName>style.visibility</p:attrName>
                                        </p:attrNameLst>
                                      </p:cBhvr>
                                      <p:to>
                                        <p:strVal val="visible"/>
                                      </p:to>
                                    </p:set>
                                    <p:animEffect transition="in" filter="blinds(horizontal)">
                                      <p:cBhvr>
                                        <p:cTn id="47" dur="500"/>
                                        <p:tgtEl>
                                          <p:spTgt spid="27650">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7650">
                                            <p:txEl>
                                              <p:pRg st="9" end="9"/>
                                            </p:txEl>
                                          </p:spTgt>
                                        </p:tgtEl>
                                        <p:attrNameLst>
                                          <p:attrName>style.visibility</p:attrName>
                                        </p:attrNameLst>
                                      </p:cBhvr>
                                      <p:to>
                                        <p:strVal val="visible"/>
                                      </p:to>
                                    </p:set>
                                    <p:animEffect transition="in" filter="blinds(horizontal)">
                                      <p:cBhvr>
                                        <p:cTn id="52" dur="500"/>
                                        <p:tgtEl>
                                          <p:spTgt spid="2765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矩形 1"/>
          <p:cNvSpPr>
            <a:spLocks noChangeArrowheads="1"/>
          </p:cNvSpPr>
          <p:nvPr/>
        </p:nvSpPr>
        <p:spPr bwMode="auto">
          <a:xfrm>
            <a:off x="1143000" y="928688"/>
            <a:ext cx="6786563"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zh-CN" altLang="en-US" sz="3200">
                <a:solidFill>
                  <a:srgbClr val="000000"/>
                </a:solidFill>
                <a:latin typeface="Times New Roman" panose="02020603050405020304" pitchFamily="18" charset="0"/>
              </a:rPr>
              <a:t>完成句子： </a:t>
            </a:r>
            <a:endParaRPr lang="en-US" altLang="zh-CN" sz="3200">
              <a:solidFill>
                <a:srgbClr val="000000"/>
              </a:solidFill>
              <a:latin typeface="Times New Roman" panose="02020603050405020304" pitchFamily="18" charset="0"/>
            </a:endParaRPr>
          </a:p>
          <a:p>
            <a:pPr>
              <a:spcBef>
                <a:spcPct val="25000"/>
              </a:spcBef>
            </a:pPr>
            <a:endParaRPr lang="en-US" altLang="zh-CN" sz="3200">
              <a:solidFill>
                <a:srgbClr val="000000"/>
              </a:solidFill>
              <a:latin typeface="Times New Roman" panose="02020603050405020304" pitchFamily="18" charset="0"/>
            </a:endParaRPr>
          </a:p>
          <a:p>
            <a:pPr>
              <a:spcBef>
                <a:spcPct val="25000"/>
              </a:spcBef>
            </a:pPr>
            <a:r>
              <a:rPr lang="zh-CN" altLang="en-US" sz="3200">
                <a:solidFill>
                  <a:srgbClr val="000000"/>
                </a:solidFill>
                <a:latin typeface="Times New Roman" panose="02020603050405020304" pitchFamily="18" charset="0"/>
              </a:rPr>
              <a:t>他们肩并肩地坐着欢快地交谈。</a:t>
            </a:r>
            <a:endParaRPr lang="en-US" altLang="zh-CN" sz="3200">
              <a:solidFill>
                <a:srgbClr val="000000"/>
              </a:solidFill>
              <a:latin typeface="Times New Roman" panose="02020603050405020304" pitchFamily="18" charset="0"/>
            </a:endParaRPr>
          </a:p>
          <a:p>
            <a:pPr>
              <a:spcBef>
                <a:spcPct val="25000"/>
              </a:spcBef>
            </a:pPr>
            <a:r>
              <a:rPr lang="en-US" altLang="zh-CN" sz="3200">
                <a:solidFill>
                  <a:srgbClr val="000000"/>
                </a:solidFill>
                <a:latin typeface="Times New Roman" panose="02020603050405020304" pitchFamily="18" charset="0"/>
              </a:rPr>
              <a:t>They sat ______ ______ ______ and talked happily.</a:t>
            </a:r>
          </a:p>
        </p:txBody>
      </p:sp>
      <p:sp>
        <p:nvSpPr>
          <p:cNvPr id="10" name="矩形 9"/>
          <p:cNvSpPr>
            <a:spLocks noChangeArrowheads="1"/>
          </p:cNvSpPr>
          <p:nvPr/>
        </p:nvSpPr>
        <p:spPr bwMode="auto">
          <a:xfrm>
            <a:off x="1214438" y="4157663"/>
            <a:ext cx="42148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zh-CN" altLang="en-US" sz="3200">
                <a:solidFill>
                  <a:srgbClr val="000000"/>
                </a:solidFill>
                <a:latin typeface="Times New Roman" panose="02020603050405020304" pitchFamily="18" charset="0"/>
              </a:rPr>
              <a:t>答案： </a:t>
            </a:r>
            <a:endParaRPr lang="en-US" altLang="zh-CN" sz="3200">
              <a:solidFill>
                <a:srgbClr val="000000"/>
              </a:solidFill>
              <a:latin typeface="Times New Roman" panose="02020603050405020304" pitchFamily="18" charset="0"/>
            </a:endParaRPr>
          </a:p>
          <a:p>
            <a:pPr>
              <a:spcBef>
                <a:spcPct val="25000"/>
              </a:spcBef>
            </a:pPr>
            <a:r>
              <a:rPr lang="en-US" altLang="zh-CN" sz="3200">
                <a:solidFill>
                  <a:srgbClr val="0000FF"/>
                </a:solidFill>
                <a:latin typeface="Times New Roman" panose="02020603050405020304" pitchFamily="18" charset="0"/>
              </a:rPr>
              <a:t>shoulder by shoulder</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 calcmode="lin" valueType="num">
                                      <p:cBhvr additive="base">
                                        <p:cTn id="11"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857250" y="1397000"/>
            <a:ext cx="771525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92125" indent="-742950"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600" dirty="0">
                <a:solidFill>
                  <a:srgbClr val="C00000"/>
                </a:solidFill>
                <a:latin typeface="Times New Roman" panose="02020603050405020304" pitchFamily="18" charset="0"/>
              </a:rPr>
              <a:t>2a </a:t>
            </a:r>
            <a:r>
              <a:rPr lang="en-US" altLang="zh-CN" sz="3600" dirty="0">
                <a:latin typeface="Times New Roman" panose="02020603050405020304" pitchFamily="18" charset="0"/>
              </a:rPr>
              <a:t> Have you ever made a mistake?    </a:t>
            </a:r>
          </a:p>
          <a:p>
            <a:pPr eaLnBrk="1" hangingPunct="1">
              <a:spcBef>
                <a:spcPct val="25000"/>
              </a:spcBef>
            </a:pPr>
            <a:r>
              <a:rPr lang="en-US" altLang="zh-CN" sz="3600" dirty="0">
                <a:latin typeface="Times New Roman" panose="02020603050405020304" pitchFamily="18" charset="0"/>
              </a:rPr>
              <a:t>      How did it make you feel? Talk to  </a:t>
            </a:r>
          </a:p>
          <a:p>
            <a:pPr eaLnBrk="1" hangingPunct="1">
              <a:spcBef>
                <a:spcPct val="25000"/>
              </a:spcBef>
            </a:pPr>
            <a:r>
              <a:rPr lang="en-US" altLang="zh-CN" sz="3600" dirty="0">
                <a:latin typeface="Times New Roman" panose="02020603050405020304" pitchFamily="18" charset="0"/>
              </a:rPr>
              <a:t>      your partner about what happened.</a:t>
            </a:r>
          </a:p>
        </p:txBody>
      </p:sp>
      <p:pic>
        <p:nvPicPr>
          <p:cNvPr id="7171" name="Picture 5" descr="http://img3.imgtn.bdimg.com/it/u=3110104709,3051069662&amp;fm=21&amp;gp=0.jpg"/>
          <p:cNvPicPr>
            <a:picLocks noChangeAspect="1" noChangeArrowheads="1"/>
          </p:cNvPicPr>
          <p:nvPr/>
        </p:nvPicPr>
        <p:blipFill>
          <a:blip r:embed="rId2" cstate="email"/>
          <a:srcRect/>
          <a:stretch>
            <a:fillRect/>
          </a:stretch>
        </p:blipFill>
        <p:spPr bwMode="auto">
          <a:xfrm>
            <a:off x="5429250" y="4143375"/>
            <a:ext cx="2786063"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ext Box 7"/>
          <p:cNvSpPr txBox="1">
            <a:spLocks noChangeArrowheads="1"/>
          </p:cNvSpPr>
          <p:nvPr/>
        </p:nvSpPr>
        <p:spPr bwMode="auto">
          <a:xfrm>
            <a:off x="785813" y="928688"/>
            <a:ext cx="78581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200" dirty="0">
                <a:latin typeface="Times New Roman" panose="02020603050405020304" pitchFamily="18" charset="0"/>
              </a:rPr>
              <a:t>2. How could he have missed scoring that </a:t>
            </a:r>
            <a:r>
              <a:rPr lang="en-US" altLang="zh-CN" sz="3200" dirty="0">
                <a:solidFill>
                  <a:srgbClr val="0000FF"/>
                </a:solidFill>
                <a:latin typeface="Times New Roman" panose="02020603050405020304" pitchFamily="18" charset="0"/>
              </a:rPr>
              <a:t>goal</a:t>
            </a:r>
            <a:r>
              <a:rPr lang="en-US" altLang="zh-CN" sz="3200" dirty="0">
                <a:latin typeface="Times New Roman" panose="02020603050405020304" pitchFamily="18" charset="0"/>
              </a:rPr>
              <a:t>?</a:t>
            </a:r>
          </a:p>
          <a:p>
            <a:pPr eaLnBrk="1" hangingPunct="1">
              <a:spcBef>
                <a:spcPct val="25000"/>
              </a:spcBef>
            </a:pPr>
            <a:r>
              <a:rPr lang="en-US" altLang="zh-CN" sz="3200" dirty="0">
                <a:solidFill>
                  <a:srgbClr val="0000FF"/>
                </a:solidFill>
                <a:latin typeface="Times New Roman" panose="02020603050405020304" pitchFamily="18" charset="0"/>
              </a:rPr>
              <a:t>     goal   </a:t>
            </a:r>
            <a:r>
              <a:rPr lang="en-US" altLang="zh-CN" sz="3200" i="1" dirty="0">
                <a:solidFill>
                  <a:srgbClr val="0000FF"/>
                </a:solidFill>
                <a:latin typeface="Times New Roman" panose="02020603050405020304" pitchFamily="18" charset="0"/>
              </a:rPr>
              <a:t>n. </a:t>
            </a:r>
            <a:r>
              <a:rPr lang="zh-CN" altLang="en-US" sz="3200" dirty="0">
                <a:solidFill>
                  <a:srgbClr val="0000FF"/>
                </a:solidFill>
                <a:latin typeface="Times New Roman" panose="02020603050405020304" pitchFamily="18" charset="0"/>
              </a:rPr>
              <a:t>球门，射门，目标</a:t>
            </a:r>
            <a:endParaRPr lang="en-US" altLang="zh-CN" sz="3200" dirty="0">
              <a:solidFill>
                <a:srgbClr val="0000FF"/>
              </a:solidFill>
              <a:latin typeface="Times New Roman" panose="02020603050405020304" pitchFamily="18" charset="0"/>
            </a:endParaRPr>
          </a:p>
          <a:p>
            <a:pPr eaLnBrk="1" hangingPunct="1">
              <a:spcBef>
                <a:spcPct val="25000"/>
              </a:spcBef>
            </a:pPr>
            <a:r>
              <a:rPr lang="en-US" altLang="zh-CN" sz="3200" dirty="0">
                <a:latin typeface="Times New Roman" panose="02020603050405020304" pitchFamily="18" charset="0"/>
              </a:rPr>
              <a:t>They were still arguing about the first </a:t>
            </a:r>
            <a:r>
              <a:rPr lang="en-US" altLang="zh-CN" sz="3200" dirty="0">
                <a:solidFill>
                  <a:srgbClr val="0000FF"/>
                </a:solidFill>
                <a:latin typeface="Times New Roman" panose="02020603050405020304" pitchFamily="18" charset="0"/>
              </a:rPr>
              <a:t>goal</a:t>
            </a:r>
            <a:r>
              <a:rPr lang="en-US" altLang="zh-CN" sz="3200" dirty="0">
                <a:latin typeface="Times New Roman" panose="02020603050405020304" pitchFamily="18" charset="0"/>
              </a:rPr>
              <a:t>. </a:t>
            </a:r>
          </a:p>
          <a:p>
            <a:pPr eaLnBrk="1" hangingPunct="1">
              <a:spcBef>
                <a:spcPct val="25000"/>
              </a:spcBef>
            </a:pPr>
            <a:r>
              <a:rPr lang="zh-CN" altLang="en-US" sz="3200" dirty="0">
                <a:latin typeface="Times New Roman" panose="02020603050405020304" pitchFamily="18" charset="0"/>
              </a:rPr>
              <a:t>    他们仍在为第一个进球争论不休。</a:t>
            </a:r>
            <a:endParaRPr lang="en-US" altLang="zh-CN" sz="3200" dirty="0">
              <a:latin typeface="Times New Roman" panose="02020603050405020304" pitchFamily="18" charset="0"/>
            </a:endParaRPr>
          </a:p>
          <a:p>
            <a:pPr eaLnBrk="1" hangingPunct="1">
              <a:spcBef>
                <a:spcPct val="25000"/>
              </a:spcBef>
            </a:pPr>
            <a:r>
              <a:rPr lang="en-US" altLang="zh-CN" sz="3200" dirty="0">
                <a:latin typeface="Times New Roman" panose="02020603050405020304" pitchFamily="18" charset="0"/>
              </a:rPr>
              <a:t>The </a:t>
            </a:r>
            <a:r>
              <a:rPr lang="en-US" altLang="zh-CN" sz="3200" dirty="0">
                <a:solidFill>
                  <a:srgbClr val="0000FF"/>
                </a:solidFill>
                <a:latin typeface="Times New Roman" panose="02020603050405020304" pitchFamily="18" charset="0"/>
              </a:rPr>
              <a:t>goal</a:t>
            </a:r>
            <a:r>
              <a:rPr lang="en-US" altLang="zh-CN" sz="3200" dirty="0">
                <a:latin typeface="Times New Roman" panose="02020603050405020304" pitchFamily="18" charset="0"/>
              </a:rPr>
              <a:t> is to raise as much money as possible. </a:t>
            </a:r>
          </a:p>
          <a:p>
            <a:pPr eaLnBrk="1" hangingPunct="1">
              <a:spcBef>
                <a:spcPct val="25000"/>
              </a:spcBef>
            </a:pPr>
            <a:r>
              <a:rPr lang="zh-CN" altLang="en-US" sz="3200" dirty="0">
                <a:latin typeface="Times New Roman" panose="02020603050405020304" pitchFamily="18" charset="0"/>
              </a:rPr>
              <a:t>    目的是筹集到尽可能多的资金。</a:t>
            </a: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animEffect transition="in" filter="slide(fromBottom)">
                                      <p:cBhvr>
                                        <p:cTn id="7" dur="500"/>
                                        <p:tgtEl>
                                          <p:spTgt spid="3072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722">
                                            <p:txEl>
                                              <p:pRg st="2" end="2"/>
                                            </p:txEl>
                                          </p:spTgt>
                                        </p:tgtEl>
                                        <p:attrNameLst>
                                          <p:attrName>style.visibility</p:attrName>
                                        </p:attrNameLst>
                                      </p:cBhvr>
                                      <p:to>
                                        <p:strVal val="visible"/>
                                      </p:to>
                                    </p:set>
                                    <p:animEffect transition="in" filter="blinds(horizontal)">
                                      <p:cBhvr>
                                        <p:cTn id="12" dur="500"/>
                                        <p:tgtEl>
                                          <p:spTgt spid="3072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0722">
                                            <p:txEl>
                                              <p:pRg st="3" end="3"/>
                                            </p:txEl>
                                          </p:spTgt>
                                        </p:tgtEl>
                                        <p:attrNameLst>
                                          <p:attrName>style.visibility</p:attrName>
                                        </p:attrNameLst>
                                      </p:cBhvr>
                                      <p:to>
                                        <p:strVal val="visible"/>
                                      </p:to>
                                    </p:set>
                                    <p:animEffect transition="in" filter="blinds(horizontal)">
                                      <p:cBhvr>
                                        <p:cTn id="17" dur="500"/>
                                        <p:tgtEl>
                                          <p:spTgt spid="3072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0722">
                                            <p:txEl>
                                              <p:pRg st="4" end="4"/>
                                            </p:txEl>
                                          </p:spTgt>
                                        </p:tgtEl>
                                        <p:attrNameLst>
                                          <p:attrName>style.visibility</p:attrName>
                                        </p:attrNameLst>
                                      </p:cBhvr>
                                      <p:to>
                                        <p:strVal val="visible"/>
                                      </p:to>
                                    </p:set>
                                    <p:animEffect transition="in" filter="blinds(horizontal)">
                                      <p:cBhvr>
                                        <p:cTn id="22" dur="500"/>
                                        <p:tgtEl>
                                          <p:spTgt spid="3072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0722">
                                            <p:txEl>
                                              <p:pRg st="5" end="5"/>
                                            </p:txEl>
                                          </p:spTgt>
                                        </p:tgtEl>
                                        <p:attrNameLst>
                                          <p:attrName>style.visibility</p:attrName>
                                        </p:attrNameLst>
                                      </p:cBhvr>
                                      <p:to>
                                        <p:strVal val="visible"/>
                                      </p:to>
                                    </p:set>
                                    <p:animEffect transition="in" filter="blinds(horizontal)">
                                      <p:cBhvr>
                                        <p:cTn id="27" dur="500"/>
                                        <p:tgtEl>
                                          <p:spTgt spid="3072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矩形 1"/>
          <p:cNvSpPr>
            <a:spLocks noChangeArrowheads="1"/>
          </p:cNvSpPr>
          <p:nvPr/>
        </p:nvSpPr>
        <p:spPr bwMode="auto">
          <a:xfrm>
            <a:off x="928688" y="785813"/>
            <a:ext cx="7358062"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a:latin typeface="Times New Roman" panose="02020603050405020304" pitchFamily="18" charset="0"/>
                <a:cs typeface="Times New Roman" panose="02020603050405020304" pitchFamily="18" charset="0"/>
              </a:rPr>
              <a:t>                  aim, purpose, goal </a:t>
            </a:r>
          </a:p>
          <a:p>
            <a:endParaRPr lang="en-US" altLang="zh-CN" sz="3200">
              <a:latin typeface="Times New Roman" panose="02020603050405020304" pitchFamily="18" charset="0"/>
              <a:cs typeface="Times New Roman" panose="02020603050405020304" pitchFamily="18" charset="0"/>
            </a:endParaRPr>
          </a:p>
          <a:p>
            <a:r>
              <a:rPr lang="en-US" altLang="zh-CN" sz="3200">
                <a:solidFill>
                  <a:srgbClr val="0000FF"/>
                </a:solidFill>
                <a:latin typeface="Times New Roman" panose="02020603050405020304" pitchFamily="18" charset="0"/>
                <a:cs typeface="Times New Roman" panose="02020603050405020304" pitchFamily="18" charset="0"/>
              </a:rPr>
              <a:t>aim: </a:t>
            </a:r>
            <a:r>
              <a:rPr lang="zh-CN" altLang="en-US" sz="3200">
                <a:solidFill>
                  <a:srgbClr val="0000FF"/>
                </a:solidFill>
                <a:latin typeface="Times New Roman" panose="02020603050405020304" pitchFamily="18" charset="0"/>
                <a:cs typeface="Times New Roman" panose="02020603050405020304" pitchFamily="18" charset="0"/>
              </a:rPr>
              <a:t>常指</a:t>
            </a:r>
            <a:r>
              <a:rPr lang="zh-CN" altLang="en-US" sz="3200">
                <a:solidFill>
                  <a:srgbClr val="C00000"/>
                </a:solidFill>
                <a:latin typeface="Times New Roman" panose="02020603050405020304" pitchFamily="18" charset="0"/>
                <a:cs typeface="Times New Roman" panose="02020603050405020304" pitchFamily="18" charset="0"/>
              </a:rPr>
              <a:t>短期目标</a:t>
            </a:r>
            <a:r>
              <a:rPr lang="zh-CN" altLang="en-US" sz="3200">
                <a:solidFill>
                  <a:srgbClr val="0000FF"/>
                </a:solidFill>
                <a:latin typeface="Times New Roman" panose="02020603050405020304" pitchFamily="18" charset="0"/>
                <a:cs typeface="Times New Roman" panose="02020603050405020304" pitchFamily="18" charset="0"/>
              </a:rPr>
              <a:t>，往往比较具体，也比较实际。</a:t>
            </a:r>
            <a:endParaRPr lang="en-US" altLang="zh-CN" sz="3200">
              <a:solidFill>
                <a:srgbClr val="0000FF"/>
              </a:solidFill>
              <a:latin typeface="Times New Roman" panose="02020603050405020304" pitchFamily="18" charset="0"/>
              <a:cs typeface="Times New Roman" panose="02020603050405020304" pitchFamily="18" charset="0"/>
            </a:endParaRPr>
          </a:p>
          <a:p>
            <a:endParaRPr lang="en-US" altLang="zh-CN" sz="3200">
              <a:solidFill>
                <a:srgbClr val="0000FF"/>
              </a:solidFill>
              <a:latin typeface="Times New Roman" panose="02020603050405020304" pitchFamily="18" charset="0"/>
              <a:cs typeface="Times New Roman" panose="02020603050405020304" pitchFamily="18" charset="0"/>
            </a:endParaRPr>
          </a:p>
          <a:p>
            <a:r>
              <a:rPr lang="en-US" altLang="zh-CN" sz="3200">
                <a:solidFill>
                  <a:srgbClr val="0000FF"/>
                </a:solidFill>
                <a:latin typeface="Times New Roman" panose="02020603050405020304" pitchFamily="18" charset="0"/>
                <a:cs typeface="Times New Roman" panose="02020603050405020304" pitchFamily="18" charset="0"/>
              </a:rPr>
              <a:t>purpose: </a:t>
            </a:r>
            <a:r>
              <a:rPr lang="zh-CN" altLang="en-US" sz="3200">
                <a:solidFill>
                  <a:srgbClr val="0000FF"/>
                </a:solidFill>
                <a:latin typeface="Times New Roman" panose="02020603050405020304" pitchFamily="18" charset="0"/>
                <a:cs typeface="Times New Roman" panose="02020603050405020304" pitchFamily="18" charset="0"/>
              </a:rPr>
              <a:t>目的；意图，比较确定，多指采取</a:t>
            </a:r>
            <a:r>
              <a:rPr lang="zh-CN" altLang="en-US" sz="3200">
                <a:solidFill>
                  <a:srgbClr val="C00000"/>
                </a:solidFill>
                <a:latin typeface="Times New Roman" panose="02020603050405020304" pitchFamily="18" charset="0"/>
                <a:cs typeface="Times New Roman" panose="02020603050405020304" pitchFamily="18" charset="0"/>
              </a:rPr>
              <a:t>坚决的行动</a:t>
            </a:r>
            <a:r>
              <a:rPr lang="zh-CN" altLang="en-US" sz="3200">
                <a:solidFill>
                  <a:srgbClr val="0000FF"/>
                </a:solidFill>
                <a:latin typeface="Times New Roman" panose="02020603050405020304" pitchFamily="18" charset="0"/>
                <a:cs typeface="Times New Roman" panose="02020603050405020304" pitchFamily="18" charset="0"/>
              </a:rPr>
              <a:t>去达到目的。</a:t>
            </a:r>
            <a:endParaRPr lang="en-US" altLang="zh-CN" sz="3200">
              <a:solidFill>
                <a:srgbClr val="0000FF"/>
              </a:solidFill>
              <a:latin typeface="Times New Roman" panose="02020603050405020304" pitchFamily="18" charset="0"/>
              <a:cs typeface="Times New Roman" panose="02020603050405020304" pitchFamily="18" charset="0"/>
            </a:endParaRPr>
          </a:p>
          <a:p>
            <a:endParaRPr lang="en-US" altLang="zh-CN" sz="3200">
              <a:solidFill>
                <a:srgbClr val="0000FF"/>
              </a:solidFill>
              <a:latin typeface="Times New Roman" panose="02020603050405020304" pitchFamily="18" charset="0"/>
              <a:cs typeface="Times New Roman" panose="02020603050405020304" pitchFamily="18" charset="0"/>
            </a:endParaRPr>
          </a:p>
          <a:p>
            <a:r>
              <a:rPr lang="en-US" altLang="zh-CN" sz="3200">
                <a:solidFill>
                  <a:srgbClr val="0000FF"/>
                </a:solidFill>
                <a:latin typeface="Times New Roman" panose="02020603050405020304" pitchFamily="18" charset="0"/>
                <a:cs typeface="Times New Roman" panose="02020603050405020304" pitchFamily="18" charset="0"/>
              </a:rPr>
              <a:t>goal: </a:t>
            </a:r>
            <a:r>
              <a:rPr lang="zh-CN" altLang="en-US" sz="3200">
                <a:solidFill>
                  <a:srgbClr val="0000FF"/>
                </a:solidFill>
                <a:latin typeface="Times New Roman" panose="02020603050405020304" pitchFamily="18" charset="0"/>
                <a:cs typeface="Times New Roman" panose="02020603050405020304" pitchFamily="18" charset="0"/>
              </a:rPr>
              <a:t>指经过</a:t>
            </a:r>
            <a:r>
              <a:rPr lang="zh-CN" altLang="en-US" sz="3200">
                <a:solidFill>
                  <a:srgbClr val="C00000"/>
                </a:solidFill>
                <a:latin typeface="Times New Roman" panose="02020603050405020304" pitchFamily="18" charset="0"/>
                <a:cs typeface="Times New Roman" panose="02020603050405020304" pitchFamily="18" charset="0"/>
              </a:rPr>
              <a:t>仔细考虑</a:t>
            </a:r>
            <a:r>
              <a:rPr lang="zh-CN" altLang="en-US" sz="3200">
                <a:solidFill>
                  <a:srgbClr val="0000FF"/>
                </a:solidFill>
                <a:latin typeface="Times New Roman" panose="02020603050405020304" pitchFamily="18" charset="0"/>
                <a:cs typeface="Times New Roman" panose="02020603050405020304" pitchFamily="18" charset="0"/>
              </a:rPr>
              <a:t>而选中的</a:t>
            </a:r>
            <a:r>
              <a:rPr lang="zh-CN" altLang="en-US" sz="3200">
                <a:solidFill>
                  <a:srgbClr val="C00000"/>
                </a:solidFill>
                <a:latin typeface="Times New Roman" panose="02020603050405020304" pitchFamily="18" charset="0"/>
                <a:cs typeface="Times New Roman" panose="02020603050405020304" pitchFamily="18" charset="0"/>
              </a:rPr>
              <a:t>比较大的</a:t>
            </a:r>
            <a:r>
              <a:rPr lang="zh-CN" altLang="en-US" sz="3200">
                <a:solidFill>
                  <a:srgbClr val="0000FF"/>
                </a:solidFill>
                <a:latin typeface="Times New Roman" panose="02020603050405020304" pitchFamily="18" charset="0"/>
                <a:cs typeface="Times New Roman" panose="02020603050405020304" pitchFamily="18" charset="0"/>
              </a:rPr>
              <a:t>目标，常需要努力或克服困难才能达到的目的。</a:t>
            </a:r>
            <a:endParaRPr lang="en-US" altLang="zh-CN" sz="3200">
              <a:solidFill>
                <a:srgbClr val="0000FF"/>
              </a:solidFill>
              <a:latin typeface="Times New Roman" panose="02020603050405020304" pitchFamily="18" charset="0"/>
              <a:cs typeface="Times New Roman" panose="02020603050405020304" pitchFamily="18" charset="0"/>
            </a:endParaRPr>
          </a:p>
        </p:txBody>
      </p:sp>
      <p:sp>
        <p:nvSpPr>
          <p:cNvPr id="3" name="Text Box 2"/>
          <p:cNvSpPr txBox="1">
            <a:spLocks noChangeArrowheads="1"/>
          </p:cNvSpPr>
          <p:nvPr/>
        </p:nvSpPr>
        <p:spPr bwMode="auto">
          <a:xfrm>
            <a:off x="361950" y="285750"/>
            <a:ext cx="2209800" cy="641350"/>
          </a:xfrm>
          <a:prstGeom prst="rect">
            <a:avLst/>
          </a:prstGeom>
          <a:solidFill>
            <a:srgbClr val="3333FF"/>
          </a:solidFill>
          <a:ln w="9525">
            <a:noFill/>
            <a:miter lim="800000"/>
          </a:ln>
        </p:spPr>
        <p:txBody>
          <a:bodyPr>
            <a:spAutoFit/>
          </a:bodyPr>
          <a:lstStyle/>
          <a:p>
            <a:pPr algn="ctr" fontAlgn="auto">
              <a:spcBef>
                <a:spcPts val="0"/>
              </a:spcBef>
              <a:spcAft>
                <a:spcPts val="0"/>
              </a:spcAft>
              <a:defRPr/>
            </a:pPr>
            <a:r>
              <a:rPr lang="zh-CN" altLang="en-US" sz="3600" kern="0" dirty="0">
                <a:solidFill>
                  <a:srgbClr val="FFFFFF"/>
                </a:solidFill>
                <a:latin typeface="Times New Roman" panose="02020603050405020304" pitchFamily="18" charset="0"/>
                <a:ea typeface="宋体" panose="02010600030101010101" pitchFamily="2" charset="-122"/>
              </a:rPr>
              <a:t>词义辨析</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6">
                                            <p:txEl>
                                              <p:pRg st="4" end="4"/>
                                            </p:txEl>
                                          </p:spTgt>
                                        </p:tgtEl>
                                        <p:attrNameLst>
                                          <p:attrName>style.visibility</p:attrName>
                                        </p:attrNameLst>
                                      </p:cBhvr>
                                      <p:to>
                                        <p:strVal val="visible"/>
                                      </p:to>
                                    </p:set>
                                    <p:animEffect transition="in" filter="blinds(horizontal)">
                                      <p:cBhvr>
                                        <p:cTn id="7" dur="500"/>
                                        <p:tgtEl>
                                          <p:spTgt spid="3174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746">
                                            <p:txEl>
                                              <p:pRg st="6" end="6"/>
                                            </p:txEl>
                                          </p:spTgt>
                                        </p:tgtEl>
                                        <p:attrNameLst>
                                          <p:attrName>style.visibility</p:attrName>
                                        </p:attrNameLst>
                                      </p:cBhvr>
                                      <p:to>
                                        <p:strVal val="visible"/>
                                      </p:to>
                                    </p:set>
                                    <p:animEffect transition="in" filter="blinds(horizontal)">
                                      <p:cBhvr>
                                        <p:cTn id="12" dur="500"/>
                                        <p:tgtEl>
                                          <p:spTgt spid="3174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714375" y="928688"/>
            <a:ext cx="7929563" cy="4954587"/>
          </a:xfrm>
          <a:prstGeom prst="rect">
            <a:avLst/>
          </a:prstGeom>
          <a:noFill/>
          <a:ln w="9525">
            <a:noFill/>
            <a:miter lim="800000"/>
          </a:ln>
        </p:spPr>
        <p:txBody>
          <a:bodyPr>
            <a:spAutoFit/>
          </a:bodyPr>
          <a:lstStyle/>
          <a:p>
            <a:pPr>
              <a:spcBef>
                <a:spcPts val="600"/>
              </a:spcBef>
              <a:spcAft>
                <a:spcPts val="600"/>
              </a:spcAft>
              <a:defRPr/>
            </a:pPr>
            <a:r>
              <a:rPr lang="en-US" altLang="zh-CN" sz="3200" dirty="0">
                <a:latin typeface="Times New Roman" panose="02020603050405020304" pitchFamily="18" charset="0"/>
                <a:ea typeface="宋体" panose="02010600030101010101" pitchFamily="2" charset="-122"/>
              </a:rPr>
              <a:t>3. He had </a:t>
            </a:r>
            <a:r>
              <a:rPr lang="en-US" altLang="zh-CN" sz="3200" dirty="0">
                <a:solidFill>
                  <a:srgbClr val="0000FF"/>
                </a:solidFill>
                <a:latin typeface="Times New Roman" panose="02020603050405020304" pitchFamily="18" charset="0"/>
                <a:ea typeface="宋体" panose="02010600030101010101" pitchFamily="2" charset="-122"/>
              </a:rPr>
              <a:t>let his whole team down</a:t>
            </a:r>
            <a:r>
              <a:rPr lang="en-US" altLang="zh-CN" sz="3200" dirty="0">
                <a:latin typeface="Times New Roman" panose="02020603050405020304" pitchFamily="18" charset="0"/>
                <a:ea typeface="宋体" panose="02010600030101010101" pitchFamily="2" charset="-122"/>
              </a:rPr>
              <a:t>.</a:t>
            </a:r>
          </a:p>
          <a:p>
            <a:pPr>
              <a:spcBef>
                <a:spcPts val="600"/>
              </a:spcBef>
              <a:spcAft>
                <a:spcPts val="600"/>
              </a:spcAft>
              <a:defRPr/>
            </a:pPr>
            <a:r>
              <a:rPr lang="en-US" altLang="zh-CN" sz="3200" dirty="0">
                <a:solidFill>
                  <a:srgbClr val="0000FF"/>
                </a:solidFill>
                <a:latin typeface="Times New Roman" panose="02020603050405020304" pitchFamily="18" charset="0"/>
                <a:ea typeface="宋体" panose="02010600030101010101" pitchFamily="2" charset="-122"/>
              </a:rPr>
              <a:t>     let sb. down  </a:t>
            </a:r>
            <a:r>
              <a:rPr lang="zh-CN" altLang="en-US" sz="3200" dirty="0">
                <a:solidFill>
                  <a:srgbClr val="0000FF"/>
                </a:solidFill>
                <a:latin typeface="Times New Roman" panose="02020603050405020304" pitchFamily="18" charset="0"/>
                <a:ea typeface="宋体" panose="02010600030101010101" pitchFamily="2" charset="-122"/>
              </a:rPr>
              <a:t>使</a:t>
            </a:r>
            <a:r>
              <a:rPr lang="en-US" altLang="zh-CN" sz="3200" dirty="0">
                <a:solidFill>
                  <a:srgbClr val="0000FF"/>
                </a:solidFill>
                <a:latin typeface="+mn-ea"/>
                <a:ea typeface="宋体" panose="02010600030101010101" pitchFamily="2" charset="-122"/>
              </a:rPr>
              <a:t>…</a:t>
            </a:r>
            <a:r>
              <a:rPr lang="en-US" altLang="zh-CN" sz="3200" dirty="0">
                <a:solidFill>
                  <a:srgbClr val="0000FF"/>
                </a:solidFill>
                <a:latin typeface="+mn-ea"/>
                <a:ea typeface="+mn-ea"/>
              </a:rPr>
              <a:t>…</a:t>
            </a:r>
            <a:r>
              <a:rPr lang="zh-CN" altLang="en-US" sz="3200" dirty="0">
                <a:solidFill>
                  <a:srgbClr val="0000FF"/>
                </a:solidFill>
                <a:latin typeface="Times New Roman" panose="02020603050405020304" pitchFamily="18" charset="0"/>
                <a:ea typeface="宋体" panose="02010600030101010101" pitchFamily="2" charset="-122"/>
              </a:rPr>
              <a:t>失望</a:t>
            </a:r>
            <a:endParaRPr lang="en-US" altLang="zh-CN" sz="3200" dirty="0">
              <a:latin typeface="Times New Roman" panose="02020603050405020304" pitchFamily="18" charset="0"/>
              <a:ea typeface="宋体" panose="02010600030101010101" pitchFamily="2" charset="-122"/>
            </a:endParaRPr>
          </a:p>
          <a:p>
            <a:pPr>
              <a:spcBef>
                <a:spcPts val="600"/>
              </a:spcBef>
              <a:spcAft>
                <a:spcPts val="600"/>
              </a:spcAft>
              <a:defRPr/>
            </a:pPr>
            <a:r>
              <a:rPr lang="en-US" altLang="zh-CN" sz="3200" dirty="0">
                <a:latin typeface="Times New Roman" panose="02020603050405020304" pitchFamily="18" charset="0"/>
                <a:ea typeface="宋体" panose="02010600030101010101" pitchFamily="2" charset="-122"/>
              </a:rPr>
              <a:t>Don’t worry. I’ll never </a:t>
            </a:r>
            <a:r>
              <a:rPr lang="en-US" altLang="zh-CN" sz="3200" dirty="0">
                <a:solidFill>
                  <a:srgbClr val="0000FF"/>
                </a:solidFill>
                <a:latin typeface="Times New Roman" panose="02020603050405020304" pitchFamily="18" charset="0"/>
                <a:ea typeface="宋体" panose="02010600030101010101" pitchFamily="2" charset="-122"/>
              </a:rPr>
              <a:t>let you down</a:t>
            </a:r>
            <a:r>
              <a:rPr lang="en-US" altLang="zh-CN" sz="3200" dirty="0">
                <a:latin typeface="Times New Roman" panose="02020603050405020304" pitchFamily="18" charset="0"/>
                <a:ea typeface="宋体" panose="02010600030101010101" pitchFamily="2" charset="-122"/>
              </a:rPr>
              <a:t>.</a:t>
            </a:r>
          </a:p>
          <a:p>
            <a:pPr>
              <a:spcBef>
                <a:spcPts val="600"/>
              </a:spcBef>
              <a:spcAft>
                <a:spcPts val="600"/>
              </a:spcAft>
              <a:defRPr/>
            </a:pPr>
            <a:r>
              <a:rPr lang="zh-CN" altLang="en-US" sz="3200" dirty="0">
                <a:latin typeface="Times New Roman" panose="02020603050405020304" pitchFamily="18" charset="0"/>
                <a:ea typeface="宋体" panose="02010600030101010101" pitchFamily="2" charset="-122"/>
              </a:rPr>
              <a:t>    别担心，我决不会让你失望的。 </a:t>
            </a:r>
            <a:endParaRPr lang="en-US" altLang="zh-CN" sz="3200" dirty="0">
              <a:solidFill>
                <a:srgbClr val="0000FF"/>
              </a:solidFill>
              <a:latin typeface="Times New Roman" panose="02020603050405020304" pitchFamily="18" charset="0"/>
              <a:ea typeface="宋体" panose="02010600030101010101" pitchFamily="2" charset="-122"/>
            </a:endParaRPr>
          </a:p>
          <a:p>
            <a:pPr>
              <a:spcBef>
                <a:spcPts val="600"/>
              </a:spcBef>
              <a:spcAft>
                <a:spcPts val="600"/>
              </a:spcAft>
              <a:defRPr/>
            </a:pPr>
            <a:r>
              <a:rPr lang="en-US" altLang="zh-CN" sz="3200" dirty="0">
                <a:latin typeface="Times New Roman" panose="02020603050405020304" pitchFamily="18" charset="0"/>
                <a:ea typeface="宋体" panose="02010600030101010101" pitchFamily="2" charset="-122"/>
              </a:rPr>
              <a:t>We hope you will not </a:t>
            </a:r>
            <a:r>
              <a:rPr lang="en-US" altLang="zh-CN" sz="3200" dirty="0">
                <a:solidFill>
                  <a:srgbClr val="0000FF"/>
                </a:solidFill>
                <a:latin typeface="Times New Roman" panose="02020603050405020304" pitchFamily="18" charset="0"/>
                <a:ea typeface="宋体" panose="02010600030101010101" pitchFamily="2" charset="-122"/>
              </a:rPr>
              <a:t>let us down</a:t>
            </a:r>
            <a:r>
              <a:rPr lang="en-US" altLang="zh-CN" sz="3200" dirty="0">
                <a:latin typeface="Times New Roman" panose="02020603050405020304" pitchFamily="18" charset="0"/>
                <a:ea typeface="宋体" panose="02010600030101010101" pitchFamily="2" charset="-122"/>
              </a:rPr>
              <a:t>; you </a:t>
            </a:r>
          </a:p>
          <a:p>
            <a:pPr>
              <a:spcBef>
                <a:spcPts val="600"/>
              </a:spcBef>
              <a:spcAft>
                <a:spcPts val="600"/>
              </a:spcAft>
              <a:defRPr/>
            </a:pPr>
            <a:r>
              <a:rPr lang="en-US" altLang="zh-CN" sz="3200" dirty="0">
                <a:latin typeface="Times New Roman" panose="02020603050405020304" pitchFamily="18" charset="0"/>
                <a:ea typeface="宋体" panose="02010600030101010101" pitchFamily="2" charset="-122"/>
              </a:rPr>
              <a:t>should achieve something when still young.</a:t>
            </a:r>
          </a:p>
          <a:p>
            <a:pPr>
              <a:spcBef>
                <a:spcPts val="600"/>
              </a:spcBef>
              <a:spcAft>
                <a:spcPts val="600"/>
              </a:spcAft>
              <a:defRPr/>
            </a:pPr>
            <a:r>
              <a:rPr lang="zh-CN" altLang="en-US" sz="3200" dirty="0">
                <a:latin typeface="Times New Roman" panose="02020603050405020304" pitchFamily="18" charset="0"/>
                <a:ea typeface="宋体" panose="02010600030101010101" pitchFamily="2" charset="-122"/>
              </a:rPr>
              <a:t>    希望你能在年轻的时候有所成就，不要让我们失望。</a:t>
            </a:r>
            <a:endParaRPr lang="en-US" altLang="zh-CN" sz="3200" dirty="0">
              <a:latin typeface="Times New Roman" panose="02020603050405020304" pitchFamily="18" charset="0"/>
              <a:ea typeface="宋体" panose="02010600030101010101" pitchFamily="2" charset="-122"/>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slide(fromBottom)">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blinds(horizontal)">
                                      <p:cBhvr>
                                        <p:cTn id="25" dur="500"/>
                                        <p:tgtEl>
                                          <p:spTgt spid="2">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blinds(horizontal)">
                                      <p:cBhvr>
                                        <p:cTn id="3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矩形 1"/>
          <p:cNvSpPr>
            <a:spLocks noChangeArrowheads="1"/>
          </p:cNvSpPr>
          <p:nvPr/>
        </p:nvSpPr>
        <p:spPr bwMode="auto">
          <a:xfrm>
            <a:off x="928688" y="857250"/>
            <a:ext cx="74295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a:solidFill>
                  <a:srgbClr val="000000"/>
                </a:solidFill>
                <a:latin typeface="Times New Roman" panose="02020603050405020304" pitchFamily="18" charset="0"/>
              </a:rPr>
              <a:t>I work very hard because I don’t want to ________. </a:t>
            </a:r>
          </a:p>
          <a:p>
            <a:r>
              <a:rPr lang="en-US" altLang="zh-CN" sz="3200">
                <a:solidFill>
                  <a:srgbClr val="000000"/>
                </a:solidFill>
                <a:latin typeface="Times New Roman" panose="02020603050405020304" pitchFamily="18" charset="0"/>
              </a:rPr>
              <a:t>     A. let my parents down </a:t>
            </a:r>
          </a:p>
          <a:p>
            <a:r>
              <a:rPr lang="en-US" altLang="zh-CN" sz="3200">
                <a:solidFill>
                  <a:srgbClr val="000000"/>
                </a:solidFill>
                <a:latin typeface="Times New Roman" panose="02020603050405020304" pitchFamily="18" charset="0"/>
              </a:rPr>
              <a:t>     B. let down them </a:t>
            </a:r>
          </a:p>
          <a:p>
            <a:r>
              <a:rPr lang="en-US" altLang="zh-CN" sz="3200">
                <a:solidFill>
                  <a:srgbClr val="000000"/>
                </a:solidFill>
                <a:latin typeface="Times New Roman" panose="02020603050405020304" pitchFamily="18" charset="0"/>
              </a:rPr>
              <a:t>     C. let my parents to be disappointed </a:t>
            </a:r>
          </a:p>
          <a:p>
            <a:r>
              <a:rPr lang="en-US" altLang="zh-CN" sz="3200">
                <a:solidFill>
                  <a:srgbClr val="000000"/>
                </a:solidFill>
                <a:latin typeface="Times New Roman" panose="02020603050405020304" pitchFamily="18" charset="0"/>
              </a:rPr>
              <a:t>     D. let my parents go </a:t>
            </a:r>
          </a:p>
          <a:p>
            <a:r>
              <a:rPr lang="en-US" altLang="zh-CN" sz="3200">
                <a:solidFill>
                  <a:srgbClr val="0000FF"/>
                </a:solidFill>
                <a:latin typeface="Times New Roman" panose="02020603050405020304" pitchFamily="18" charset="0"/>
              </a:rPr>
              <a:t>【</a:t>
            </a:r>
            <a:r>
              <a:rPr lang="zh-CN" altLang="en-US" sz="3200">
                <a:solidFill>
                  <a:srgbClr val="0000FF"/>
                </a:solidFill>
                <a:latin typeface="Times New Roman" panose="02020603050405020304" pitchFamily="18" charset="0"/>
              </a:rPr>
              <a:t>解析</a:t>
            </a:r>
            <a:r>
              <a:rPr lang="en-US" altLang="zh-CN" sz="3200">
                <a:solidFill>
                  <a:srgbClr val="0000FF"/>
                </a:solidFill>
                <a:latin typeface="Times New Roman" panose="02020603050405020304" pitchFamily="18" charset="0"/>
              </a:rPr>
              <a:t>】let </a:t>
            </a:r>
            <a:r>
              <a:rPr lang="zh-CN" altLang="en-US" sz="3200">
                <a:solidFill>
                  <a:srgbClr val="0000FF"/>
                </a:solidFill>
                <a:latin typeface="Times New Roman" panose="02020603050405020304" pitchFamily="18" charset="0"/>
              </a:rPr>
              <a:t>后的不定式不能带</a:t>
            </a:r>
            <a:r>
              <a:rPr lang="en-US" altLang="zh-CN" sz="3200">
                <a:solidFill>
                  <a:srgbClr val="0000FF"/>
                </a:solidFill>
                <a:latin typeface="Times New Roman" panose="02020603050405020304" pitchFamily="18" charset="0"/>
              </a:rPr>
              <a:t>to</a:t>
            </a:r>
            <a:r>
              <a:rPr lang="zh-CN" altLang="en-US" sz="3200">
                <a:solidFill>
                  <a:srgbClr val="0000FF"/>
                </a:solidFill>
                <a:latin typeface="Times New Roman" panose="02020603050405020304" pitchFamily="18" charset="0"/>
              </a:rPr>
              <a:t>，</a:t>
            </a:r>
            <a:r>
              <a:rPr lang="en-US" altLang="zh-CN" sz="3200">
                <a:solidFill>
                  <a:srgbClr val="0000FF"/>
                </a:solidFill>
                <a:latin typeface="Times New Roman" panose="02020603050405020304" pitchFamily="18" charset="0"/>
              </a:rPr>
              <a:t> </a:t>
            </a:r>
            <a:r>
              <a:rPr lang="zh-CN" altLang="en-US" sz="3200">
                <a:solidFill>
                  <a:srgbClr val="0000FF"/>
                </a:solidFill>
                <a:latin typeface="Times New Roman" panose="02020603050405020304" pitchFamily="18" charset="0"/>
              </a:rPr>
              <a:t>排除</a:t>
            </a:r>
            <a:r>
              <a:rPr lang="en-US" altLang="zh-CN" sz="3200">
                <a:solidFill>
                  <a:srgbClr val="0000FF"/>
                </a:solidFill>
                <a:latin typeface="Times New Roman" panose="02020603050405020304" pitchFamily="18" charset="0"/>
              </a:rPr>
              <a:t>C</a:t>
            </a:r>
            <a:r>
              <a:rPr lang="zh-CN" altLang="en-US" sz="3200">
                <a:solidFill>
                  <a:srgbClr val="0000FF"/>
                </a:solidFill>
                <a:latin typeface="Times New Roman" panose="02020603050405020304" pitchFamily="18" charset="0"/>
              </a:rPr>
              <a:t>；</a:t>
            </a:r>
            <a:r>
              <a:rPr lang="en-US" altLang="zh-CN" sz="3200">
                <a:solidFill>
                  <a:srgbClr val="0000FF"/>
                </a:solidFill>
                <a:latin typeface="Times New Roman" panose="02020603050405020304" pitchFamily="18" charset="0"/>
              </a:rPr>
              <a:t>let down</a:t>
            </a:r>
            <a:r>
              <a:rPr lang="zh-CN" altLang="en-US" sz="3200">
                <a:solidFill>
                  <a:srgbClr val="0000FF"/>
                </a:solidFill>
                <a:latin typeface="Times New Roman" panose="02020603050405020304" pitchFamily="18" charset="0"/>
              </a:rPr>
              <a:t>是一个动副性短语，宾语是代词时放中间，故排除</a:t>
            </a:r>
            <a:r>
              <a:rPr lang="en-US" altLang="zh-CN" sz="3200">
                <a:solidFill>
                  <a:srgbClr val="0000FF"/>
                </a:solidFill>
                <a:latin typeface="Times New Roman" panose="02020603050405020304" pitchFamily="18" charset="0"/>
              </a:rPr>
              <a:t>B</a:t>
            </a:r>
            <a:r>
              <a:rPr lang="zh-CN" altLang="en-US" sz="3200">
                <a:solidFill>
                  <a:srgbClr val="0000FF"/>
                </a:solidFill>
                <a:latin typeface="Times New Roman" panose="02020603050405020304" pitchFamily="18" charset="0"/>
              </a:rPr>
              <a:t>；而 </a:t>
            </a:r>
            <a:r>
              <a:rPr lang="en-US" altLang="zh-CN" sz="3200">
                <a:solidFill>
                  <a:srgbClr val="0000FF"/>
                </a:solidFill>
                <a:latin typeface="Times New Roman" panose="02020603050405020304" pitchFamily="18" charset="0"/>
              </a:rPr>
              <a:t>D</a:t>
            </a:r>
            <a:r>
              <a:rPr lang="zh-CN" altLang="en-US" sz="3200">
                <a:solidFill>
                  <a:srgbClr val="0000FF"/>
                </a:solidFill>
                <a:latin typeface="Times New Roman" panose="02020603050405020304" pitchFamily="18" charset="0"/>
              </a:rPr>
              <a:t>是“让父母走”，不符合句意。所以正确答案为</a:t>
            </a:r>
            <a:r>
              <a:rPr lang="en-US" altLang="zh-CN" sz="3200">
                <a:solidFill>
                  <a:srgbClr val="0000FF"/>
                </a:solidFill>
                <a:latin typeface="Times New Roman" panose="02020603050405020304" pitchFamily="18" charset="0"/>
              </a:rPr>
              <a:t>A</a:t>
            </a:r>
            <a:r>
              <a:rPr lang="zh-CN" altLang="en-US" sz="3200">
                <a:solidFill>
                  <a:srgbClr val="0000FF"/>
                </a:solidFill>
                <a:latin typeface="Times New Roman" panose="02020603050405020304" pitchFamily="18" charset="0"/>
              </a:rPr>
              <a:t>。</a:t>
            </a:r>
            <a:endParaRPr lang="en-US" altLang="zh-CN" sz="3200">
              <a:solidFill>
                <a:srgbClr val="0000FF"/>
              </a:solidFill>
              <a:latin typeface="Times New Roman" panose="02020603050405020304" pitchFamily="18" charset="0"/>
            </a:endParaRPr>
          </a:p>
        </p:txBody>
      </p:sp>
      <p:sp>
        <p:nvSpPr>
          <p:cNvPr id="10" name="矩形 9"/>
          <p:cNvSpPr>
            <a:spLocks noChangeArrowheads="1"/>
          </p:cNvSpPr>
          <p:nvPr/>
        </p:nvSpPr>
        <p:spPr bwMode="auto">
          <a:xfrm>
            <a:off x="1357313" y="1357313"/>
            <a:ext cx="1571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solidFill>
                  <a:srgbClr val="0000FF"/>
                </a:solidFill>
                <a:latin typeface="Times New Roman" panose="02020603050405020304" pitchFamily="18" charset="0"/>
              </a:rPr>
              <a:t>A</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0722">
                                            <p:txEl>
                                              <p:pRg st="5" end="5"/>
                                            </p:txEl>
                                          </p:spTgt>
                                        </p:tgtEl>
                                        <p:attrNameLst>
                                          <p:attrName>style.visibility</p:attrName>
                                        </p:attrNameLst>
                                      </p:cBhvr>
                                      <p:to>
                                        <p:strVal val="visible"/>
                                      </p:to>
                                    </p:set>
                                    <p:animEffect transition="in" filter="blinds(horizontal)">
                                      <p:cBhvr>
                                        <p:cTn id="13" dur="500"/>
                                        <p:tgtEl>
                                          <p:spTgt spid="3072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 Box 7"/>
          <p:cNvSpPr txBox="1">
            <a:spLocks noChangeArrowheads="1"/>
          </p:cNvSpPr>
          <p:nvPr/>
        </p:nvSpPr>
        <p:spPr bwMode="auto">
          <a:xfrm>
            <a:off x="785813" y="1143000"/>
            <a:ext cx="7786687"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200">
                <a:latin typeface="Times New Roman" panose="02020603050405020304" pitchFamily="18" charset="0"/>
              </a:rPr>
              <a:t>4. He was really worried that his coach might </a:t>
            </a:r>
            <a:r>
              <a:rPr lang="en-US" altLang="zh-CN" sz="3200">
                <a:solidFill>
                  <a:srgbClr val="0000FF"/>
                </a:solidFill>
                <a:latin typeface="Times New Roman" panose="02020603050405020304" pitchFamily="18" charset="0"/>
              </a:rPr>
              <a:t>kick</a:t>
            </a:r>
            <a:r>
              <a:rPr lang="en-US" altLang="zh-CN" sz="3200">
                <a:latin typeface="Times New Roman" panose="02020603050405020304" pitchFamily="18" charset="0"/>
              </a:rPr>
              <a:t> him off the team.</a:t>
            </a:r>
          </a:p>
          <a:p>
            <a:pPr eaLnBrk="1" hangingPunct="1">
              <a:spcBef>
                <a:spcPct val="25000"/>
              </a:spcBef>
            </a:pPr>
            <a:r>
              <a:rPr lang="en-US" altLang="zh-CN" sz="3200">
                <a:solidFill>
                  <a:srgbClr val="0000FF"/>
                </a:solidFill>
                <a:latin typeface="Times New Roman" panose="02020603050405020304" pitchFamily="18" charset="0"/>
              </a:rPr>
              <a:t>     kick     </a:t>
            </a:r>
            <a:r>
              <a:rPr lang="en-US" altLang="zh-CN" sz="3200" i="1">
                <a:solidFill>
                  <a:srgbClr val="0000FF"/>
                </a:solidFill>
                <a:latin typeface="Times New Roman" panose="02020603050405020304" pitchFamily="18" charset="0"/>
              </a:rPr>
              <a:t>v.  </a:t>
            </a:r>
            <a:r>
              <a:rPr lang="zh-CN" altLang="en-US" sz="3200">
                <a:solidFill>
                  <a:srgbClr val="0000FF"/>
                </a:solidFill>
                <a:latin typeface="Times New Roman" panose="02020603050405020304" pitchFamily="18" charset="0"/>
              </a:rPr>
              <a:t>踢，踹</a:t>
            </a:r>
            <a:endParaRPr lang="en-US" altLang="zh-CN" sz="3200">
              <a:solidFill>
                <a:srgbClr val="0000FF"/>
              </a:solidFill>
              <a:latin typeface="Times New Roman" panose="02020603050405020304" pitchFamily="18" charset="0"/>
            </a:endParaRPr>
          </a:p>
          <a:p>
            <a:pPr eaLnBrk="1" hangingPunct="1">
              <a:spcBef>
                <a:spcPct val="25000"/>
              </a:spcBef>
            </a:pPr>
            <a:r>
              <a:rPr lang="en-US" altLang="zh-CN" sz="3200">
                <a:latin typeface="Times New Roman" panose="02020603050405020304" pitchFamily="18" charset="0"/>
              </a:rPr>
              <a:t>The little girl was crying and </a:t>
            </a:r>
            <a:r>
              <a:rPr lang="en-US" altLang="zh-CN" sz="3200">
                <a:solidFill>
                  <a:srgbClr val="0000FF"/>
                </a:solidFill>
                <a:latin typeface="Times New Roman" panose="02020603050405020304" pitchFamily="18" charset="0"/>
              </a:rPr>
              <a:t>kicking</a:t>
            </a:r>
            <a:r>
              <a:rPr lang="en-US" altLang="zh-CN" sz="3200">
                <a:latin typeface="Times New Roman" panose="02020603050405020304" pitchFamily="18" charset="0"/>
              </a:rPr>
              <a:t>.</a:t>
            </a:r>
          </a:p>
          <a:p>
            <a:pPr eaLnBrk="1" hangingPunct="1">
              <a:spcBef>
                <a:spcPct val="25000"/>
              </a:spcBef>
            </a:pPr>
            <a:r>
              <a:rPr lang="zh-CN" altLang="en-US" sz="3200">
                <a:latin typeface="Times New Roman" panose="02020603050405020304" pitchFamily="18" charset="0"/>
              </a:rPr>
              <a:t>    那个小女孩一边哭 一边乱踢着。</a:t>
            </a:r>
            <a:endParaRPr lang="en-US" altLang="zh-CN" sz="3200">
              <a:latin typeface="Times New Roman" panose="02020603050405020304" pitchFamily="18" charset="0"/>
            </a:endParaRPr>
          </a:p>
          <a:p>
            <a:pPr eaLnBrk="1" hangingPunct="1">
              <a:spcBef>
                <a:spcPct val="25000"/>
              </a:spcBef>
            </a:pPr>
            <a:r>
              <a:rPr lang="en-US" altLang="zh-CN" sz="3200">
                <a:latin typeface="Times New Roman" panose="02020603050405020304" pitchFamily="18" charset="0"/>
              </a:rPr>
              <a:t>The man </a:t>
            </a:r>
            <a:r>
              <a:rPr lang="en-US" altLang="zh-CN" sz="3200">
                <a:solidFill>
                  <a:srgbClr val="0000FF"/>
                </a:solidFill>
                <a:latin typeface="Times New Roman" panose="02020603050405020304" pitchFamily="18" charset="0"/>
              </a:rPr>
              <a:t>kicked</a:t>
            </a:r>
            <a:r>
              <a:rPr lang="en-US" altLang="zh-CN" sz="3200">
                <a:latin typeface="Times New Roman" panose="02020603050405020304" pitchFamily="18" charset="0"/>
              </a:rPr>
              <a:t> the door open in his rage.   </a:t>
            </a:r>
          </a:p>
          <a:p>
            <a:pPr eaLnBrk="1" hangingPunct="1">
              <a:spcBef>
                <a:spcPct val="25000"/>
              </a:spcBef>
            </a:pPr>
            <a:r>
              <a:rPr lang="en-US" altLang="zh-CN" sz="3200">
                <a:latin typeface="Times New Roman" panose="02020603050405020304" pitchFamily="18" charset="0"/>
              </a:rPr>
              <a:t>    </a:t>
            </a:r>
            <a:r>
              <a:rPr lang="zh-CN" altLang="en-US" sz="3200">
                <a:latin typeface="Times New Roman" panose="02020603050405020304" pitchFamily="18" charset="0"/>
              </a:rPr>
              <a:t>盛怒之下那人踢开了门。</a:t>
            </a: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4818">
                                            <p:txEl>
                                              <p:pRg st="1" end="1"/>
                                            </p:txEl>
                                          </p:spTgt>
                                        </p:tgtEl>
                                        <p:attrNameLst>
                                          <p:attrName>style.visibility</p:attrName>
                                        </p:attrNameLst>
                                      </p:cBhvr>
                                      <p:to>
                                        <p:strVal val="visible"/>
                                      </p:to>
                                    </p:set>
                                    <p:animEffect transition="in" filter="slide(fromBottom)">
                                      <p:cBhvr>
                                        <p:cTn id="7" dur="500"/>
                                        <p:tgtEl>
                                          <p:spTgt spid="3481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4818">
                                            <p:txEl>
                                              <p:pRg st="2" end="2"/>
                                            </p:txEl>
                                          </p:spTgt>
                                        </p:tgtEl>
                                        <p:attrNameLst>
                                          <p:attrName>style.visibility</p:attrName>
                                        </p:attrNameLst>
                                      </p:cBhvr>
                                      <p:to>
                                        <p:strVal val="visible"/>
                                      </p:to>
                                    </p:set>
                                    <p:animEffect transition="in" filter="blinds(horizontal)">
                                      <p:cBhvr>
                                        <p:cTn id="12" dur="500"/>
                                        <p:tgtEl>
                                          <p:spTgt spid="348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4818">
                                            <p:txEl>
                                              <p:pRg st="3" end="3"/>
                                            </p:txEl>
                                          </p:spTgt>
                                        </p:tgtEl>
                                        <p:attrNameLst>
                                          <p:attrName>style.visibility</p:attrName>
                                        </p:attrNameLst>
                                      </p:cBhvr>
                                      <p:to>
                                        <p:strVal val="visible"/>
                                      </p:to>
                                    </p:set>
                                    <p:animEffect transition="in" filter="blinds(horizontal)">
                                      <p:cBhvr>
                                        <p:cTn id="17" dur="500"/>
                                        <p:tgtEl>
                                          <p:spTgt spid="3481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4818">
                                            <p:txEl>
                                              <p:pRg st="4" end="4"/>
                                            </p:txEl>
                                          </p:spTgt>
                                        </p:tgtEl>
                                        <p:attrNameLst>
                                          <p:attrName>style.visibility</p:attrName>
                                        </p:attrNameLst>
                                      </p:cBhvr>
                                      <p:to>
                                        <p:strVal val="visible"/>
                                      </p:to>
                                    </p:set>
                                    <p:animEffect transition="in" filter="blinds(horizontal)">
                                      <p:cBhvr>
                                        <p:cTn id="22" dur="500"/>
                                        <p:tgtEl>
                                          <p:spTgt spid="3481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4818">
                                            <p:txEl>
                                              <p:pRg st="5" end="5"/>
                                            </p:txEl>
                                          </p:spTgt>
                                        </p:tgtEl>
                                        <p:attrNameLst>
                                          <p:attrName>style.visibility</p:attrName>
                                        </p:attrNameLst>
                                      </p:cBhvr>
                                      <p:to>
                                        <p:strVal val="visible"/>
                                      </p:to>
                                    </p:set>
                                    <p:animEffect transition="in" filter="blinds(horizontal)">
                                      <p:cBhvr>
                                        <p:cTn id="27" dur="500"/>
                                        <p:tgtEl>
                                          <p:spTgt spid="348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a:spLocks noChangeArrowheads="1"/>
          </p:cNvSpPr>
          <p:nvPr/>
        </p:nvSpPr>
        <p:spPr bwMode="auto">
          <a:xfrm>
            <a:off x="928688" y="1000125"/>
            <a:ext cx="7858125" cy="5508625"/>
          </a:xfrm>
          <a:prstGeom prst="rect">
            <a:avLst/>
          </a:prstGeom>
          <a:noFill/>
          <a:ln w="9525">
            <a:noFill/>
            <a:miter lim="800000"/>
          </a:ln>
        </p:spPr>
        <p:txBody>
          <a:bodyPr>
            <a:spAutoFit/>
          </a:bodyPr>
          <a:lstStyle/>
          <a:p>
            <a:pPr>
              <a:defRPr/>
            </a:pPr>
            <a:r>
              <a:rPr lang="en-US" altLang="zh-CN" sz="3200" dirty="0">
                <a:solidFill>
                  <a:srgbClr val="0000FF"/>
                </a:solidFill>
                <a:latin typeface="Times New Roman" panose="02020603050405020304" pitchFamily="18" charset="0"/>
                <a:ea typeface="宋体" panose="02010600030101010101" pitchFamily="2" charset="-122"/>
              </a:rPr>
              <a:t>kick sb. off           </a:t>
            </a:r>
            <a:r>
              <a:rPr lang="zh-CN" altLang="en-US" sz="3200" dirty="0">
                <a:latin typeface="Times New Roman" panose="02020603050405020304" pitchFamily="18" charset="0"/>
                <a:ea typeface="宋体" panose="02010600030101010101" pitchFamily="2" charset="-122"/>
              </a:rPr>
              <a:t>开除某人</a:t>
            </a:r>
            <a:endParaRPr lang="en-US" altLang="zh-CN" sz="3200" dirty="0">
              <a:latin typeface="Times New Roman" panose="02020603050405020304" pitchFamily="18" charset="0"/>
              <a:ea typeface="宋体" panose="02010600030101010101" pitchFamily="2" charset="-122"/>
              <a:cs typeface="Times New Roman" panose="02020603050405020304" pitchFamily="18" charset="0"/>
            </a:endParaRPr>
          </a:p>
          <a:p>
            <a:pPr>
              <a:defRPr/>
            </a:pPr>
            <a:r>
              <a:rPr lang="en-US" altLang="zh-CN" sz="32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kick oneself          </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严厉自责 </a:t>
            </a:r>
          </a:p>
          <a:p>
            <a:pPr>
              <a:defRPr/>
            </a:pPr>
            <a:r>
              <a:rPr lang="en-US" altLang="zh-CN" sz="32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corner kick          </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角球 </a:t>
            </a:r>
            <a:endParaRPr lang="en-US" altLang="zh-CN" sz="3200" dirty="0">
              <a:latin typeface="Times New Roman" panose="02020603050405020304" pitchFamily="18" charset="0"/>
              <a:ea typeface="宋体" panose="02010600030101010101" pitchFamily="2" charset="-122"/>
              <a:cs typeface="Times New Roman" panose="02020603050405020304" pitchFamily="18" charset="0"/>
            </a:endParaRPr>
          </a:p>
          <a:p>
            <a:pPr>
              <a:defRPr/>
            </a:pPr>
            <a:r>
              <a:rPr lang="en-US" altLang="zh-CN" sz="32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free kick             </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（足球）任意球 </a:t>
            </a:r>
            <a:endParaRPr lang="en-US" altLang="zh-CN" sz="3200" dirty="0">
              <a:latin typeface="Times New Roman" panose="02020603050405020304" pitchFamily="18" charset="0"/>
              <a:ea typeface="宋体" panose="02010600030101010101" pitchFamily="2" charset="-122"/>
              <a:cs typeface="Times New Roman" panose="02020603050405020304" pitchFamily="18" charset="0"/>
            </a:endParaRPr>
          </a:p>
          <a:p>
            <a:pPr>
              <a:defRPr/>
            </a:pPr>
            <a:r>
              <a:rPr lang="en-US" altLang="zh-CN" sz="32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penalty kick         </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罚点球，罚球 </a:t>
            </a:r>
            <a:endParaRPr lang="en-US" altLang="zh-CN" sz="3200" dirty="0">
              <a:latin typeface="Times New Roman" panose="02020603050405020304" pitchFamily="18" charset="0"/>
              <a:ea typeface="宋体" panose="02010600030101010101" pitchFamily="2" charset="-122"/>
              <a:cs typeface="Times New Roman" panose="02020603050405020304" pitchFamily="18" charset="0"/>
            </a:endParaRPr>
          </a:p>
          <a:p>
            <a:pPr>
              <a:defRPr/>
            </a:pPr>
            <a:r>
              <a:rPr lang="en-US" altLang="zh-CN" sz="32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spot kick              </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点球；罚点球 </a:t>
            </a:r>
          </a:p>
          <a:p>
            <a:pPr>
              <a:defRPr/>
            </a:pPr>
            <a:r>
              <a:rPr lang="en-US" altLang="zh-CN" sz="32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kick out                </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解雇；开除；把球踢出界 </a:t>
            </a:r>
          </a:p>
          <a:p>
            <a:pPr>
              <a:defRPr/>
            </a:pPr>
            <a:r>
              <a:rPr lang="en-US" altLang="zh-CN" sz="32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kick back             </a:t>
            </a:r>
            <a:r>
              <a:rPr lang="en-US" altLang="zh-CN" sz="32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口</a:t>
            </a:r>
            <a:r>
              <a:rPr lang="en-US" altLang="zh-CN" sz="32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回踢；反弹</a:t>
            </a:r>
          </a:p>
          <a:p>
            <a:pPr>
              <a:defRPr/>
            </a:pPr>
            <a:r>
              <a:rPr lang="en-US" altLang="zh-CN" sz="32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kick up                 </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踢起；引起；激起 </a:t>
            </a:r>
          </a:p>
          <a:p>
            <a:pPr>
              <a:defRPr/>
            </a:pPr>
            <a:r>
              <a:rPr lang="en-US" altLang="zh-CN" sz="32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kick the habit      </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戒除嗜好；戒掉习惯 </a:t>
            </a:r>
          </a:p>
          <a:p>
            <a:pPr>
              <a:defRPr/>
            </a:pPr>
            <a:r>
              <a:rPr lang="en-US" altLang="zh-CN" sz="32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kick at                  </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向</a:t>
            </a:r>
            <a:r>
              <a:rPr lang="en-US" altLang="zh-CN" sz="3200" dirty="0">
                <a:latin typeface="+mn-ea"/>
                <a:ea typeface="+mn-ea"/>
                <a:cs typeface="Times New Roman" panose="02020603050405020304" pitchFamily="18" charset="0"/>
              </a:rPr>
              <a:t>…</a:t>
            </a:r>
            <a:r>
              <a:rPr lang="en-US" altLang="zh-CN" sz="3200" dirty="0">
                <a:latin typeface="+mn-ea"/>
                <a:ea typeface="宋体" panose="02010600030101010101" pitchFamily="2" charset="-122"/>
                <a:cs typeface="Times New Roman" panose="02020603050405020304" pitchFamily="18" charset="0"/>
              </a:rPr>
              <a:t>…</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踢去 </a:t>
            </a:r>
          </a:p>
        </p:txBody>
      </p:sp>
      <p:sp>
        <p:nvSpPr>
          <p:cNvPr id="3" name="Text Box 2"/>
          <p:cNvSpPr txBox="1">
            <a:spLocks noChangeArrowheads="1"/>
          </p:cNvSpPr>
          <p:nvPr/>
        </p:nvSpPr>
        <p:spPr bwMode="auto">
          <a:xfrm>
            <a:off x="285750" y="214313"/>
            <a:ext cx="2209800" cy="641350"/>
          </a:xfrm>
          <a:prstGeom prst="rect">
            <a:avLst/>
          </a:prstGeom>
          <a:solidFill>
            <a:srgbClr val="3333FF"/>
          </a:solidFill>
          <a:ln w="9525">
            <a:noFill/>
            <a:miter lim="800000"/>
          </a:ln>
        </p:spPr>
        <p:txBody>
          <a:bodyPr>
            <a:spAutoFit/>
          </a:bodyPr>
          <a:lstStyle/>
          <a:p>
            <a:pPr algn="ctr" fontAlgn="auto">
              <a:spcBef>
                <a:spcPts val="0"/>
              </a:spcBef>
              <a:spcAft>
                <a:spcPts val="0"/>
              </a:spcAft>
              <a:defRPr/>
            </a:pPr>
            <a:r>
              <a:rPr lang="zh-CN" altLang="en-US" sz="3600" kern="0" dirty="0">
                <a:solidFill>
                  <a:srgbClr val="FFFFFF"/>
                </a:solidFill>
                <a:latin typeface="Times New Roman" panose="02020603050405020304" pitchFamily="18" charset="0"/>
                <a:ea typeface="宋体" panose="02010600030101010101" pitchFamily="2" charset="-122"/>
              </a:rPr>
              <a:t>知识拓展</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dissolv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dissolv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dissolv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dissolv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dissolve">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dissolve">
                                      <p:cBhvr>
                                        <p:cTn id="5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714375" y="1000125"/>
            <a:ext cx="77866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200">
                <a:latin typeface="Times New Roman" panose="02020603050405020304" pitchFamily="18" charset="0"/>
              </a:rPr>
              <a:t>5. But whatever it was, don’t </a:t>
            </a:r>
            <a:r>
              <a:rPr lang="en-US" altLang="zh-CN" sz="3200">
                <a:solidFill>
                  <a:srgbClr val="0000FF"/>
                </a:solidFill>
                <a:latin typeface="Times New Roman" panose="02020603050405020304" pitchFamily="18" charset="0"/>
              </a:rPr>
              <a:t>be too hard on </a:t>
            </a:r>
            <a:r>
              <a:rPr lang="en-US" altLang="zh-CN" sz="3200">
                <a:latin typeface="Times New Roman" panose="02020603050405020304" pitchFamily="18" charset="0"/>
              </a:rPr>
              <a:t>yourself. </a:t>
            </a:r>
          </a:p>
          <a:p>
            <a:pPr eaLnBrk="1" hangingPunct="1">
              <a:spcBef>
                <a:spcPct val="25000"/>
              </a:spcBef>
            </a:pPr>
            <a:r>
              <a:rPr lang="en-US" altLang="zh-CN" sz="3200">
                <a:solidFill>
                  <a:srgbClr val="0000FF"/>
                </a:solidFill>
                <a:latin typeface="Times New Roman" panose="02020603050405020304" pitchFamily="18" charset="0"/>
              </a:rPr>
              <a:t>    be hard on sb.  </a:t>
            </a:r>
            <a:r>
              <a:rPr lang="zh-CN" altLang="en-US" sz="3200">
                <a:solidFill>
                  <a:srgbClr val="0000FF"/>
                </a:solidFill>
                <a:latin typeface="Times New Roman" panose="02020603050405020304" pitchFamily="18" charset="0"/>
              </a:rPr>
              <a:t>对某人苛刻，对某人要求严格</a:t>
            </a:r>
            <a:r>
              <a:rPr lang="en-US" altLang="zh-CN" sz="3200">
                <a:solidFill>
                  <a:srgbClr val="0000FF"/>
                </a:solidFill>
                <a:latin typeface="Times New Roman" panose="02020603050405020304" pitchFamily="18" charset="0"/>
              </a:rPr>
              <a:t> </a:t>
            </a:r>
            <a:endParaRPr lang="en-US" altLang="zh-CN" sz="3200">
              <a:latin typeface="Times New Roman" panose="02020603050405020304" pitchFamily="18" charset="0"/>
            </a:endParaRPr>
          </a:p>
          <a:p>
            <a:pPr eaLnBrk="1" hangingPunct="1">
              <a:spcBef>
                <a:spcPct val="25000"/>
              </a:spcBef>
            </a:pPr>
            <a:r>
              <a:rPr lang="en-US" altLang="zh-CN" sz="3200">
                <a:latin typeface="Times New Roman" panose="02020603050405020304" pitchFamily="18" charset="0"/>
              </a:rPr>
              <a:t>Don’t </a:t>
            </a:r>
            <a:r>
              <a:rPr lang="en-US" altLang="zh-CN" sz="3200">
                <a:solidFill>
                  <a:srgbClr val="0000FF"/>
                </a:solidFill>
                <a:latin typeface="Times New Roman" panose="02020603050405020304" pitchFamily="18" charset="0"/>
              </a:rPr>
              <a:t>be so hard on </a:t>
            </a:r>
            <a:r>
              <a:rPr lang="en-US" altLang="zh-CN" sz="3200">
                <a:latin typeface="Times New Roman" panose="02020603050405020304" pitchFamily="18" charset="0"/>
              </a:rPr>
              <a:t>him. </a:t>
            </a:r>
          </a:p>
          <a:p>
            <a:pPr eaLnBrk="1" hangingPunct="1">
              <a:spcBef>
                <a:spcPct val="25000"/>
              </a:spcBef>
            </a:pPr>
            <a:r>
              <a:rPr lang="en-US" altLang="zh-CN" sz="3200">
                <a:latin typeface="Times New Roman" panose="02020603050405020304" pitchFamily="18" charset="0"/>
              </a:rPr>
              <a:t>    </a:t>
            </a:r>
            <a:r>
              <a:rPr lang="zh-CN" altLang="en-US" sz="3200">
                <a:latin typeface="Times New Roman" panose="02020603050405020304" pitchFamily="18" charset="0"/>
              </a:rPr>
              <a:t>别对他太苛刻了。 </a:t>
            </a:r>
            <a:endParaRPr lang="en-US" altLang="zh-CN" sz="3200">
              <a:latin typeface="Times New Roman" panose="02020603050405020304" pitchFamily="18" charset="0"/>
            </a:endParaRPr>
          </a:p>
          <a:p>
            <a:pPr eaLnBrk="1" hangingPunct="1">
              <a:spcBef>
                <a:spcPct val="25000"/>
              </a:spcBef>
            </a:pPr>
            <a:r>
              <a:rPr lang="en-US" altLang="zh-CN" sz="3200">
                <a:latin typeface="Times New Roman" panose="02020603050405020304" pitchFamily="18" charset="0"/>
              </a:rPr>
              <a:t>I don’t want to </a:t>
            </a:r>
            <a:r>
              <a:rPr lang="en-US" altLang="zh-CN" sz="3200">
                <a:solidFill>
                  <a:srgbClr val="0000FF"/>
                </a:solidFill>
                <a:latin typeface="Times New Roman" panose="02020603050405020304" pitchFamily="18" charset="0"/>
              </a:rPr>
              <a:t>be hard on</a:t>
            </a:r>
            <a:r>
              <a:rPr lang="en-US" altLang="zh-CN" sz="3200">
                <a:latin typeface="Times New Roman" panose="02020603050405020304" pitchFamily="18" charset="0"/>
              </a:rPr>
              <a:t> your daughter.  </a:t>
            </a:r>
          </a:p>
          <a:p>
            <a:pPr eaLnBrk="1" hangingPunct="1">
              <a:spcBef>
                <a:spcPct val="25000"/>
              </a:spcBef>
            </a:pPr>
            <a:r>
              <a:rPr lang="en-US" altLang="zh-CN" sz="3200">
                <a:latin typeface="Times New Roman" panose="02020603050405020304" pitchFamily="18" charset="0"/>
              </a:rPr>
              <a:t>    </a:t>
            </a:r>
            <a:r>
              <a:rPr lang="zh-CN" altLang="en-US" sz="3200">
                <a:latin typeface="Times New Roman" panose="02020603050405020304" pitchFamily="18" charset="0"/>
              </a:rPr>
              <a:t>我不想对你女儿太严厉。</a:t>
            </a:r>
            <a:endParaRPr lang="en-US" altLang="zh-CN" sz="3200">
              <a:latin typeface="Times New Roman" panose="02020603050405020304" pitchFamily="18" charset="0"/>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571500" y="642938"/>
            <a:ext cx="80010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200">
                <a:latin typeface="Times New Roman" panose="02020603050405020304" pitchFamily="18" charset="0"/>
              </a:rPr>
              <a:t>6. The next day, Peter went to soccer practice with </a:t>
            </a:r>
            <a:r>
              <a:rPr lang="en-US" altLang="zh-CN" sz="3200">
                <a:solidFill>
                  <a:srgbClr val="0000FF"/>
                </a:solidFill>
                <a:latin typeface="Times New Roman" panose="02020603050405020304" pitchFamily="18" charset="0"/>
              </a:rPr>
              <a:t>courage</a:t>
            </a:r>
            <a:r>
              <a:rPr lang="en-US" altLang="zh-CN" sz="3200">
                <a:latin typeface="Times New Roman" panose="02020603050405020304" pitchFamily="18" charset="0"/>
              </a:rPr>
              <a:t> </a:t>
            </a:r>
            <a:r>
              <a:rPr lang="en-US" altLang="zh-CN" sz="3200">
                <a:solidFill>
                  <a:srgbClr val="0000FF"/>
                </a:solidFill>
                <a:latin typeface="Times New Roman" panose="02020603050405020304" pitchFamily="18" charset="0"/>
              </a:rPr>
              <a:t>rather than </a:t>
            </a:r>
            <a:r>
              <a:rPr lang="en-US" altLang="zh-CN" sz="3200">
                <a:latin typeface="Times New Roman" panose="02020603050405020304" pitchFamily="18" charset="0"/>
              </a:rPr>
              <a:t>fear in his heart. </a:t>
            </a:r>
          </a:p>
          <a:p>
            <a:pPr eaLnBrk="1" hangingPunct="1">
              <a:spcBef>
                <a:spcPct val="25000"/>
              </a:spcBef>
            </a:pPr>
            <a:r>
              <a:rPr lang="en-US" altLang="zh-CN" sz="3200">
                <a:solidFill>
                  <a:srgbClr val="0000FF"/>
                </a:solidFill>
                <a:latin typeface="Times New Roman" panose="02020603050405020304" pitchFamily="18" charset="0"/>
              </a:rPr>
              <a:t>(1) courage   </a:t>
            </a:r>
            <a:r>
              <a:rPr lang="en-US" altLang="zh-CN" sz="3200" i="1">
                <a:solidFill>
                  <a:srgbClr val="0000FF"/>
                </a:solidFill>
                <a:latin typeface="Times New Roman" panose="02020603050405020304" pitchFamily="18" charset="0"/>
              </a:rPr>
              <a:t>n</a:t>
            </a:r>
            <a:r>
              <a:rPr lang="en-US" altLang="zh-CN" sz="3200">
                <a:solidFill>
                  <a:srgbClr val="0000FF"/>
                </a:solidFill>
                <a:latin typeface="Times New Roman" panose="02020603050405020304" pitchFamily="18" charset="0"/>
              </a:rPr>
              <a:t>. </a:t>
            </a:r>
            <a:r>
              <a:rPr lang="zh-CN" altLang="en-US" sz="3200">
                <a:solidFill>
                  <a:srgbClr val="0000FF"/>
                </a:solidFill>
                <a:latin typeface="Times New Roman" panose="02020603050405020304" pitchFamily="18" charset="0"/>
              </a:rPr>
              <a:t>勇敢，勇气</a:t>
            </a:r>
            <a:endParaRPr lang="en-US" altLang="zh-CN" sz="3200">
              <a:solidFill>
                <a:srgbClr val="0000FF"/>
              </a:solidFill>
              <a:latin typeface="Times New Roman" panose="02020603050405020304" pitchFamily="18" charset="0"/>
            </a:endParaRPr>
          </a:p>
          <a:p>
            <a:pPr eaLnBrk="1" hangingPunct="1">
              <a:spcBef>
                <a:spcPct val="25000"/>
              </a:spcBef>
            </a:pPr>
            <a:r>
              <a:rPr lang="en-US" altLang="zh-CN" sz="3200">
                <a:latin typeface="Times New Roman" panose="02020603050405020304" pitchFamily="18" charset="0"/>
              </a:rPr>
              <a:t>On the contrary, it fills me with strength and </a:t>
            </a:r>
            <a:r>
              <a:rPr lang="en-US" altLang="zh-CN" sz="3200">
                <a:solidFill>
                  <a:srgbClr val="0000FF"/>
                </a:solidFill>
                <a:latin typeface="Times New Roman" panose="02020603050405020304" pitchFamily="18" charset="0"/>
              </a:rPr>
              <a:t>courage</a:t>
            </a:r>
            <a:r>
              <a:rPr lang="en-US" altLang="zh-CN" sz="3200">
                <a:latin typeface="Times New Roman" panose="02020603050405020304" pitchFamily="18" charset="0"/>
              </a:rPr>
              <a:t>. </a:t>
            </a:r>
          </a:p>
          <a:p>
            <a:pPr eaLnBrk="1" hangingPunct="1">
              <a:spcBef>
                <a:spcPct val="25000"/>
              </a:spcBef>
            </a:pPr>
            <a:r>
              <a:rPr lang="zh-CN" altLang="en-US" sz="3200">
                <a:latin typeface="Times New Roman" panose="02020603050405020304" pitchFamily="18" charset="0"/>
              </a:rPr>
              <a:t>   正好相反，它让我充满了力量和勇气。</a:t>
            </a:r>
          </a:p>
          <a:p>
            <a:pPr eaLnBrk="1" hangingPunct="1">
              <a:spcBef>
                <a:spcPct val="25000"/>
              </a:spcBef>
            </a:pPr>
            <a:r>
              <a:rPr lang="en-US" altLang="zh-CN" sz="3200">
                <a:latin typeface="Times New Roman" panose="02020603050405020304" pitchFamily="18" charset="0"/>
              </a:rPr>
              <a:t>Thinking back, I don’t know how I had the </a:t>
            </a:r>
            <a:r>
              <a:rPr lang="en-US" altLang="zh-CN" sz="3200">
                <a:solidFill>
                  <a:srgbClr val="0000FF"/>
                </a:solidFill>
                <a:latin typeface="Times New Roman" panose="02020603050405020304" pitchFamily="18" charset="0"/>
              </a:rPr>
              <a:t>courage</a:t>
            </a:r>
            <a:r>
              <a:rPr lang="en-US" altLang="zh-CN" sz="3200">
                <a:latin typeface="Times New Roman" panose="02020603050405020304" pitchFamily="18" charset="0"/>
              </a:rPr>
              <a:t> at that time. </a:t>
            </a:r>
          </a:p>
          <a:p>
            <a:pPr eaLnBrk="1" hangingPunct="1">
              <a:spcBef>
                <a:spcPct val="25000"/>
              </a:spcBef>
            </a:pPr>
            <a:r>
              <a:rPr lang="zh-CN" altLang="en-US" sz="3200">
                <a:latin typeface="Times New Roman" panose="02020603050405020304" pitchFamily="18" charset="0"/>
              </a:rPr>
              <a:t>   现在回想起来，我都搞不清楚我当时哪来的那种胆量。</a:t>
            </a:r>
            <a:endParaRPr lang="en-US" altLang="zh-CN" sz="3200">
              <a:latin typeface="Times New Roman" panose="02020603050405020304" pitchFamily="18"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dissolv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dissolv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dissolv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a:spLocks noChangeArrowheads="1"/>
          </p:cNvSpPr>
          <p:nvPr/>
        </p:nvSpPr>
        <p:spPr bwMode="auto">
          <a:xfrm>
            <a:off x="857250" y="1928813"/>
            <a:ext cx="7715250" cy="343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3200">
                <a:solidFill>
                  <a:srgbClr val="0000FF"/>
                </a:solidFill>
                <a:latin typeface="Times New Roman" panose="02020603050405020304" pitchFamily="18" charset="0"/>
              </a:rPr>
              <a:t>inspire courage      </a:t>
            </a:r>
            <a:r>
              <a:rPr lang="zh-CN" altLang="en-US" sz="3200">
                <a:latin typeface="Times New Roman" panose="02020603050405020304" pitchFamily="18" charset="0"/>
              </a:rPr>
              <a:t>提振士气 ；激发勇气 </a:t>
            </a:r>
            <a:endParaRPr lang="en-US" altLang="zh-CN" sz="3200">
              <a:latin typeface="Times New Roman" panose="02020603050405020304" pitchFamily="18" charset="0"/>
            </a:endParaRPr>
          </a:p>
          <a:p>
            <a:pPr>
              <a:spcAft>
                <a:spcPts val="600"/>
              </a:spcAft>
            </a:pPr>
            <a:r>
              <a:rPr lang="en-US" altLang="zh-CN" sz="3200">
                <a:solidFill>
                  <a:srgbClr val="0000FF"/>
                </a:solidFill>
                <a:latin typeface="Times New Roman" panose="02020603050405020304" pitchFamily="18" charset="0"/>
              </a:rPr>
              <a:t>keep up one’s courage    </a:t>
            </a:r>
            <a:r>
              <a:rPr lang="zh-CN" altLang="en-US" sz="3200">
                <a:latin typeface="Times New Roman" panose="02020603050405020304" pitchFamily="18" charset="0"/>
              </a:rPr>
              <a:t>不泄气，不气馁</a:t>
            </a:r>
          </a:p>
          <a:p>
            <a:pPr>
              <a:spcAft>
                <a:spcPts val="600"/>
              </a:spcAft>
            </a:pPr>
            <a:r>
              <a:rPr lang="en-US" altLang="zh-CN" sz="3200">
                <a:solidFill>
                  <a:srgbClr val="0000FF"/>
                </a:solidFill>
                <a:latin typeface="Times New Roman" panose="02020603050405020304" pitchFamily="18" charset="0"/>
              </a:rPr>
              <a:t>lose courage       </a:t>
            </a:r>
            <a:r>
              <a:rPr lang="zh-CN" altLang="en-US" sz="3200">
                <a:latin typeface="Times New Roman" panose="02020603050405020304" pitchFamily="18" charset="0"/>
              </a:rPr>
              <a:t>丧失勇气，灰心</a:t>
            </a:r>
          </a:p>
          <a:p>
            <a:pPr>
              <a:spcAft>
                <a:spcPts val="600"/>
              </a:spcAft>
            </a:pPr>
            <a:r>
              <a:rPr lang="en-US" altLang="zh-CN" sz="3200">
                <a:solidFill>
                  <a:srgbClr val="0000FF"/>
                </a:solidFill>
                <a:latin typeface="Times New Roman" panose="02020603050405020304" pitchFamily="18" charset="0"/>
              </a:rPr>
              <a:t>take courage      </a:t>
            </a:r>
            <a:r>
              <a:rPr lang="zh-CN" altLang="en-US" sz="3200">
                <a:latin typeface="Times New Roman" panose="02020603050405020304" pitchFamily="18" charset="0"/>
              </a:rPr>
              <a:t>鼓起勇气</a:t>
            </a:r>
            <a:endParaRPr lang="en-US" altLang="zh-CN" sz="3200">
              <a:latin typeface="Times New Roman" panose="02020603050405020304" pitchFamily="18" charset="0"/>
            </a:endParaRPr>
          </a:p>
          <a:p>
            <a:pPr>
              <a:spcAft>
                <a:spcPts val="600"/>
              </a:spcAft>
            </a:pPr>
            <a:r>
              <a:rPr lang="en-US" altLang="zh-CN" sz="3200">
                <a:solidFill>
                  <a:srgbClr val="0000FF"/>
                </a:solidFill>
                <a:latin typeface="Times New Roman" panose="02020603050405020304" pitchFamily="18" charset="0"/>
              </a:rPr>
              <a:t>iron courage      </a:t>
            </a:r>
            <a:r>
              <a:rPr lang="zh-CN" altLang="en-US" sz="3200">
                <a:latin typeface="Times New Roman" panose="02020603050405020304" pitchFamily="18" charset="0"/>
              </a:rPr>
              <a:t>钢铁般的勇气</a:t>
            </a:r>
          </a:p>
          <a:p>
            <a:pPr>
              <a:spcAft>
                <a:spcPts val="600"/>
              </a:spcAft>
            </a:pPr>
            <a:r>
              <a:rPr lang="en-US" altLang="zh-CN" sz="3200">
                <a:solidFill>
                  <a:srgbClr val="0000FF"/>
                </a:solidFill>
                <a:latin typeface="Times New Roman" panose="02020603050405020304" pitchFamily="18" charset="0"/>
              </a:rPr>
              <a:t>lion courage       </a:t>
            </a:r>
            <a:r>
              <a:rPr lang="zh-CN" altLang="en-US" sz="3200">
                <a:latin typeface="Times New Roman" panose="02020603050405020304" pitchFamily="18" charset="0"/>
              </a:rPr>
              <a:t>狮子般的勇敢</a:t>
            </a:r>
          </a:p>
        </p:txBody>
      </p:sp>
      <p:sp>
        <p:nvSpPr>
          <p:cNvPr id="5" name="Text Box 2"/>
          <p:cNvSpPr txBox="1">
            <a:spLocks noChangeArrowheads="1"/>
          </p:cNvSpPr>
          <p:nvPr/>
        </p:nvSpPr>
        <p:spPr bwMode="auto">
          <a:xfrm>
            <a:off x="285750" y="857250"/>
            <a:ext cx="2209800" cy="641350"/>
          </a:xfrm>
          <a:prstGeom prst="rect">
            <a:avLst/>
          </a:prstGeom>
          <a:solidFill>
            <a:srgbClr val="3333FF"/>
          </a:solidFill>
          <a:ln w="9525">
            <a:noFill/>
            <a:miter lim="800000"/>
          </a:ln>
        </p:spPr>
        <p:txBody>
          <a:bodyPr>
            <a:spAutoFit/>
          </a:bodyPr>
          <a:lstStyle/>
          <a:p>
            <a:pPr algn="ctr" fontAlgn="auto">
              <a:spcBef>
                <a:spcPts val="0"/>
              </a:spcBef>
              <a:spcAft>
                <a:spcPts val="0"/>
              </a:spcAft>
              <a:defRPr/>
            </a:pPr>
            <a:r>
              <a:rPr lang="zh-CN" altLang="en-US" sz="3600" kern="0">
                <a:solidFill>
                  <a:srgbClr val="FFFFFF"/>
                </a:solidFill>
                <a:latin typeface="Times New Roman" panose="02020603050405020304" pitchFamily="18" charset="0"/>
                <a:ea typeface="宋体" panose="02010600030101010101" pitchFamily="2" charset="-122"/>
              </a:rPr>
              <a:t>知识拓展</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800" decel="100000"/>
                                        <p:tgtEl>
                                          <p:spTgt spid="2">
                                            <p:txEl>
                                              <p:pRg st="1" end="1"/>
                                            </p:txEl>
                                          </p:spTgt>
                                        </p:tgtEl>
                                      </p:cBhvr>
                                    </p:animEffect>
                                    <p:anim calcmode="lin" valueType="num">
                                      <p:cBhvr>
                                        <p:cTn id="18"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800" decel="100000"/>
                                        <p:tgtEl>
                                          <p:spTgt spid="2">
                                            <p:txEl>
                                              <p:pRg st="2" end="2"/>
                                            </p:txEl>
                                          </p:spTgt>
                                        </p:tgtEl>
                                      </p:cBhvr>
                                    </p:animEffect>
                                    <p:anim calcmode="lin" valueType="num">
                                      <p:cBhvr>
                                        <p:cTn id="2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fade">
                                      <p:cBhvr>
                                        <p:cTn id="37" dur="800" decel="100000"/>
                                        <p:tgtEl>
                                          <p:spTgt spid="2">
                                            <p:txEl>
                                              <p:pRg st="3" end="3"/>
                                            </p:txEl>
                                          </p:spTgt>
                                        </p:tgtEl>
                                      </p:cBhvr>
                                    </p:animEffect>
                                    <p:anim calcmode="lin" valueType="num">
                                      <p:cBhvr>
                                        <p:cTn id="38"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2">
                                            <p:txEl>
                                              <p:pRg st="4" end="4"/>
                                            </p:txEl>
                                          </p:spTgt>
                                        </p:tgtEl>
                                        <p:attrNameLst>
                                          <p:attrName>style.visibility</p:attrName>
                                        </p:attrNameLst>
                                      </p:cBhvr>
                                      <p:to>
                                        <p:strVal val="visible"/>
                                      </p:to>
                                    </p:set>
                                    <p:animEffect transition="in" filter="fade">
                                      <p:cBhvr>
                                        <p:cTn id="47" dur="800" decel="100000"/>
                                        <p:tgtEl>
                                          <p:spTgt spid="2">
                                            <p:txEl>
                                              <p:pRg st="4" end="4"/>
                                            </p:txEl>
                                          </p:spTgt>
                                        </p:tgtEl>
                                      </p:cBhvr>
                                    </p:animEffect>
                                    <p:anim calcmode="lin" valueType="num">
                                      <p:cBhvr>
                                        <p:cTn id="48"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nodeType="clickEffect">
                                  <p:stCondLst>
                                    <p:cond delay="0"/>
                                  </p:stCondLst>
                                  <p:childTnLst>
                                    <p:set>
                                      <p:cBhvr>
                                        <p:cTn id="56" dur="1" fill="hold">
                                          <p:stCondLst>
                                            <p:cond delay="0"/>
                                          </p:stCondLst>
                                        </p:cTn>
                                        <p:tgtEl>
                                          <p:spTgt spid="2">
                                            <p:txEl>
                                              <p:pRg st="5" end="5"/>
                                            </p:txEl>
                                          </p:spTgt>
                                        </p:tgtEl>
                                        <p:attrNameLst>
                                          <p:attrName>style.visibility</p:attrName>
                                        </p:attrNameLst>
                                      </p:cBhvr>
                                      <p:to>
                                        <p:strVal val="visible"/>
                                      </p:to>
                                    </p:set>
                                    <p:animEffect transition="in" filter="fade">
                                      <p:cBhvr>
                                        <p:cTn id="57" dur="800" decel="100000"/>
                                        <p:tgtEl>
                                          <p:spTgt spid="2">
                                            <p:txEl>
                                              <p:pRg st="5" end="5"/>
                                            </p:txEl>
                                          </p:spTgt>
                                        </p:tgtEl>
                                      </p:cBhvr>
                                    </p:animEffect>
                                    <p:anim calcmode="lin" valueType="num">
                                      <p:cBhvr>
                                        <p:cTn id="58" dur="800" decel="100000" fill="hold"/>
                                        <p:tgtEl>
                                          <p:spTgt spid="2">
                                            <p:txEl>
                                              <p:pRg st="5" end="5"/>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2">
                                            <p:txEl>
                                              <p:pRg st="5" end="5"/>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2">
                                            <p:txEl>
                                              <p:pRg st="5" end="5"/>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2">
                                            <p:txEl>
                                              <p:pRg st="5" end="5"/>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2">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a:spLocks noChangeArrowheads="1"/>
          </p:cNvSpPr>
          <p:nvPr/>
        </p:nvSpPr>
        <p:spPr bwMode="auto">
          <a:xfrm>
            <a:off x="500063" y="369888"/>
            <a:ext cx="8215312" cy="3908425"/>
          </a:xfrm>
          <a:prstGeom prst="rect">
            <a:avLst/>
          </a:prstGeom>
          <a:noFill/>
          <a:ln w="9525">
            <a:noFill/>
            <a:miter lim="800000"/>
          </a:ln>
        </p:spPr>
        <p:txBody>
          <a:bodyPr>
            <a:spAutoFit/>
          </a:bodyPr>
          <a:lstStyle/>
          <a:p>
            <a:pPr>
              <a:spcBef>
                <a:spcPct val="25000"/>
              </a:spcBef>
              <a:defRPr/>
            </a:pPr>
            <a:r>
              <a:rPr lang="en-US" altLang="zh-CN" sz="3200" dirty="0">
                <a:solidFill>
                  <a:srgbClr val="0000FF"/>
                </a:solidFill>
                <a:latin typeface="Times New Roman" panose="02020603050405020304" pitchFamily="18" charset="0"/>
                <a:ea typeface="宋体" panose="02010600030101010101" pitchFamily="2" charset="-122"/>
              </a:rPr>
              <a:t>(2) rather than </a:t>
            </a:r>
            <a:r>
              <a:rPr lang="zh-CN" altLang="en-US" sz="3200" dirty="0">
                <a:solidFill>
                  <a:srgbClr val="0000FF"/>
                </a:solidFill>
                <a:latin typeface="Times New Roman" panose="02020603050405020304" pitchFamily="18" charset="0"/>
                <a:ea typeface="宋体" panose="02010600030101010101" pitchFamily="2" charset="-122"/>
              </a:rPr>
              <a:t>表示客观事实，意为“是</a:t>
            </a:r>
            <a:r>
              <a:rPr lang="en-US" altLang="zh-CN" sz="3200" dirty="0">
                <a:solidFill>
                  <a:srgbClr val="0000FF"/>
                </a:solidFill>
                <a:latin typeface="+mn-ea"/>
                <a:ea typeface="+mn-ea"/>
              </a:rPr>
              <a:t>……</a:t>
            </a:r>
            <a:r>
              <a:rPr lang="zh-CN" altLang="en-US" sz="3200" dirty="0">
                <a:solidFill>
                  <a:srgbClr val="0000FF"/>
                </a:solidFill>
                <a:latin typeface="+mn-ea"/>
                <a:ea typeface="+mn-ea"/>
              </a:rPr>
              <a:t>而不是</a:t>
            </a:r>
            <a:r>
              <a:rPr lang="en-US" altLang="zh-CN" sz="3200" dirty="0">
                <a:solidFill>
                  <a:srgbClr val="0000FF"/>
                </a:solidFill>
                <a:latin typeface="+mn-ea"/>
                <a:ea typeface="+mn-ea"/>
              </a:rPr>
              <a:t>……</a:t>
            </a:r>
            <a:r>
              <a:rPr lang="zh-CN" altLang="en-US" sz="3200" dirty="0">
                <a:solidFill>
                  <a:srgbClr val="0000FF"/>
                </a:solidFill>
                <a:latin typeface="+mn-ea"/>
                <a:ea typeface="+mn-ea"/>
              </a:rPr>
              <a:t>；与其</a:t>
            </a:r>
            <a:r>
              <a:rPr lang="en-US" altLang="zh-CN" sz="3200" dirty="0">
                <a:solidFill>
                  <a:srgbClr val="0000FF"/>
                </a:solidFill>
                <a:latin typeface="+mn-ea"/>
                <a:ea typeface="+mn-ea"/>
              </a:rPr>
              <a:t>……</a:t>
            </a:r>
            <a:r>
              <a:rPr lang="zh-CN" altLang="en-US" sz="3200" dirty="0">
                <a:solidFill>
                  <a:srgbClr val="0000FF"/>
                </a:solidFill>
                <a:latin typeface="+mn-ea"/>
                <a:ea typeface="+mn-ea"/>
              </a:rPr>
              <a:t>不如</a:t>
            </a:r>
            <a:r>
              <a:rPr lang="en-US" altLang="zh-CN" sz="3200" dirty="0">
                <a:solidFill>
                  <a:srgbClr val="0000FF"/>
                </a:solidFill>
                <a:latin typeface="+mn-ea"/>
                <a:ea typeface="+mn-ea"/>
              </a:rPr>
              <a:t>……”</a:t>
            </a:r>
            <a:r>
              <a:rPr lang="zh-CN" altLang="en-US" sz="3200" dirty="0">
                <a:solidFill>
                  <a:srgbClr val="0000FF"/>
                </a:solidFill>
                <a:latin typeface="Times New Roman" panose="02020603050405020304" pitchFamily="18" charset="0"/>
                <a:ea typeface="宋体" panose="02010600030101010101" pitchFamily="2" charset="-122"/>
              </a:rPr>
              <a:t>。</a:t>
            </a:r>
          </a:p>
          <a:p>
            <a:pPr>
              <a:spcBef>
                <a:spcPct val="25000"/>
              </a:spcBef>
              <a:defRPr/>
            </a:pPr>
            <a:r>
              <a:rPr lang="zh-CN" altLang="en-US" sz="3200" dirty="0">
                <a:latin typeface="Times New Roman" panose="02020603050405020304" pitchFamily="18" charset="0"/>
                <a:ea typeface="宋体" panose="02010600030101010101" pitchFamily="2" charset="-122"/>
              </a:rPr>
              <a:t>连接的并列成分可以是</a:t>
            </a:r>
            <a:r>
              <a:rPr lang="zh-CN" altLang="en-US" sz="3200" dirty="0">
                <a:solidFill>
                  <a:srgbClr val="0000FF"/>
                </a:solidFill>
                <a:latin typeface="Times New Roman" panose="02020603050405020304" pitchFamily="18" charset="0"/>
                <a:ea typeface="宋体" panose="02010600030101010101" pitchFamily="2" charset="-122"/>
              </a:rPr>
              <a:t>名词、代词、形容词、介词（短语）、动名词、分句、不定式、动词等</a:t>
            </a:r>
            <a:r>
              <a:rPr lang="zh-CN" altLang="en-US" sz="3200" dirty="0">
                <a:latin typeface="Times New Roman" panose="02020603050405020304" pitchFamily="18" charset="0"/>
                <a:ea typeface="宋体" panose="02010600030101010101" pitchFamily="2" charset="-122"/>
              </a:rPr>
              <a:t>。</a:t>
            </a:r>
            <a:endParaRPr lang="en-US" altLang="zh-CN" sz="3200" dirty="0">
              <a:latin typeface="Times New Roman" panose="02020603050405020304" pitchFamily="18" charset="0"/>
              <a:ea typeface="宋体" panose="02010600030101010101" pitchFamily="2" charset="-122"/>
            </a:endParaRPr>
          </a:p>
          <a:p>
            <a:pPr>
              <a:spcBef>
                <a:spcPct val="25000"/>
              </a:spcBef>
              <a:defRPr/>
            </a:pPr>
            <a:r>
              <a:rPr lang="en-US" altLang="zh-CN" sz="3200" dirty="0">
                <a:latin typeface="Times New Roman" panose="02020603050405020304" pitchFamily="18" charset="0"/>
                <a:ea typeface="宋体" panose="02010600030101010101" pitchFamily="2" charset="-122"/>
              </a:rPr>
              <a:t>You </a:t>
            </a:r>
            <a:r>
              <a:rPr lang="en-US" altLang="zh-CN" sz="3200" dirty="0">
                <a:solidFill>
                  <a:srgbClr val="0000FF"/>
                </a:solidFill>
                <a:latin typeface="Times New Roman" panose="02020603050405020304" pitchFamily="18" charset="0"/>
                <a:ea typeface="宋体" panose="02010600030101010101" pitchFamily="2" charset="-122"/>
              </a:rPr>
              <a:t>rather than </a:t>
            </a:r>
            <a:r>
              <a:rPr lang="en-US" altLang="zh-CN" sz="3200" dirty="0">
                <a:latin typeface="Times New Roman" panose="02020603050405020304" pitchFamily="18" charset="0"/>
                <a:ea typeface="宋体" panose="02010600030101010101" pitchFamily="2" charset="-122"/>
              </a:rPr>
              <a:t>I are going to go camping. </a:t>
            </a:r>
          </a:p>
          <a:p>
            <a:pPr>
              <a:spcBef>
                <a:spcPct val="25000"/>
              </a:spcBef>
              <a:defRPr/>
            </a:pPr>
            <a:r>
              <a:rPr lang="zh-CN" altLang="en-US" sz="3200" dirty="0">
                <a:latin typeface="Times New Roman" panose="02020603050405020304" pitchFamily="18" charset="0"/>
                <a:ea typeface="宋体" panose="02010600030101010101" pitchFamily="2" charset="-122"/>
              </a:rPr>
              <a:t>    是你而不是我要去野营。</a:t>
            </a:r>
            <a:r>
              <a:rPr lang="zh-CN" altLang="en-US" sz="3200" dirty="0">
                <a:solidFill>
                  <a:srgbClr val="0000FF"/>
                </a:solidFill>
                <a:latin typeface="Times New Roman" panose="02020603050405020304" pitchFamily="18" charset="0"/>
                <a:ea typeface="宋体" panose="02010600030101010101" pitchFamily="2" charset="-122"/>
              </a:rPr>
              <a:t> </a:t>
            </a:r>
            <a:endParaRPr lang="en-US" altLang="zh-CN" sz="3200" dirty="0">
              <a:solidFill>
                <a:srgbClr val="0000FF"/>
              </a:solidFill>
              <a:latin typeface="Times New Roman" panose="02020603050405020304" pitchFamily="18" charset="0"/>
              <a:ea typeface="宋体" panose="02010600030101010101" pitchFamily="2" charset="-122"/>
            </a:endParaRPr>
          </a:p>
        </p:txBody>
      </p:sp>
      <p:sp>
        <p:nvSpPr>
          <p:cNvPr id="3" name="矩形 2"/>
          <p:cNvSpPr>
            <a:spLocks noChangeArrowheads="1"/>
          </p:cNvSpPr>
          <p:nvPr/>
        </p:nvSpPr>
        <p:spPr bwMode="auto">
          <a:xfrm>
            <a:off x="714375" y="4857750"/>
            <a:ext cx="771525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solidFill>
                  <a:srgbClr val="0000FF"/>
                </a:solidFill>
                <a:latin typeface="Times New Roman" panose="02020603050405020304" pitchFamily="18" charset="0"/>
              </a:rPr>
              <a:t>rather than </a:t>
            </a:r>
            <a:r>
              <a:rPr lang="zh-CN" altLang="en-US" sz="3200">
                <a:solidFill>
                  <a:srgbClr val="0000FF"/>
                </a:solidFill>
                <a:latin typeface="Times New Roman" panose="02020603050405020304" pitchFamily="18" charset="0"/>
              </a:rPr>
              <a:t>连接两个名词或代词作主语时，谓语动词应与</a:t>
            </a:r>
            <a:r>
              <a:rPr lang="en-US" altLang="zh-CN" sz="3200">
                <a:solidFill>
                  <a:srgbClr val="0000FF"/>
                </a:solidFill>
                <a:latin typeface="Times New Roman" panose="02020603050405020304" pitchFamily="18" charset="0"/>
              </a:rPr>
              <a:t>rather than </a:t>
            </a:r>
            <a:r>
              <a:rPr lang="zh-CN" altLang="en-US" sz="3200">
                <a:solidFill>
                  <a:srgbClr val="0000FF"/>
                </a:solidFill>
                <a:latin typeface="Times New Roman" panose="02020603050405020304" pitchFamily="18" charset="0"/>
              </a:rPr>
              <a:t>前面的名词或代词在人称和数上保持一致。</a:t>
            </a:r>
          </a:p>
        </p:txBody>
      </p:sp>
      <p:sp>
        <p:nvSpPr>
          <p:cNvPr id="4" name="矩形 3"/>
          <p:cNvSpPr>
            <a:spLocks noChangeArrowheads="1"/>
          </p:cNvSpPr>
          <p:nvPr/>
        </p:nvSpPr>
        <p:spPr bwMode="auto">
          <a:xfrm>
            <a:off x="500063" y="4214813"/>
            <a:ext cx="1150937" cy="584200"/>
          </a:xfrm>
          <a:prstGeom prst="rect">
            <a:avLst/>
          </a:prstGeom>
          <a:solidFill>
            <a:srgbClr val="3333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25000"/>
              </a:spcBef>
            </a:pPr>
            <a:r>
              <a:rPr lang="zh-CN" altLang="en-US" sz="3200">
                <a:solidFill>
                  <a:schemeClr val="bg1"/>
                </a:solidFill>
                <a:latin typeface="Times New Roman" panose="02020603050405020304" pitchFamily="18" charset="0"/>
              </a:rPr>
              <a:t>注意</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slide(fromBottom)">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ox(i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500" fill="hold"/>
                                        <p:tgtEl>
                                          <p:spTgt spid="3"/>
                                        </p:tgtEl>
                                        <p:attrNameLst>
                                          <p:attrName>ppt_x</p:attrName>
                                        </p:attrNameLst>
                                      </p:cBhvr>
                                      <p:tavLst>
                                        <p:tav tm="0">
                                          <p:val>
                                            <p:strVal val="#ppt_x"/>
                                          </p:val>
                                        </p:tav>
                                        <p:tav tm="100000">
                                          <p:val>
                                            <p:strVal val="#ppt_x"/>
                                          </p:val>
                                        </p:tav>
                                      </p:tavLst>
                                    </p:anim>
                                    <p:anim calcmode="lin" valueType="num">
                                      <p:cBhvr additive="base">
                                        <p:cTn id="2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643063" y="5643563"/>
            <a:ext cx="5286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200">
                <a:solidFill>
                  <a:srgbClr val="0000FF"/>
                </a:solidFill>
                <a:latin typeface="Times New Roman" panose="02020603050405020304" pitchFamily="18" charset="0"/>
              </a:rPr>
              <a:t>forget to do my homework</a:t>
            </a:r>
            <a:endParaRPr lang="en-US" altLang="zh-CN" sz="3200">
              <a:latin typeface="Times New Roman" panose="02020603050405020304" pitchFamily="18" charset="0"/>
            </a:endParaRPr>
          </a:p>
        </p:txBody>
      </p:sp>
      <p:pic>
        <p:nvPicPr>
          <p:cNvPr id="8195" name="Picture 6" descr="http://pic.autov.com.cn/images/bbs/20116/16/1308212367920.jpg"/>
          <p:cNvPicPr>
            <a:picLocks noChangeAspect="1" noChangeArrowheads="1"/>
          </p:cNvPicPr>
          <p:nvPr/>
        </p:nvPicPr>
        <p:blipFill>
          <a:blip r:embed="rId2" cstate="email"/>
          <a:srcRect/>
          <a:stretch>
            <a:fillRect/>
          </a:stretch>
        </p:blipFill>
        <p:spPr bwMode="auto">
          <a:xfrm>
            <a:off x="4143375" y="2143125"/>
            <a:ext cx="4286250"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extBox 4"/>
          <p:cNvSpPr txBox="1">
            <a:spLocks noChangeArrowheads="1"/>
          </p:cNvSpPr>
          <p:nvPr/>
        </p:nvSpPr>
        <p:spPr bwMode="auto">
          <a:xfrm>
            <a:off x="1857375" y="714375"/>
            <a:ext cx="69294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a:latin typeface="Times New Roman" panose="02020603050405020304" pitchFamily="18" charset="0"/>
                <a:cs typeface="Times New Roman" panose="02020603050405020304" pitchFamily="18" charset="0"/>
              </a:rPr>
              <a:t>A: Why do you look so …?</a:t>
            </a:r>
          </a:p>
          <a:p>
            <a:pPr eaLnBrk="1" hangingPunct="1"/>
            <a:r>
              <a:rPr lang="en-US" altLang="zh-CN" sz="3600">
                <a:latin typeface="Times New Roman" panose="02020603050405020304" pitchFamily="18" charset="0"/>
                <a:cs typeface="Times New Roman" panose="02020603050405020304" pitchFamily="18" charset="0"/>
              </a:rPr>
              <a:t>B: I …</a:t>
            </a:r>
            <a:endParaRPr lang="zh-CN" altLang="en-US" sz="3600"/>
          </a:p>
        </p:txBody>
      </p:sp>
      <p:pic>
        <p:nvPicPr>
          <p:cNvPr id="8197" name="Picture 7" descr="http://img0.imgtn.bdimg.com/it/u=889556196,616616838&amp;fm=11&amp;gp=0.jpg"/>
          <p:cNvPicPr>
            <a:picLocks noChangeAspect="1" noChangeArrowheads="1"/>
          </p:cNvPicPr>
          <p:nvPr/>
        </p:nvPicPr>
        <p:blipFill>
          <a:blip r:embed="rId3"/>
          <a:srcRect/>
          <a:stretch>
            <a:fillRect/>
          </a:stretch>
        </p:blipFill>
        <p:spPr bwMode="auto">
          <a:xfrm>
            <a:off x="862013" y="2000250"/>
            <a:ext cx="3151187" cy="321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a:spLocks noChangeArrowheads="1"/>
          </p:cNvSpPr>
          <p:nvPr/>
        </p:nvSpPr>
        <p:spPr bwMode="auto">
          <a:xfrm>
            <a:off x="857250" y="857250"/>
            <a:ext cx="7786688"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3200">
                <a:latin typeface="Times New Roman" panose="02020603050405020304" pitchFamily="18" charset="0"/>
                <a:cs typeface="Times New Roman" panose="02020603050405020304" pitchFamily="18" charset="0"/>
              </a:rPr>
              <a:t>The sweater she bought was beautiful </a:t>
            </a:r>
            <a:r>
              <a:rPr lang="en-US" altLang="zh-CN" sz="3200">
                <a:solidFill>
                  <a:srgbClr val="0000FF"/>
                </a:solidFill>
                <a:latin typeface="Times New Roman" panose="02020603050405020304" pitchFamily="18" charset="0"/>
                <a:cs typeface="Times New Roman" panose="02020603050405020304" pitchFamily="18" charset="0"/>
              </a:rPr>
              <a:t>rather than</a:t>
            </a:r>
            <a:r>
              <a:rPr lang="en-US" altLang="zh-CN" sz="3200">
                <a:latin typeface="Times New Roman" panose="02020603050405020304" pitchFamily="18" charset="0"/>
                <a:cs typeface="Times New Roman" panose="02020603050405020304" pitchFamily="18" charset="0"/>
              </a:rPr>
              <a:t> cheap. </a:t>
            </a:r>
          </a:p>
          <a:p>
            <a:pPr>
              <a:spcAft>
                <a:spcPts val="600"/>
              </a:spcAft>
            </a:pPr>
            <a:r>
              <a:rPr lang="zh-CN" altLang="en-US" sz="3200">
                <a:solidFill>
                  <a:srgbClr val="0000FF"/>
                </a:solidFill>
                <a:latin typeface="Times New Roman" panose="02020603050405020304" pitchFamily="18" charset="0"/>
                <a:cs typeface="Times New Roman" panose="02020603050405020304" pitchFamily="18" charset="0"/>
              </a:rPr>
              <a:t>    </a:t>
            </a:r>
            <a:r>
              <a:rPr lang="zh-CN" altLang="en-US" sz="3200">
                <a:latin typeface="Times New Roman" panose="02020603050405020304" pitchFamily="18" charset="0"/>
                <a:cs typeface="Times New Roman" panose="02020603050405020304" pitchFamily="18" charset="0"/>
              </a:rPr>
              <a:t>与其说她买的这件羊毛衫便宜不如说它漂亮。</a:t>
            </a:r>
            <a:endParaRPr lang="en-US" altLang="zh-CN" sz="3200">
              <a:latin typeface="Times New Roman" panose="02020603050405020304" pitchFamily="18" charset="0"/>
              <a:cs typeface="Times New Roman" panose="02020603050405020304" pitchFamily="18" charset="0"/>
            </a:endParaRPr>
          </a:p>
          <a:p>
            <a:pPr>
              <a:spcAft>
                <a:spcPts val="600"/>
              </a:spcAft>
            </a:pPr>
            <a:r>
              <a:rPr lang="en-US" altLang="zh-CN" sz="3200">
                <a:latin typeface="Times New Roman" panose="02020603050405020304" pitchFamily="18" charset="0"/>
                <a:cs typeface="Times New Roman" panose="02020603050405020304" pitchFamily="18" charset="0"/>
              </a:rPr>
              <a:t>She enjoys singing </a:t>
            </a:r>
            <a:r>
              <a:rPr lang="en-US" altLang="zh-CN" sz="3200">
                <a:solidFill>
                  <a:srgbClr val="0000FF"/>
                </a:solidFill>
                <a:latin typeface="Times New Roman" panose="02020603050405020304" pitchFamily="18" charset="0"/>
                <a:cs typeface="Times New Roman" panose="02020603050405020304" pitchFamily="18" charset="0"/>
              </a:rPr>
              <a:t>rather than </a:t>
            </a:r>
            <a:r>
              <a:rPr lang="en-US" altLang="zh-CN" sz="3200">
                <a:latin typeface="Times New Roman" panose="02020603050405020304" pitchFamily="18" charset="0"/>
                <a:cs typeface="Times New Roman" panose="02020603050405020304" pitchFamily="18" charset="0"/>
              </a:rPr>
              <a:t>dancing. </a:t>
            </a:r>
          </a:p>
          <a:p>
            <a:pPr>
              <a:spcAft>
                <a:spcPts val="600"/>
              </a:spcAft>
            </a:pPr>
            <a:r>
              <a:rPr lang="zh-CN" altLang="en-US" sz="3200">
                <a:latin typeface="Times New Roman" panose="02020603050405020304" pitchFamily="18" charset="0"/>
                <a:cs typeface="Times New Roman" panose="02020603050405020304" pitchFamily="18" charset="0"/>
              </a:rPr>
              <a:t>    她喜欢唱歌，而不喜欢跳舞。 </a:t>
            </a:r>
            <a:endParaRPr lang="en-US" altLang="zh-CN" sz="3200">
              <a:latin typeface="Times New Roman" panose="02020603050405020304" pitchFamily="18" charset="0"/>
              <a:cs typeface="Times New Roman" panose="02020603050405020304" pitchFamily="18" charset="0"/>
            </a:endParaRPr>
          </a:p>
          <a:p>
            <a:pPr>
              <a:spcAft>
                <a:spcPts val="600"/>
              </a:spcAft>
            </a:pPr>
            <a:r>
              <a:rPr lang="en-US" altLang="zh-CN" sz="3200">
                <a:latin typeface="Times New Roman" panose="02020603050405020304" pitchFamily="18" charset="0"/>
                <a:cs typeface="Times New Roman" panose="02020603050405020304" pitchFamily="18" charset="0"/>
              </a:rPr>
              <a:t>We should help him </a:t>
            </a:r>
            <a:r>
              <a:rPr lang="en-US" altLang="zh-CN" sz="3200">
                <a:solidFill>
                  <a:srgbClr val="0000FF"/>
                </a:solidFill>
                <a:latin typeface="Times New Roman" panose="02020603050405020304" pitchFamily="18" charset="0"/>
                <a:cs typeface="Times New Roman" panose="02020603050405020304" pitchFamily="18" charset="0"/>
              </a:rPr>
              <a:t>rather than </a:t>
            </a:r>
            <a:r>
              <a:rPr lang="en-US" altLang="zh-CN" sz="3200">
                <a:latin typeface="Times New Roman" panose="02020603050405020304" pitchFamily="18" charset="0"/>
                <a:cs typeface="Times New Roman" panose="02020603050405020304" pitchFamily="18" charset="0"/>
              </a:rPr>
              <a:t>he should help us. </a:t>
            </a:r>
          </a:p>
          <a:p>
            <a:pPr>
              <a:spcAft>
                <a:spcPts val="600"/>
              </a:spcAft>
            </a:pPr>
            <a:r>
              <a:rPr lang="zh-CN" altLang="en-US" sz="3200">
                <a:solidFill>
                  <a:srgbClr val="0000FF"/>
                </a:solidFill>
                <a:latin typeface="Times New Roman" panose="02020603050405020304" pitchFamily="18" charset="0"/>
                <a:cs typeface="Times New Roman" panose="02020603050405020304" pitchFamily="18" charset="0"/>
              </a:rPr>
              <a:t>    </a:t>
            </a:r>
            <a:r>
              <a:rPr lang="zh-CN" altLang="en-US" sz="3200">
                <a:latin typeface="Times New Roman" panose="02020603050405020304" pitchFamily="18" charset="0"/>
                <a:cs typeface="Times New Roman" panose="02020603050405020304" pitchFamily="18" charset="0"/>
              </a:rPr>
              <a:t>是我们应该帮助他而不是他应该帮助我们。</a:t>
            </a:r>
            <a:endParaRPr lang="en-US" altLang="zh-CN" sz="3200">
              <a:latin typeface="Times New Roman" panose="02020603050405020304" pitchFamily="18" charset="0"/>
              <a:cs typeface="Times New Roman" panose="02020603050405020304" pitchFamily="18" charset="0"/>
            </a:endParaRP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矩形 2"/>
          <p:cNvSpPr>
            <a:spLocks noChangeArrowheads="1"/>
          </p:cNvSpPr>
          <p:nvPr/>
        </p:nvSpPr>
        <p:spPr bwMode="auto">
          <a:xfrm>
            <a:off x="785813" y="1214438"/>
            <a:ext cx="7715250" cy="467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a:solidFill>
                  <a:srgbClr val="0000FF"/>
                </a:solidFill>
                <a:latin typeface="Times New Roman" panose="02020603050405020304" pitchFamily="18" charset="0"/>
              </a:rPr>
              <a:t>    rather than </a:t>
            </a:r>
            <a:r>
              <a:rPr lang="zh-CN" altLang="en-US" sz="3200">
                <a:solidFill>
                  <a:srgbClr val="0000FF"/>
                </a:solidFill>
                <a:latin typeface="Times New Roman" panose="02020603050405020304" pitchFamily="18" charset="0"/>
              </a:rPr>
              <a:t>后接不定式时，不定式可以带</a:t>
            </a:r>
            <a:r>
              <a:rPr lang="en-US" altLang="zh-CN" sz="3200">
                <a:solidFill>
                  <a:srgbClr val="0000FF"/>
                </a:solidFill>
                <a:latin typeface="Times New Roman" panose="02020603050405020304" pitchFamily="18" charset="0"/>
              </a:rPr>
              <a:t>to</a:t>
            </a:r>
            <a:r>
              <a:rPr lang="zh-CN" altLang="en-US" sz="3200">
                <a:solidFill>
                  <a:srgbClr val="0000FF"/>
                </a:solidFill>
                <a:latin typeface="Times New Roman" panose="02020603050405020304" pitchFamily="18" charset="0"/>
              </a:rPr>
              <a:t>，也可以不带</a:t>
            </a:r>
            <a:r>
              <a:rPr lang="en-US" altLang="zh-CN" sz="3200">
                <a:solidFill>
                  <a:srgbClr val="0000FF"/>
                </a:solidFill>
                <a:latin typeface="Times New Roman" panose="02020603050405020304" pitchFamily="18" charset="0"/>
              </a:rPr>
              <a:t>to</a:t>
            </a:r>
            <a:r>
              <a:rPr lang="zh-CN" altLang="en-US" sz="3200">
                <a:solidFill>
                  <a:srgbClr val="0000FF"/>
                </a:solidFill>
                <a:latin typeface="Times New Roman" panose="02020603050405020304" pitchFamily="18" charset="0"/>
              </a:rPr>
              <a:t>。但</a:t>
            </a:r>
            <a:r>
              <a:rPr lang="en-US" altLang="zh-CN" sz="3200">
                <a:solidFill>
                  <a:srgbClr val="0000FF"/>
                </a:solidFill>
                <a:latin typeface="Times New Roman" panose="02020603050405020304" pitchFamily="18" charset="0"/>
              </a:rPr>
              <a:t>rather than</a:t>
            </a:r>
            <a:r>
              <a:rPr lang="zh-CN" altLang="en-US" sz="3200">
                <a:solidFill>
                  <a:srgbClr val="0000FF"/>
                </a:solidFill>
                <a:latin typeface="Times New Roman" panose="02020603050405020304" pitchFamily="18" charset="0"/>
              </a:rPr>
              <a:t>位于句首时，则只能接不带</a:t>
            </a:r>
            <a:r>
              <a:rPr lang="en-US" altLang="zh-CN" sz="3200">
                <a:solidFill>
                  <a:srgbClr val="0000FF"/>
                </a:solidFill>
                <a:latin typeface="Times New Roman" panose="02020603050405020304" pitchFamily="18" charset="0"/>
              </a:rPr>
              <a:t>to </a:t>
            </a:r>
            <a:r>
              <a:rPr lang="zh-CN" altLang="en-US" sz="3200">
                <a:solidFill>
                  <a:srgbClr val="0000FF"/>
                </a:solidFill>
                <a:latin typeface="Times New Roman" panose="02020603050405020304" pitchFamily="18" charset="0"/>
              </a:rPr>
              <a:t>的不定式。如：</a:t>
            </a:r>
            <a:endParaRPr lang="en-US" altLang="zh-CN" sz="3200">
              <a:solidFill>
                <a:srgbClr val="0000FF"/>
              </a:solidFill>
              <a:latin typeface="Times New Roman" panose="02020603050405020304" pitchFamily="18" charset="0"/>
            </a:endParaRPr>
          </a:p>
          <a:p>
            <a:pPr>
              <a:spcAft>
                <a:spcPts val="600"/>
              </a:spcAft>
            </a:pPr>
            <a:r>
              <a:rPr lang="en-US" altLang="zh-CN" sz="3200">
                <a:latin typeface="Times New Roman" panose="02020603050405020304" pitchFamily="18" charset="0"/>
                <a:cs typeface="Times New Roman" panose="02020603050405020304" pitchFamily="18" charset="0"/>
              </a:rPr>
              <a:t>I decided to write </a:t>
            </a:r>
            <a:r>
              <a:rPr lang="en-US" altLang="zh-CN" sz="3200">
                <a:solidFill>
                  <a:srgbClr val="0000FF"/>
                </a:solidFill>
                <a:latin typeface="Times New Roman" panose="02020603050405020304" pitchFamily="18" charset="0"/>
                <a:cs typeface="Times New Roman" panose="02020603050405020304" pitchFamily="18" charset="0"/>
              </a:rPr>
              <a:t>rather than (to)</a:t>
            </a:r>
            <a:r>
              <a:rPr lang="en-US" altLang="zh-CN" sz="3200">
                <a:latin typeface="Times New Roman" panose="02020603050405020304" pitchFamily="18" charset="0"/>
                <a:cs typeface="Times New Roman" panose="02020603050405020304" pitchFamily="18" charset="0"/>
              </a:rPr>
              <a:t> telephone. </a:t>
            </a:r>
          </a:p>
          <a:p>
            <a:pPr>
              <a:spcAft>
                <a:spcPts val="600"/>
              </a:spcAft>
            </a:pPr>
            <a:r>
              <a:rPr lang="zh-CN" altLang="en-US" sz="3200">
                <a:solidFill>
                  <a:srgbClr val="0000FF"/>
                </a:solidFill>
                <a:latin typeface="Times New Roman" panose="02020603050405020304" pitchFamily="18" charset="0"/>
                <a:cs typeface="Times New Roman" panose="02020603050405020304" pitchFamily="18" charset="0"/>
              </a:rPr>
              <a:t>    </a:t>
            </a:r>
            <a:r>
              <a:rPr lang="zh-CN" altLang="en-US" sz="3200">
                <a:latin typeface="Times New Roman" panose="02020603050405020304" pitchFamily="18" charset="0"/>
                <a:cs typeface="Times New Roman" panose="02020603050405020304" pitchFamily="18" charset="0"/>
              </a:rPr>
              <a:t>我决定写信而不打电话。 </a:t>
            </a:r>
            <a:endParaRPr lang="en-US" altLang="zh-CN" sz="3200">
              <a:latin typeface="Times New Roman" panose="02020603050405020304" pitchFamily="18" charset="0"/>
            </a:endParaRPr>
          </a:p>
          <a:p>
            <a:r>
              <a:rPr lang="en-US" altLang="zh-CN" sz="3200">
                <a:solidFill>
                  <a:srgbClr val="0000FF"/>
                </a:solidFill>
                <a:latin typeface="Times New Roman" panose="02020603050405020304" pitchFamily="18" charset="0"/>
              </a:rPr>
              <a:t>Rather than </a:t>
            </a:r>
            <a:r>
              <a:rPr lang="en-US" altLang="zh-CN" sz="3200">
                <a:latin typeface="Times New Roman" panose="02020603050405020304" pitchFamily="18" charset="0"/>
              </a:rPr>
              <a:t>allow the vegetables to go bad, he sold them at half price. </a:t>
            </a:r>
          </a:p>
          <a:p>
            <a:r>
              <a:rPr lang="zh-CN" altLang="en-US" sz="3200">
                <a:latin typeface="Times New Roman" panose="02020603050405020304" pitchFamily="18" charset="0"/>
              </a:rPr>
              <a:t>    他惟恐蔬菜烂掉，把它们以半价卖掉了。</a:t>
            </a:r>
          </a:p>
        </p:txBody>
      </p:sp>
      <p:sp>
        <p:nvSpPr>
          <p:cNvPr id="56323" name="矩形 3"/>
          <p:cNvSpPr>
            <a:spLocks noChangeArrowheads="1"/>
          </p:cNvSpPr>
          <p:nvPr/>
        </p:nvSpPr>
        <p:spPr bwMode="auto">
          <a:xfrm>
            <a:off x="285750" y="285750"/>
            <a:ext cx="1500188" cy="584200"/>
          </a:xfrm>
          <a:prstGeom prst="rect">
            <a:avLst/>
          </a:prstGeom>
          <a:solidFill>
            <a:srgbClr val="3333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25000"/>
              </a:spcBef>
            </a:pPr>
            <a:r>
              <a:rPr lang="zh-CN" altLang="en-US" sz="3200">
                <a:solidFill>
                  <a:schemeClr val="bg1"/>
                </a:solidFill>
                <a:latin typeface="Times New Roman" panose="02020603050405020304" pitchFamily="18" charset="0"/>
              </a:rPr>
              <a:t>注 意 </a:t>
            </a: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62">
                                            <p:txEl>
                                              <p:pRg st="1" end="1"/>
                                            </p:txEl>
                                          </p:spTgt>
                                        </p:tgtEl>
                                        <p:attrNameLst>
                                          <p:attrName>style.visibility</p:attrName>
                                        </p:attrNameLst>
                                      </p:cBhvr>
                                      <p:to>
                                        <p:strVal val="visible"/>
                                      </p:to>
                                    </p:set>
                                    <p:animEffect transition="in" filter="fade">
                                      <p:cBhvr>
                                        <p:cTn id="7" dur="1000"/>
                                        <p:tgtEl>
                                          <p:spTgt spid="40962">
                                            <p:txEl>
                                              <p:pRg st="1" end="1"/>
                                            </p:txEl>
                                          </p:spTgt>
                                        </p:tgtEl>
                                      </p:cBhvr>
                                    </p:animEffect>
                                    <p:anim calcmode="lin" valueType="num">
                                      <p:cBhvr>
                                        <p:cTn id="8" dur="1000" fill="hold"/>
                                        <p:tgtEl>
                                          <p:spTgt spid="4096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096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62">
                                            <p:txEl>
                                              <p:pRg st="2" end="2"/>
                                            </p:txEl>
                                          </p:spTgt>
                                        </p:tgtEl>
                                        <p:attrNameLst>
                                          <p:attrName>style.visibility</p:attrName>
                                        </p:attrNameLst>
                                      </p:cBhvr>
                                      <p:to>
                                        <p:strVal val="visible"/>
                                      </p:to>
                                    </p:set>
                                    <p:animEffect transition="in" filter="fade">
                                      <p:cBhvr>
                                        <p:cTn id="14" dur="1000"/>
                                        <p:tgtEl>
                                          <p:spTgt spid="40962">
                                            <p:txEl>
                                              <p:pRg st="2" end="2"/>
                                            </p:txEl>
                                          </p:spTgt>
                                        </p:tgtEl>
                                      </p:cBhvr>
                                    </p:animEffect>
                                    <p:anim calcmode="lin" valueType="num">
                                      <p:cBhvr>
                                        <p:cTn id="15" dur="1000" fill="hold"/>
                                        <p:tgtEl>
                                          <p:spTgt spid="4096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096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0962">
                                            <p:txEl>
                                              <p:pRg st="3" end="3"/>
                                            </p:txEl>
                                          </p:spTgt>
                                        </p:tgtEl>
                                        <p:attrNameLst>
                                          <p:attrName>style.visibility</p:attrName>
                                        </p:attrNameLst>
                                      </p:cBhvr>
                                      <p:to>
                                        <p:strVal val="visible"/>
                                      </p:to>
                                    </p:set>
                                    <p:animEffect transition="in" filter="blinds(horizontal)">
                                      <p:cBhvr>
                                        <p:cTn id="21" dur="500"/>
                                        <p:tgtEl>
                                          <p:spTgt spid="4096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40962">
                                            <p:txEl>
                                              <p:pRg st="4" end="4"/>
                                            </p:txEl>
                                          </p:spTgt>
                                        </p:tgtEl>
                                        <p:attrNameLst>
                                          <p:attrName>style.visibility</p:attrName>
                                        </p:attrNameLst>
                                      </p:cBhvr>
                                      <p:to>
                                        <p:strVal val="visible"/>
                                      </p:to>
                                    </p:set>
                                    <p:animEffect transition="in" filter="blinds(horizontal)">
                                      <p:cBhvr>
                                        <p:cTn id="26" dur="500"/>
                                        <p:tgtEl>
                                          <p:spTgt spid="409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矩形 2"/>
          <p:cNvSpPr>
            <a:spLocks noChangeArrowheads="1"/>
          </p:cNvSpPr>
          <p:nvPr/>
        </p:nvSpPr>
        <p:spPr bwMode="auto">
          <a:xfrm>
            <a:off x="1071563" y="1000125"/>
            <a:ext cx="66436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latin typeface="Times New Roman" panose="02020603050405020304" pitchFamily="18" charset="0"/>
              </a:rPr>
              <a:t>He ran </a:t>
            </a:r>
            <a:r>
              <a:rPr lang="en-US" altLang="zh-CN" sz="3200">
                <a:solidFill>
                  <a:srgbClr val="0000FF"/>
                </a:solidFill>
                <a:latin typeface="Times New Roman" panose="02020603050405020304" pitchFamily="18" charset="0"/>
              </a:rPr>
              <a:t>rather than </a:t>
            </a:r>
            <a:r>
              <a:rPr lang="en-US" altLang="zh-CN" sz="3200">
                <a:latin typeface="Times New Roman" panose="02020603050405020304" pitchFamily="18" charset="0"/>
              </a:rPr>
              <a:t>walked. </a:t>
            </a:r>
          </a:p>
          <a:p>
            <a:pPr>
              <a:spcBef>
                <a:spcPct val="25000"/>
              </a:spcBef>
            </a:pPr>
            <a:r>
              <a:rPr lang="zh-CN" altLang="en-US" sz="3200">
                <a:latin typeface="Times New Roman" panose="02020603050405020304" pitchFamily="18" charset="0"/>
              </a:rPr>
              <a:t>    他是跑来的，而不是走来的。   </a:t>
            </a:r>
          </a:p>
        </p:txBody>
      </p:sp>
      <p:sp>
        <p:nvSpPr>
          <p:cNvPr id="41987" name="矩形 3"/>
          <p:cNvSpPr>
            <a:spLocks noChangeArrowheads="1"/>
          </p:cNvSpPr>
          <p:nvPr/>
        </p:nvSpPr>
        <p:spPr bwMode="auto">
          <a:xfrm>
            <a:off x="1071563" y="2714625"/>
            <a:ext cx="7215187" cy="2678113"/>
          </a:xfrm>
          <a:prstGeom prst="rect">
            <a:avLst/>
          </a:prstGeom>
          <a:noFill/>
          <a:ln w="9525">
            <a:noFill/>
            <a:miter lim="800000"/>
          </a:ln>
        </p:spPr>
        <p:txBody>
          <a:bodyPr>
            <a:spAutoFit/>
          </a:bodyPr>
          <a:lstStyle/>
          <a:p>
            <a:pPr>
              <a:spcBef>
                <a:spcPct val="25000"/>
              </a:spcBef>
              <a:defRPr/>
            </a:pPr>
            <a:r>
              <a:rPr lang="zh-CN" altLang="en-US" sz="3200" dirty="0">
                <a:latin typeface="Times New Roman" panose="02020603050405020304" pitchFamily="18" charset="0"/>
                <a:ea typeface="宋体" panose="02010600030101010101" pitchFamily="2" charset="-122"/>
              </a:rPr>
              <a:t>注意：</a:t>
            </a:r>
          </a:p>
          <a:p>
            <a:pPr>
              <a:spcBef>
                <a:spcPct val="25000"/>
              </a:spcBef>
              <a:defRPr/>
            </a:pPr>
            <a:r>
              <a:rPr lang="zh-CN" altLang="en-US" sz="3200" dirty="0">
                <a:solidFill>
                  <a:srgbClr val="0000FF"/>
                </a:solidFill>
                <a:latin typeface="Times New Roman" panose="02020603050405020304" pitchFamily="18" charset="0"/>
                <a:ea typeface="宋体" panose="02010600030101010101" pitchFamily="2" charset="-122"/>
              </a:rPr>
              <a:t>这里</a:t>
            </a:r>
            <a:r>
              <a:rPr lang="en-US" altLang="zh-CN" sz="3200" dirty="0">
                <a:solidFill>
                  <a:srgbClr val="0000FF"/>
                </a:solidFill>
                <a:latin typeface="Times New Roman" panose="02020603050405020304" pitchFamily="18" charset="0"/>
                <a:ea typeface="宋体" panose="02010600030101010101" pitchFamily="2" charset="-122"/>
              </a:rPr>
              <a:t>rather than </a:t>
            </a:r>
            <a:r>
              <a:rPr lang="zh-CN" altLang="en-US" sz="3200" dirty="0">
                <a:solidFill>
                  <a:srgbClr val="0000FF"/>
                </a:solidFill>
                <a:latin typeface="Times New Roman" panose="02020603050405020304" pitchFamily="18" charset="0"/>
                <a:ea typeface="宋体" panose="02010600030101010101" pitchFamily="2" charset="-122"/>
              </a:rPr>
              <a:t>后用了</a:t>
            </a:r>
            <a:r>
              <a:rPr lang="en-US" altLang="zh-CN" sz="3200" dirty="0">
                <a:solidFill>
                  <a:srgbClr val="0000FF"/>
                </a:solidFill>
                <a:latin typeface="Times New Roman" panose="02020603050405020304" pitchFamily="18" charset="0"/>
                <a:ea typeface="宋体" panose="02010600030101010101" pitchFamily="2" charset="-122"/>
              </a:rPr>
              <a:t>walked</a:t>
            </a:r>
            <a:r>
              <a:rPr lang="zh-CN" altLang="en-US" sz="3200" dirty="0">
                <a:solidFill>
                  <a:srgbClr val="0000FF"/>
                </a:solidFill>
                <a:latin typeface="Times New Roman" panose="02020603050405020304" pitchFamily="18" charset="0"/>
                <a:ea typeface="宋体" panose="02010600030101010101" pitchFamily="2" charset="-122"/>
              </a:rPr>
              <a:t>，而没有用</a:t>
            </a:r>
            <a:r>
              <a:rPr lang="en-US" altLang="zh-CN" sz="3200" dirty="0">
                <a:solidFill>
                  <a:srgbClr val="0000FF"/>
                </a:solidFill>
                <a:latin typeface="Times New Roman" panose="02020603050405020304" pitchFamily="18" charset="0"/>
                <a:ea typeface="宋体" panose="02010600030101010101" pitchFamily="2" charset="-122"/>
              </a:rPr>
              <a:t>walk</a:t>
            </a:r>
            <a:r>
              <a:rPr lang="zh-CN" altLang="en-US" sz="3200" dirty="0">
                <a:solidFill>
                  <a:srgbClr val="0000FF"/>
                </a:solidFill>
                <a:latin typeface="Times New Roman" panose="02020603050405020304" pitchFamily="18" charset="0"/>
                <a:ea typeface="宋体" panose="02010600030101010101" pitchFamily="2" charset="-122"/>
              </a:rPr>
              <a:t>，表示客观事实，而不是主观愿望。如果换成</a:t>
            </a:r>
            <a:r>
              <a:rPr lang="en-US" altLang="zh-CN" sz="3200" dirty="0">
                <a:solidFill>
                  <a:srgbClr val="0000FF"/>
                </a:solidFill>
                <a:latin typeface="Times New Roman" panose="02020603050405020304" pitchFamily="18" charset="0"/>
                <a:ea typeface="宋体" panose="02010600030101010101" pitchFamily="2" charset="-122"/>
              </a:rPr>
              <a:t>walk</a:t>
            </a:r>
            <a:r>
              <a:rPr lang="zh-CN" altLang="en-US" sz="3200" dirty="0">
                <a:solidFill>
                  <a:srgbClr val="0000FF"/>
                </a:solidFill>
                <a:latin typeface="Times New Roman" panose="02020603050405020304" pitchFamily="18" charset="0"/>
                <a:ea typeface="宋体" panose="02010600030101010101" pitchFamily="2" charset="-122"/>
              </a:rPr>
              <a:t>，则作“</a:t>
            </a:r>
            <a:r>
              <a:rPr lang="zh-CN" altLang="en-US" sz="3200" dirty="0">
                <a:solidFill>
                  <a:srgbClr val="0000FF"/>
                </a:solidFill>
                <a:latin typeface="+mn-ea"/>
                <a:ea typeface="+mn-ea"/>
              </a:rPr>
              <a:t>宁愿</a:t>
            </a:r>
            <a:r>
              <a:rPr lang="en-US" altLang="zh-CN" sz="3200" dirty="0">
                <a:solidFill>
                  <a:srgbClr val="0000FF"/>
                </a:solidFill>
                <a:latin typeface="+mn-ea"/>
                <a:ea typeface="+mn-ea"/>
              </a:rPr>
              <a:t>……</a:t>
            </a:r>
            <a:r>
              <a:rPr lang="zh-CN" altLang="en-US" sz="3200" dirty="0">
                <a:solidFill>
                  <a:srgbClr val="0000FF"/>
                </a:solidFill>
                <a:latin typeface="+mn-ea"/>
                <a:ea typeface="+mn-ea"/>
              </a:rPr>
              <a:t>而不愿</a:t>
            </a:r>
            <a:r>
              <a:rPr lang="en-US" altLang="zh-CN" sz="3200" dirty="0">
                <a:solidFill>
                  <a:srgbClr val="0000FF"/>
                </a:solidFill>
                <a:latin typeface="+mn-ea"/>
                <a:ea typeface="+mn-ea"/>
              </a:rPr>
              <a:t>……</a:t>
            </a:r>
            <a:r>
              <a:rPr lang="zh-CN" altLang="en-US" sz="3200" dirty="0">
                <a:solidFill>
                  <a:srgbClr val="0000FF"/>
                </a:solidFill>
                <a:latin typeface="+mn-ea"/>
                <a:ea typeface="+mn-ea"/>
              </a:rPr>
              <a:t>”解。</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Effect transition="in" filter="blinds(horizontal)">
                                      <p:cBhvr>
                                        <p:cTn id="7" dur="500"/>
                                        <p:tgtEl>
                                          <p:spTgt spid="419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6">
                                            <p:txEl>
                                              <p:pRg st="1" end="1"/>
                                            </p:txEl>
                                          </p:spTgt>
                                        </p:tgtEl>
                                        <p:attrNameLst>
                                          <p:attrName>style.visibility</p:attrName>
                                        </p:attrNameLst>
                                      </p:cBhvr>
                                      <p:to>
                                        <p:strVal val="visible"/>
                                      </p:to>
                                    </p:set>
                                    <p:animEffect transition="in" filter="blinds(horizontal)">
                                      <p:cBhvr>
                                        <p:cTn id="12" dur="500"/>
                                        <p:tgtEl>
                                          <p:spTgt spid="419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1987">
                                            <p:txEl>
                                              <p:pRg st="0" end="0"/>
                                            </p:txEl>
                                          </p:spTgt>
                                        </p:tgtEl>
                                        <p:attrNameLst>
                                          <p:attrName>style.visibility</p:attrName>
                                        </p:attrNameLst>
                                      </p:cBhvr>
                                      <p:to>
                                        <p:strVal val="visible"/>
                                      </p:to>
                                    </p:set>
                                    <p:animEffect transition="in" filter="blinds(horizontal)">
                                      <p:cBhvr>
                                        <p:cTn id="17" dur="500"/>
                                        <p:tgtEl>
                                          <p:spTgt spid="4198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1987">
                                            <p:txEl>
                                              <p:pRg st="1" end="1"/>
                                            </p:txEl>
                                          </p:spTgt>
                                        </p:tgtEl>
                                        <p:attrNameLst>
                                          <p:attrName>style.visibility</p:attrName>
                                        </p:attrNameLst>
                                      </p:cBhvr>
                                      <p:to>
                                        <p:strVal val="visible"/>
                                      </p:to>
                                    </p:set>
                                    <p:animEffect transition="in" filter="blinds(horizontal)">
                                      <p:cBhvr>
                                        <p:cTn id="22" dur="500"/>
                                        <p:tgtEl>
                                          <p:spTgt spid="41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Text Box 7"/>
          <p:cNvSpPr txBox="1">
            <a:spLocks noChangeArrowheads="1"/>
          </p:cNvSpPr>
          <p:nvPr/>
        </p:nvSpPr>
        <p:spPr bwMode="auto">
          <a:xfrm>
            <a:off x="928688" y="928688"/>
            <a:ext cx="74295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200">
                <a:latin typeface="Times New Roman" panose="02020603050405020304" pitchFamily="18" charset="0"/>
              </a:rPr>
              <a:t>7. But I think if we continue to </a:t>
            </a:r>
            <a:r>
              <a:rPr lang="en-US" altLang="zh-CN" sz="3200">
                <a:solidFill>
                  <a:srgbClr val="0000FF"/>
                </a:solidFill>
                <a:latin typeface="Times New Roman" panose="02020603050405020304" pitchFamily="18" charset="0"/>
              </a:rPr>
              <a:t>pull</a:t>
            </a:r>
            <a:r>
              <a:rPr lang="en-US" altLang="zh-CN" sz="3200">
                <a:latin typeface="Times New Roman" panose="02020603050405020304" pitchFamily="18" charset="0"/>
              </a:rPr>
              <a:t> together…</a:t>
            </a:r>
          </a:p>
          <a:p>
            <a:pPr eaLnBrk="1" hangingPunct="1">
              <a:spcBef>
                <a:spcPct val="25000"/>
              </a:spcBef>
            </a:pPr>
            <a:r>
              <a:rPr lang="en-US" altLang="zh-CN" sz="3200">
                <a:solidFill>
                  <a:srgbClr val="0000FF"/>
                </a:solidFill>
                <a:latin typeface="Times New Roman" panose="02020603050405020304" pitchFamily="18" charset="0"/>
              </a:rPr>
              <a:t>    pull  </a:t>
            </a:r>
            <a:r>
              <a:rPr lang="en-US" altLang="zh-CN" sz="3200" i="1">
                <a:solidFill>
                  <a:srgbClr val="0000FF"/>
                </a:solidFill>
                <a:latin typeface="Times New Roman" panose="02020603050405020304" pitchFamily="18" charset="0"/>
              </a:rPr>
              <a:t>v</a:t>
            </a:r>
            <a:r>
              <a:rPr lang="en-US" altLang="zh-CN" sz="3200">
                <a:solidFill>
                  <a:srgbClr val="0000FF"/>
                </a:solidFill>
                <a:latin typeface="Times New Roman" panose="02020603050405020304" pitchFamily="18" charset="0"/>
              </a:rPr>
              <a:t>. </a:t>
            </a:r>
            <a:r>
              <a:rPr lang="zh-CN" altLang="en-US" sz="3200">
                <a:solidFill>
                  <a:srgbClr val="0000FF"/>
                </a:solidFill>
                <a:latin typeface="Times New Roman" panose="02020603050405020304" pitchFamily="18" charset="0"/>
              </a:rPr>
              <a:t>拉，拖</a:t>
            </a:r>
            <a:endParaRPr lang="en-US" altLang="zh-CN" sz="3200">
              <a:solidFill>
                <a:srgbClr val="0000FF"/>
              </a:solidFill>
              <a:latin typeface="Times New Roman" panose="02020603050405020304" pitchFamily="18" charset="0"/>
            </a:endParaRPr>
          </a:p>
          <a:p>
            <a:pPr eaLnBrk="1" hangingPunct="1">
              <a:spcBef>
                <a:spcPct val="25000"/>
              </a:spcBef>
            </a:pPr>
            <a:r>
              <a:rPr lang="en-US" altLang="zh-CN" sz="3200">
                <a:latin typeface="Times New Roman" panose="02020603050405020304" pitchFamily="18" charset="0"/>
              </a:rPr>
              <a:t>Sam and John are </a:t>
            </a:r>
            <a:r>
              <a:rPr lang="en-US" altLang="zh-CN" sz="3200">
                <a:solidFill>
                  <a:srgbClr val="0000FF"/>
                </a:solidFill>
                <a:latin typeface="Times New Roman" panose="02020603050405020304" pitchFamily="18" charset="0"/>
              </a:rPr>
              <a:t>pulling</a:t>
            </a:r>
            <a:r>
              <a:rPr lang="en-US" altLang="zh-CN" sz="3200">
                <a:latin typeface="Times New Roman" panose="02020603050405020304" pitchFamily="18" charset="0"/>
              </a:rPr>
              <a:t> the rope.</a:t>
            </a:r>
          </a:p>
          <a:p>
            <a:pPr eaLnBrk="1" hangingPunct="1">
              <a:spcBef>
                <a:spcPct val="25000"/>
              </a:spcBef>
            </a:pPr>
            <a:r>
              <a:rPr lang="zh-CN" altLang="en-US" sz="3200">
                <a:latin typeface="Times New Roman" panose="02020603050405020304" pitchFamily="18" charset="0"/>
              </a:rPr>
              <a:t>    山姆和约翰在拔河。</a:t>
            </a:r>
            <a:endParaRPr lang="en-US" altLang="zh-CN" sz="3200">
              <a:latin typeface="Times New Roman" panose="02020603050405020304" pitchFamily="18" charset="0"/>
            </a:endParaRPr>
          </a:p>
          <a:p>
            <a:pPr eaLnBrk="1" hangingPunct="1">
              <a:spcBef>
                <a:spcPct val="25000"/>
              </a:spcBef>
            </a:pPr>
            <a:r>
              <a:rPr lang="en-US" altLang="zh-CN" sz="3200">
                <a:latin typeface="Times New Roman" panose="02020603050405020304" pitchFamily="18" charset="0"/>
              </a:rPr>
              <a:t>She went into the garden to </a:t>
            </a:r>
            <a:r>
              <a:rPr lang="en-US" altLang="zh-CN" sz="3200">
                <a:solidFill>
                  <a:srgbClr val="0000FF"/>
                </a:solidFill>
                <a:latin typeface="Times New Roman" panose="02020603050405020304" pitchFamily="18" charset="0"/>
              </a:rPr>
              <a:t>pull </a:t>
            </a:r>
            <a:r>
              <a:rPr lang="en-US" altLang="zh-CN" sz="3200">
                <a:latin typeface="Times New Roman" panose="02020603050405020304" pitchFamily="18" charset="0"/>
              </a:rPr>
              <a:t>a few onions for dinner. </a:t>
            </a:r>
          </a:p>
          <a:p>
            <a:pPr eaLnBrk="1" hangingPunct="1">
              <a:spcBef>
                <a:spcPct val="25000"/>
              </a:spcBef>
            </a:pPr>
            <a:r>
              <a:rPr lang="zh-CN" altLang="en-US" sz="3200">
                <a:latin typeface="Times New Roman" panose="02020603050405020304" pitchFamily="18" charset="0"/>
              </a:rPr>
              <a:t>    她去园子里拔了几个洋葱准备做饭。</a:t>
            </a:r>
            <a:endParaRPr lang="en-US" altLang="zh-CN" sz="3200">
              <a:latin typeface="Times New Roman" panose="02020603050405020304" pitchFamily="18" charset="0"/>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3010">
                                            <p:txEl>
                                              <p:pRg st="1" end="1"/>
                                            </p:txEl>
                                          </p:spTgt>
                                        </p:tgtEl>
                                        <p:attrNameLst>
                                          <p:attrName>style.visibility</p:attrName>
                                        </p:attrNameLst>
                                      </p:cBhvr>
                                      <p:to>
                                        <p:strVal val="visible"/>
                                      </p:to>
                                    </p:set>
                                    <p:animEffect transition="in" filter="slide(fromBottom)">
                                      <p:cBhvr>
                                        <p:cTn id="7" dur="500"/>
                                        <p:tgtEl>
                                          <p:spTgt spid="430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3010">
                                            <p:txEl>
                                              <p:pRg st="2" end="2"/>
                                            </p:txEl>
                                          </p:spTgt>
                                        </p:tgtEl>
                                        <p:attrNameLst>
                                          <p:attrName>style.visibility</p:attrName>
                                        </p:attrNameLst>
                                      </p:cBhvr>
                                      <p:to>
                                        <p:strVal val="visible"/>
                                      </p:to>
                                    </p:set>
                                    <p:animEffect transition="in" filter="blinds(horizontal)">
                                      <p:cBhvr>
                                        <p:cTn id="12" dur="500"/>
                                        <p:tgtEl>
                                          <p:spTgt spid="430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3010">
                                            <p:txEl>
                                              <p:pRg st="3" end="3"/>
                                            </p:txEl>
                                          </p:spTgt>
                                        </p:tgtEl>
                                        <p:attrNameLst>
                                          <p:attrName>style.visibility</p:attrName>
                                        </p:attrNameLst>
                                      </p:cBhvr>
                                      <p:to>
                                        <p:strVal val="visible"/>
                                      </p:to>
                                    </p:set>
                                    <p:animEffect transition="in" filter="blinds(horizontal)">
                                      <p:cBhvr>
                                        <p:cTn id="17" dur="500"/>
                                        <p:tgtEl>
                                          <p:spTgt spid="430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3010">
                                            <p:txEl>
                                              <p:pRg st="4" end="4"/>
                                            </p:txEl>
                                          </p:spTgt>
                                        </p:tgtEl>
                                        <p:attrNameLst>
                                          <p:attrName>style.visibility</p:attrName>
                                        </p:attrNameLst>
                                      </p:cBhvr>
                                      <p:to>
                                        <p:strVal val="visible"/>
                                      </p:to>
                                    </p:set>
                                    <p:animEffect transition="in" filter="blinds(horizontal)">
                                      <p:cBhvr>
                                        <p:cTn id="22" dur="500"/>
                                        <p:tgtEl>
                                          <p:spTgt spid="4301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3010">
                                            <p:txEl>
                                              <p:pRg st="5" end="5"/>
                                            </p:txEl>
                                          </p:spTgt>
                                        </p:tgtEl>
                                        <p:attrNameLst>
                                          <p:attrName>style.visibility</p:attrName>
                                        </p:attrNameLst>
                                      </p:cBhvr>
                                      <p:to>
                                        <p:strVal val="visible"/>
                                      </p:to>
                                    </p:set>
                                    <p:animEffect transition="in" filter="blinds(horizontal)">
                                      <p:cBhvr>
                                        <p:cTn id="27" dur="500"/>
                                        <p:tgtEl>
                                          <p:spTgt spid="430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a:spLocks noChangeArrowheads="1"/>
          </p:cNvSpPr>
          <p:nvPr/>
        </p:nvSpPr>
        <p:spPr bwMode="auto">
          <a:xfrm>
            <a:off x="1071563" y="785813"/>
            <a:ext cx="6929437" cy="477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zh-CN" altLang="en-US" sz="3200">
                <a:solidFill>
                  <a:srgbClr val="000000"/>
                </a:solidFill>
                <a:latin typeface="Times New Roman" panose="02020603050405020304" pitchFamily="18" charset="0"/>
              </a:rPr>
              <a:t>拓展： </a:t>
            </a:r>
            <a:endParaRPr lang="en-US" altLang="zh-CN" sz="3200">
              <a:solidFill>
                <a:srgbClr val="000000"/>
              </a:solidFill>
              <a:latin typeface="Times New Roman" panose="02020603050405020304" pitchFamily="18" charset="0"/>
            </a:endParaRPr>
          </a:p>
          <a:p>
            <a:pPr>
              <a:spcBef>
                <a:spcPct val="25000"/>
              </a:spcBef>
            </a:pPr>
            <a:r>
              <a:rPr lang="en-US" altLang="zh-CN" sz="3200">
                <a:solidFill>
                  <a:srgbClr val="0000FF"/>
                </a:solidFill>
                <a:latin typeface="Times New Roman" panose="02020603050405020304" pitchFamily="18" charset="0"/>
              </a:rPr>
              <a:t>   pull together  </a:t>
            </a:r>
            <a:r>
              <a:rPr lang="zh-CN" altLang="en-US" sz="3200">
                <a:solidFill>
                  <a:srgbClr val="0000FF"/>
                </a:solidFill>
                <a:latin typeface="Times New Roman" panose="02020603050405020304" pitchFamily="18" charset="0"/>
              </a:rPr>
              <a:t>齐心协力，通力合作</a:t>
            </a:r>
            <a:endParaRPr lang="en-US" altLang="zh-CN" sz="3200">
              <a:solidFill>
                <a:srgbClr val="0000FF"/>
              </a:solidFill>
              <a:latin typeface="Times New Roman" panose="02020603050405020304" pitchFamily="18" charset="0"/>
            </a:endParaRPr>
          </a:p>
          <a:p>
            <a:pPr>
              <a:spcBef>
                <a:spcPct val="25000"/>
              </a:spcBef>
            </a:pPr>
            <a:endParaRPr lang="en-US" sz="3200">
              <a:latin typeface="Times New Roman" panose="02020603050405020304" pitchFamily="18" charset="0"/>
              <a:cs typeface="Times New Roman" panose="02020603050405020304" pitchFamily="18" charset="0"/>
            </a:endParaRPr>
          </a:p>
          <a:p>
            <a:pPr>
              <a:spcBef>
                <a:spcPct val="25000"/>
              </a:spcBef>
            </a:pPr>
            <a:r>
              <a:rPr lang="en-US" altLang="zh-CN" sz="3200">
                <a:latin typeface="Times New Roman" panose="02020603050405020304" pitchFamily="18" charset="0"/>
                <a:cs typeface="Times New Roman" panose="02020603050405020304" pitchFamily="18" charset="0"/>
              </a:rPr>
              <a:t>If we </a:t>
            </a:r>
            <a:r>
              <a:rPr lang="en-US" altLang="zh-CN" sz="3200">
                <a:solidFill>
                  <a:srgbClr val="0000FF"/>
                </a:solidFill>
                <a:latin typeface="Times New Roman" panose="02020603050405020304" pitchFamily="18" charset="0"/>
                <a:cs typeface="Times New Roman" panose="02020603050405020304" pitchFamily="18" charset="0"/>
              </a:rPr>
              <a:t>pull together</a:t>
            </a:r>
            <a:r>
              <a:rPr lang="en-US" altLang="zh-CN" sz="3200">
                <a:latin typeface="Times New Roman" panose="02020603050405020304" pitchFamily="18" charset="0"/>
                <a:cs typeface="Times New Roman" panose="02020603050405020304" pitchFamily="18" charset="0"/>
              </a:rPr>
              <a:t>, we shall succeed.</a:t>
            </a:r>
          </a:p>
          <a:p>
            <a:pPr>
              <a:spcBef>
                <a:spcPct val="25000"/>
              </a:spcBef>
            </a:pPr>
            <a:r>
              <a:rPr lang="en-US" altLang="zh-CN" sz="3200">
                <a:latin typeface="Times New Roman" panose="02020603050405020304" pitchFamily="18" charset="0"/>
                <a:cs typeface="Times New Roman" panose="02020603050405020304" pitchFamily="18" charset="0"/>
              </a:rPr>
              <a:t>   </a:t>
            </a:r>
            <a:r>
              <a:rPr lang="zh-CN" altLang="en-US" sz="3200">
                <a:latin typeface="Times New Roman" panose="02020603050405020304" pitchFamily="18" charset="0"/>
                <a:cs typeface="Times New Roman" panose="02020603050405020304" pitchFamily="18" charset="0"/>
              </a:rPr>
              <a:t>我们同心协力，我们就会成功。</a:t>
            </a:r>
            <a:endParaRPr lang="en-US" altLang="zh-CN" sz="3200">
              <a:latin typeface="Times New Roman" panose="02020603050405020304" pitchFamily="18" charset="0"/>
              <a:cs typeface="Times New Roman" panose="02020603050405020304" pitchFamily="18" charset="0"/>
            </a:endParaRPr>
          </a:p>
          <a:p>
            <a:pPr>
              <a:spcBef>
                <a:spcPct val="25000"/>
              </a:spcBef>
            </a:pPr>
            <a:r>
              <a:rPr lang="en-US" altLang="zh-CN" sz="3200">
                <a:latin typeface="Times New Roman" panose="02020603050405020304" pitchFamily="18" charset="0"/>
                <a:cs typeface="Times New Roman" panose="02020603050405020304" pitchFamily="18" charset="0"/>
              </a:rPr>
              <a:t>We must </a:t>
            </a:r>
            <a:r>
              <a:rPr lang="en-US" altLang="zh-CN" sz="3200">
                <a:solidFill>
                  <a:srgbClr val="0000FF"/>
                </a:solidFill>
                <a:latin typeface="Times New Roman" panose="02020603050405020304" pitchFamily="18" charset="0"/>
                <a:cs typeface="Times New Roman" panose="02020603050405020304" pitchFamily="18" charset="0"/>
              </a:rPr>
              <a:t>pull together</a:t>
            </a:r>
            <a:r>
              <a:rPr lang="en-US" altLang="zh-CN" sz="3200">
                <a:latin typeface="Times New Roman" panose="02020603050405020304" pitchFamily="18" charset="0"/>
                <a:cs typeface="Times New Roman" panose="02020603050405020304" pitchFamily="18" charset="0"/>
              </a:rPr>
              <a:t> to finish the task.</a:t>
            </a:r>
          </a:p>
          <a:p>
            <a:pPr>
              <a:spcBef>
                <a:spcPct val="25000"/>
              </a:spcBef>
            </a:pPr>
            <a:r>
              <a:rPr lang="en-US" altLang="zh-CN" sz="3200">
                <a:latin typeface="Times New Roman" panose="02020603050405020304" pitchFamily="18" charset="0"/>
                <a:cs typeface="Times New Roman" panose="02020603050405020304" pitchFamily="18" charset="0"/>
              </a:rPr>
              <a:t>   </a:t>
            </a:r>
            <a:r>
              <a:rPr lang="zh-CN" altLang="en-US" sz="3200">
                <a:latin typeface="Times New Roman" panose="02020603050405020304" pitchFamily="18" charset="0"/>
                <a:cs typeface="Times New Roman" panose="02020603050405020304" pitchFamily="18" charset="0"/>
              </a:rPr>
              <a:t>我们必须齐心协力完成任务。</a:t>
            </a:r>
            <a:endParaRPr lang="en-US" altLang="zh-CN" sz="320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20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矩形 1"/>
          <p:cNvSpPr>
            <a:spLocks noChangeArrowheads="1"/>
          </p:cNvSpPr>
          <p:nvPr/>
        </p:nvSpPr>
        <p:spPr bwMode="auto">
          <a:xfrm>
            <a:off x="642938" y="1785938"/>
            <a:ext cx="8072437"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solidFill>
                  <a:srgbClr val="0000FF"/>
                </a:solidFill>
                <a:latin typeface="Times New Roman" panose="02020603050405020304" pitchFamily="18" charset="0"/>
              </a:rPr>
              <a:t>pull: </a:t>
            </a:r>
            <a:r>
              <a:rPr lang="zh-CN" altLang="en-US" sz="3200">
                <a:solidFill>
                  <a:srgbClr val="0000FF"/>
                </a:solidFill>
                <a:latin typeface="Times New Roman" panose="02020603050405020304" pitchFamily="18" charset="0"/>
              </a:rPr>
              <a:t>最普通用词，可指朝各个方向拉，侧重</a:t>
            </a:r>
            <a:r>
              <a:rPr lang="zh-CN" altLang="en-US" sz="3200">
                <a:solidFill>
                  <a:srgbClr val="C00000"/>
                </a:solidFill>
                <a:latin typeface="Times New Roman" panose="02020603050405020304" pitchFamily="18" charset="0"/>
              </a:rPr>
              <a:t>一时或突然拉动</a:t>
            </a:r>
            <a:r>
              <a:rPr lang="zh-CN" altLang="en-US" sz="3200">
                <a:solidFill>
                  <a:srgbClr val="0000FF"/>
                </a:solidFill>
                <a:latin typeface="Times New Roman" panose="02020603050405020304" pitchFamily="18" charset="0"/>
              </a:rPr>
              <a:t>的动作。</a:t>
            </a:r>
            <a:endParaRPr lang="en-US" altLang="zh-CN" sz="3200">
              <a:solidFill>
                <a:srgbClr val="0000FF"/>
              </a:solidFill>
              <a:latin typeface="Times New Roman" panose="02020603050405020304" pitchFamily="18" charset="0"/>
            </a:endParaRPr>
          </a:p>
          <a:p>
            <a:pPr>
              <a:spcBef>
                <a:spcPct val="25000"/>
              </a:spcBef>
            </a:pPr>
            <a:endParaRPr lang="zh-CN" altLang="en-US" sz="3200">
              <a:solidFill>
                <a:srgbClr val="0000FF"/>
              </a:solidFill>
              <a:latin typeface="Times New Roman" panose="02020603050405020304" pitchFamily="18" charset="0"/>
            </a:endParaRPr>
          </a:p>
          <a:p>
            <a:pPr>
              <a:spcBef>
                <a:spcPct val="25000"/>
              </a:spcBef>
            </a:pPr>
            <a:r>
              <a:rPr lang="en-US" altLang="zh-CN" sz="3200">
                <a:solidFill>
                  <a:srgbClr val="0000FF"/>
                </a:solidFill>
                <a:latin typeface="Times New Roman" panose="02020603050405020304" pitchFamily="18" charset="0"/>
              </a:rPr>
              <a:t>drag: </a:t>
            </a:r>
            <a:r>
              <a:rPr lang="zh-CN" altLang="en-US" sz="3200">
                <a:solidFill>
                  <a:srgbClr val="0000FF"/>
                </a:solidFill>
                <a:latin typeface="Times New Roman" panose="02020603050405020304" pitchFamily="18" charset="0"/>
              </a:rPr>
              <a:t>指</a:t>
            </a:r>
            <a:r>
              <a:rPr lang="zh-CN" altLang="en-US" sz="3200">
                <a:solidFill>
                  <a:srgbClr val="C00000"/>
                </a:solidFill>
                <a:latin typeface="Times New Roman" panose="02020603050405020304" pitchFamily="18" charset="0"/>
              </a:rPr>
              <a:t>沿斜坡而上或水平方向缓慢地</a:t>
            </a:r>
            <a:r>
              <a:rPr lang="zh-CN" altLang="en-US" sz="3200">
                <a:solidFill>
                  <a:srgbClr val="0000FF"/>
                </a:solidFill>
                <a:latin typeface="Times New Roman" panose="02020603050405020304" pitchFamily="18" charset="0"/>
              </a:rPr>
              <a:t>拖或拉十分沉重的人或物。作借喻时可指把人硬拉扯过来。</a:t>
            </a:r>
            <a:endParaRPr lang="en-US" altLang="zh-CN" sz="3200">
              <a:solidFill>
                <a:srgbClr val="0000FF"/>
              </a:solidFill>
              <a:latin typeface="Times New Roman" panose="02020603050405020304" pitchFamily="18" charset="0"/>
            </a:endParaRPr>
          </a:p>
        </p:txBody>
      </p:sp>
      <p:sp>
        <p:nvSpPr>
          <p:cNvPr id="3" name="Text Box 2"/>
          <p:cNvSpPr txBox="1">
            <a:spLocks noChangeArrowheads="1"/>
          </p:cNvSpPr>
          <p:nvPr/>
        </p:nvSpPr>
        <p:spPr bwMode="auto">
          <a:xfrm>
            <a:off x="285750" y="357188"/>
            <a:ext cx="2209800" cy="641350"/>
          </a:xfrm>
          <a:prstGeom prst="rect">
            <a:avLst/>
          </a:prstGeom>
          <a:solidFill>
            <a:srgbClr val="3333FF"/>
          </a:solidFill>
          <a:ln w="9525">
            <a:noFill/>
            <a:miter lim="800000"/>
          </a:ln>
        </p:spPr>
        <p:txBody>
          <a:bodyPr>
            <a:spAutoFit/>
          </a:bodyPr>
          <a:lstStyle/>
          <a:p>
            <a:pPr algn="ctr" fontAlgn="auto">
              <a:spcBef>
                <a:spcPts val="0"/>
              </a:spcBef>
              <a:spcAft>
                <a:spcPts val="0"/>
              </a:spcAft>
              <a:defRPr/>
            </a:pPr>
            <a:r>
              <a:rPr lang="zh-CN" altLang="en-US" sz="3600" kern="0" dirty="0">
                <a:solidFill>
                  <a:srgbClr val="FFFFFF"/>
                </a:solidFill>
                <a:latin typeface="Times New Roman" panose="02020603050405020304" pitchFamily="18" charset="0"/>
                <a:ea typeface="宋体" panose="02010600030101010101" pitchFamily="2" charset="-122"/>
              </a:rPr>
              <a:t>词语辨析</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034">
                                            <p:txEl>
                                              <p:pRg st="2" end="2"/>
                                            </p:txEl>
                                          </p:spTgt>
                                        </p:tgtEl>
                                        <p:attrNameLst>
                                          <p:attrName>style.visibility</p:attrName>
                                        </p:attrNameLst>
                                      </p:cBhvr>
                                      <p:to>
                                        <p:strVal val="visible"/>
                                      </p:to>
                                    </p:set>
                                    <p:animEffect transition="in" filter="blinds(horizontal)">
                                      <p:cBhvr>
                                        <p:cTn id="7" dur="500"/>
                                        <p:tgtEl>
                                          <p:spTgt spid="440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85750" y="571500"/>
            <a:ext cx="2209800" cy="641350"/>
          </a:xfrm>
          <a:prstGeom prst="rect">
            <a:avLst/>
          </a:prstGeom>
          <a:solidFill>
            <a:srgbClr val="3333FF"/>
          </a:solidFill>
          <a:ln w="9525">
            <a:noFill/>
            <a:miter lim="800000"/>
          </a:ln>
        </p:spPr>
        <p:txBody>
          <a:bodyPr>
            <a:spAutoFit/>
          </a:bodyPr>
          <a:lstStyle/>
          <a:p>
            <a:pPr algn="ctr" fontAlgn="auto">
              <a:spcBef>
                <a:spcPts val="0"/>
              </a:spcBef>
              <a:spcAft>
                <a:spcPts val="0"/>
              </a:spcAft>
              <a:defRPr/>
            </a:pPr>
            <a:r>
              <a:rPr lang="zh-CN" altLang="en-US" sz="3600" kern="0" dirty="0">
                <a:solidFill>
                  <a:srgbClr val="FFFFFF"/>
                </a:solidFill>
                <a:latin typeface="Times New Roman" panose="02020603050405020304" pitchFamily="18" charset="0"/>
                <a:ea typeface="宋体" panose="02010600030101010101" pitchFamily="2" charset="-122"/>
              </a:rPr>
              <a:t>知识拓展</a:t>
            </a:r>
          </a:p>
        </p:txBody>
      </p:sp>
      <p:sp>
        <p:nvSpPr>
          <p:cNvPr id="3" name="矩形 2"/>
          <p:cNvSpPr>
            <a:spLocks noChangeArrowheads="1"/>
          </p:cNvSpPr>
          <p:nvPr/>
        </p:nvSpPr>
        <p:spPr bwMode="auto">
          <a:xfrm>
            <a:off x="714375" y="1643063"/>
            <a:ext cx="8215313"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3200">
                <a:solidFill>
                  <a:srgbClr val="0000FF"/>
                </a:solidFill>
                <a:latin typeface="Times New Roman" panose="02020603050405020304" pitchFamily="18" charset="0"/>
                <a:cs typeface="Times New Roman" panose="02020603050405020304" pitchFamily="18" charset="0"/>
              </a:rPr>
              <a:t>pull round    </a:t>
            </a:r>
            <a:r>
              <a:rPr lang="zh-CN" altLang="en-US" sz="3200">
                <a:latin typeface="Times New Roman" panose="02020603050405020304" pitchFamily="18" charset="0"/>
                <a:cs typeface="Times New Roman" panose="02020603050405020304" pitchFamily="18" charset="0"/>
              </a:rPr>
              <a:t>掉头；康复；转向；复原 </a:t>
            </a:r>
          </a:p>
          <a:p>
            <a:pPr>
              <a:lnSpc>
                <a:spcPct val="150000"/>
              </a:lnSpc>
            </a:pPr>
            <a:r>
              <a:rPr lang="en-US" altLang="zh-CN" sz="3200">
                <a:solidFill>
                  <a:srgbClr val="0000FF"/>
                </a:solidFill>
                <a:latin typeface="Times New Roman" panose="02020603050405020304" pitchFamily="18" charset="0"/>
                <a:cs typeface="Times New Roman" panose="02020603050405020304" pitchFamily="18" charset="0"/>
              </a:rPr>
              <a:t>pull into    </a:t>
            </a:r>
            <a:r>
              <a:rPr lang="zh-CN" altLang="en-US" sz="3200">
                <a:latin typeface="Times New Roman" panose="02020603050405020304" pitchFamily="18" charset="0"/>
                <a:cs typeface="Times New Roman" panose="02020603050405020304" pitchFamily="18" charset="0"/>
              </a:rPr>
              <a:t>进入；到达；拉成；驶入 </a:t>
            </a:r>
          </a:p>
          <a:p>
            <a:pPr>
              <a:lnSpc>
                <a:spcPct val="150000"/>
              </a:lnSpc>
            </a:pPr>
            <a:r>
              <a:rPr lang="en-US" altLang="zh-CN" sz="3200">
                <a:solidFill>
                  <a:srgbClr val="0000FF"/>
                </a:solidFill>
                <a:latin typeface="Times New Roman" panose="02020603050405020304" pitchFamily="18" charset="0"/>
                <a:cs typeface="Times New Roman" panose="02020603050405020304" pitchFamily="18" charset="0"/>
              </a:rPr>
              <a:t>pull strings    </a:t>
            </a:r>
            <a:r>
              <a:rPr lang="zh-CN" altLang="en-US" sz="3200">
                <a:latin typeface="Times New Roman" panose="02020603050405020304" pitchFamily="18" charset="0"/>
                <a:cs typeface="Times New Roman" panose="02020603050405020304" pitchFamily="18" charset="0"/>
              </a:rPr>
              <a:t>运用关系；找关系；幕后操纵；</a:t>
            </a:r>
            <a:r>
              <a:rPr lang="en-US" altLang="zh-CN" sz="3200">
                <a:latin typeface="Times New Roman" panose="02020603050405020304" pitchFamily="18" charset="0"/>
                <a:cs typeface="Times New Roman" panose="02020603050405020304" pitchFamily="18" charset="0"/>
              </a:rPr>
              <a:t> </a:t>
            </a:r>
            <a:r>
              <a:rPr lang="zh-CN" altLang="en-US" sz="3200">
                <a:latin typeface="Times New Roman" panose="02020603050405020304" pitchFamily="18" charset="0"/>
                <a:cs typeface="Times New Roman" panose="02020603050405020304" pitchFamily="18" charset="0"/>
              </a:rPr>
              <a:t>走后门 </a:t>
            </a:r>
          </a:p>
          <a:p>
            <a:pPr>
              <a:lnSpc>
                <a:spcPct val="150000"/>
              </a:lnSpc>
            </a:pPr>
            <a:r>
              <a:rPr lang="en-US" altLang="zh-CN" sz="3200">
                <a:solidFill>
                  <a:srgbClr val="0000FF"/>
                </a:solidFill>
                <a:latin typeface="Times New Roman" panose="02020603050405020304" pitchFamily="18" charset="0"/>
                <a:cs typeface="Times New Roman" panose="02020603050405020304" pitchFamily="18" charset="0"/>
              </a:rPr>
              <a:t>pull apart    </a:t>
            </a:r>
            <a:r>
              <a:rPr lang="zh-CN" altLang="en-US" sz="3200">
                <a:latin typeface="Times New Roman" panose="02020603050405020304" pitchFamily="18" charset="0"/>
                <a:cs typeface="Times New Roman" panose="02020603050405020304" pitchFamily="18" charset="0"/>
              </a:rPr>
              <a:t>撕开；找错误批评；扯断；拉开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Text Box 7"/>
          <p:cNvSpPr txBox="1">
            <a:spLocks noChangeArrowheads="1"/>
          </p:cNvSpPr>
          <p:nvPr/>
        </p:nvSpPr>
        <p:spPr bwMode="auto">
          <a:xfrm>
            <a:off x="785813" y="785813"/>
            <a:ext cx="7643812"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200">
                <a:latin typeface="Times New Roman" panose="02020603050405020304" pitchFamily="18" charset="0"/>
              </a:rPr>
              <a:t>8. To his surprise and relief, his teammates all </a:t>
            </a:r>
            <a:r>
              <a:rPr lang="en-US" altLang="zh-CN" sz="3200">
                <a:solidFill>
                  <a:srgbClr val="0000FF"/>
                </a:solidFill>
                <a:latin typeface="Times New Roman" panose="02020603050405020304" pitchFamily="18" charset="0"/>
              </a:rPr>
              <a:t>nod</a:t>
            </a:r>
            <a:r>
              <a:rPr lang="en-US" altLang="zh-CN" sz="3200">
                <a:latin typeface="Times New Roman" panose="02020603050405020304" pitchFamily="18" charset="0"/>
              </a:rPr>
              <a:t>ded in </a:t>
            </a:r>
            <a:r>
              <a:rPr lang="en-US" altLang="zh-CN" sz="3200">
                <a:solidFill>
                  <a:srgbClr val="0000FF"/>
                </a:solidFill>
                <a:latin typeface="Times New Roman" panose="02020603050405020304" pitchFamily="18" charset="0"/>
              </a:rPr>
              <a:t>agreement</a:t>
            </a:r>
            <a:r>
              <a:rPr lang="en-US" altLang="zh-CN" sz="3200">
                <a:latin typeface="Times New Roman" panose="02020603050405020304" pitchFamily="18" charset="0"/>
              </a:rPr>
              <a:t>.</a:t>
            </a:r>
          </a:p>
        </p:txBody>
      </p:sp>
      <p:sp>
        <p:nvSpPr>
          <p:cNvPr id="47107" name="Text Box 7"/>
          <p:cNvSpPr txBox="1">
            <a:spLocks noChangeArrowheads="1"/>
          </p:cNvSpPr>
          <p:nvPr/>
        </p:nvSpPr>
        <p:spPr bwMode="auto">
          <a:xfrm>
            <a:off x="785813" y="2071688"/>
            <a:ext cx="7286625"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200">
                <a:solidFill>
                  <a:srgbClr val="0000FF"/>
                </a:solidFill>
                <a:latin typeface="Times New Roman" panose="02020603050405020304" pitchFamily="18" charset="0"/>
              </a:rPr>
              <a:t>(1)  nod     </a:t>
            </a:r>
            <a:r>
              <a:rPr lang="en-US" altLang="zh-CN" sz="3200" i="1">
                <a:solidFill>
                  <a:srgbClr val="0000FF"/>
                </a:solidFill>
                <a:latin typeface="Times New Roman" panose="02020603050405020304" pitchFamily="18" charset="0"/>
              </a:rPr>
              <a:t>v</a:t>
            </a:r>
            <a:r>
              <a:rPr lang="en-US" altLang="zh-CN" sz="3200">
                <a:solidFill>
                  <a:srgbClr val="0000FF"/>
                </a:solidFill>
                <a:latin typeface="Times New Roman" panose="02020603050405020304" pitchFamily="18" charset="0"/>
              </a:rPr>
              <a:t>. </a:t>
            </a:r>
            <a:r>
              <a:rPr lang="zh-CN" altLang="en-US" sz="3200">
                <a:solidFill>
                  <a:srgbClr val="0000FF"/>
                </a:solidFill>
                <a:latin typeface="Times New Roman" panose="02020603050405020304" pitchFamily="18" charset="0"/>
              </a:rPr>
              <a:t>点头</a:t>
            </a:r>
            <a:endParaRPr lang="en-US" altLang="zh-CN" sz="3200">
              <a:solidFill>
                <a:srgbClr val="0000FF"/>
              </a:solidFill>
              <a:latin typeface="Times New Roman" panose="02020603050405020304" pitchFamily="18" charset="0"/>
            </a:endParaRPr>
          </a:p>
          <a:p>
            <a:pPr eaLnBrk="1" hangingPunct="1">
              <a:spcBef>
                <a:spcPct val="25000"/>
              </a:spcBef>
            </a:pPr>
            <a:r>
              <a:rPr lang="en-US" altLang="zh-CN" sz="3200">
                <a:latin typeface="Times New Roman" panose="02020603050405020304" pitchFamily="18" charset="0"/>
              </a:rPr>
              <a:t>She </a:t>
            </a:r>
            <a:r>
              <a:rPr lang="en-US" altLang="zh-CN" sz="3200">
                <a:solidFill>
                  <a:srgbClr val="0000FF"/>
                </a:solidFill>
                <a:latin typeface="Times New Roman" panose="02020603050405020304" pitchFamily="18" charset="0"/>
              </a:rPr>
              <a:t>nodded</a:t>
            </a:r>
            <a:r>
              <a:rPr lang="en-US" altLang="zh-CN" sz="3200">
                <a:latin typeface="Times New Roman" panose="02020603050405020304" pitchFamily="18" charset="0"/>
              </a:rPr>
              <a:t> to agree with me.</a:t>
            </a:r>
          </a:p>
          <a:p>
            <a:pPr eaLnBrk="1" hangingPunct="1">
              <a:spcBef>
                <a:spcPct val="25000"/>
              </a:spcBef>
            </a:pPr>
            <a:r>
              <a:rPr lang="zh-CN" altLang="en-US" sz="3200">
                <a:latin typeface="Times New Roman" panose="02020603050405020304" pitchFamily="18" charset="0"/>
              </a:rPr>
              <a:t>    她点头同意了我的意见。</a:t>
            </a:r>
            <a:endParaRPr lang="en-US" altLang="zh-CN" sz="3200">
              <a:latin typeface="Times New Roman" panose="02020603050405020304" pitchFamily="18" charset="0"/>
            </a:endParaRPr>
          </a:p>
          <a:p>
            <a:pPr eaLnBrk="1" hangingPunct="1">
              <a:spcBef>
                <a:spcPct val="25000"/>
              </a:spcBef>
            </a:pPr>
            <a:r>
              <a:rPr lang="en-US" altLang="zh-CN" sz="3200">
                <a:latin typeface="Times New Roman" panose="02020603050405020304" pitchFamily="18" charset="0"/>
                <a:cs typeface="Times New Roman" panose="02020603050405020304" pitchFamily="18" charset="0"/>
              </a:rPr>
              <a:t>She </a:t>
            </a:r>
            <a:r>
              <a:rPr lang="en-US" altLang="zh-CN" sz="3200">
                <a:solidFill>
                  <a:srgbClr val="0000FF"/>
                </a:solidFill>
                <a:latin typeface="Times New Roman" panose="02020603050405020304" pitchFamily="18" charset="0"/>
                <a:cs typeface="Times New Roman" panose="02020603050405020304" pitchFamily="18" charset="0"/>
              </a:rPr>
              <a:t>nodded</a:t>
            </a:r>
            <a:r>
              <a:rPr lang="en-US" altLang="zh-CN" sz="3200">
                <a:latin typeface="Times New Roman" panose="02020603050405020304" pitchFamily="18" charset="0"/>
                <a:cs typeface="Times New Roman" panose="02020603050405020304" pitchFamily="18" charset="0"/>
              </a:rPr>
              <a:t> when she passed me in the street.</a:t>
            </a:r>
          </a:p>
          <a:p>
            <a:pPr eaLnBrk="1" hangingPunct="1">
              <a:spcBef>
                <a:spcPct val="25000"/>
              </a:spcBef>
            </a:pPr>
            <a:r>
              <a:rPr lang="en-US" altLang="zh-CN" sz="3200">
                <a:latin typeface="Times New Roman" panose="02020603050405020304" pitchFamily="18" charset="0"/>
                <a:cs typeface="Times New Roman" panose="02020603050405020304" pitchFamily="18" charset="0"/>
              </a:rPr>
              <a:t>    </a:t>
            </a:r>
            <a:r>
              <a:rPr lang="zh-CN" altLang="en-US" sz="3200">
                <a:latin typeface="Times New Roman" panose="02020603050405020304" pitchFamily="18" charset="0"/>
                <a:cs typeface="Times New Roman" panose="02020603050405020304" pitchFamily="18" charset="0"/>
              </a:rPr>
              <a:t>她在街上走过我身旁时向我点了点头。</a:t>
            </a:r>
            <a:endParaRPr lang="en-US" altLang="zh-CN" sz="3200">
              <a:latin typeface="Times New Roman" panose="02020603050405020304" pitchFamily="18" charset="0"/>
              <a:cs typeface="Times New Roman" panose="02020603050405020304" pitchFamily="18" charset="0"/>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linds(horizontal)">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blinds(horizontal)">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blinds(horizontal)">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blinds(horizontal)">
                                      <p:cBhvr>
                                        <p:cTn id="22" dur="500"/>
                                        <p:tgtEl>
                                          <p:spTgt spid="47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blinds(horizontal)">
                                      <p:cBhvr>
                                        <p:cTn id="27" dur="500"/>
                                        <p:tgtEl>
                                          <p:spTgt spid="47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矩形 1"/>
          <p:cNvSpPr>
            <a:spLocks noChangeArrowheads="1"/>
          </p:cNvSpPr>
          <p:nvPr/>
        </p:nvSpPr>
        <p:spPr bwMode="auto">
          <a:xfrm>
            <a:off x="1071563" y="1785938"/>
            <a:ext cx="7286625"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3200">
                <a:solidFill>
                  <a:srgbClr val="000000"/>
                </a:solidFill>
                <a:latin typeface="Times New Roman" panose="02020603050405020304" pitchFamily="18" charset="0"/>
              </a:rPr>
              <a:t>I asked her if she was ready to go, and she _______. (nod)</a:t>
            </a:r>
          </a:p>
          <a:p>
            <a:pPr>
              <a:spcAft>
                <a:spcPts val="600"/>
              </a:spcAft>
            </a:pPr>
            <a:endParaRPr lang="en-US" altLang="zh-CN" sz="3200">
              <a:solidFill>
                <a:srgbClr val="000000"/>
              </a:solidFill>
              <a:latin typeface="Times New Roman" panose="02020603050405020304" pitchFamily="18" charset="0"/>
            </a:endParaRPr>
          </a:p>
          <a:p>
            <a:pPr>
              <a:spcAft>
                <a:spcPts val="600"/>
              </a:spcAft>
            </a:pPr>
            <a:r>
              <a:rPr lang="en-US" altLang="zh-CN" sz="3200">
                <a:solidFill>
                  <a:srgbClr val="000000"/>
                </a:solidFill>
                <a:latin typeface="Times New Roman" panose="02020603050405020304" pitchFamily="18" charset="0"/>
              </a:rPr>
              <a:t>He __________ (</a:t>
            </a:r>
            <a:r>
              <a:rPr lang="zh-CN" altLang="en-US" sz="3200">
                <a:solidFill>
                  <a:srgbClr val="000000"/>
                </a:solidFill>
                <a:latin typeface="Times New Roman" panose="02020603050405020304" pitchFamily="18" charset="0"/>
              </a:rPr>
              <a:t>点头</a:t>
            </a:r>
            <a:r>
              <a:rPr lang="en-US" altLang="zh-CN" sz="3200">
                <a:solidFill>
                  <a:srgbClr val="000000"/>
                </a:solidFill>
                <a:latin typeface="Times New Roman" panose="02020603050405020304" pitchFamily="18" charset="0"/>
              </a:rPr>
              <a:t>) to me in greeting when I entered the room.</a:t>
            </a:r>
          </a:p>
        </p:txBody>
      </p:sp>
      <p:sp>
        <p:nvSpPr>
          <p:cNvPr id="10" name="矩形 9"/>
          <p:cNvSpPr>
            <a:spLocks noChangeArrowheads="1"/>
          </p:cNvSpPr>
          <p:nvPr/>
        </p:nvSpPr>
        <p:spPr bwMode="auto">
          <a:xfrm>
            <a:off x="1785938" y="2286000"/>
            <a:ext cx="1571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solidFill>
                  <a:srgbClr val="0000FF"/>
                </a:solidFill>
                <a:latin typeface="Times New Roman" panose="02020603050405020304" pitchFamily="18" charset="0"/>
              </a:rPr>
              <a:t>nodded</a:t>
            </a:r>
          </a:p>
        </p:txBody>
      </p:sp>
      <p:sp>
        <p:nvSpPr>
          <p:cNvPr id="4" name="矩形 3"/>
          <p:cNvSpPr>
            <a:spLocks noChangeArrowheads="1"/>
          </p:cNvSpPr>
          <p:nvPr/>
        </p:nvSpPr>
        <p:spPr bwMode="auto">
          <a:xfrm>
            <a:off x="2000250" y="3429000"/>
            <a:ext cx="1571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solidFill>
                  <a:srgbClr val="0000FF"/>
                </a:solidFill>
                <a:latin typeface="Times New Roman" panose="02020603050405020304" pitchFamily="18" charset="0"/>
              </a:rPr>
              <a:t>nodded</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a:spLocks noChangeArrowheads="1"/>
          </p:cNvSpPr>
          <p:nvPr/>
        </p:nvSpPr>
        <p:spPr bwMode="auto">
          <a:xfrm>
            <a:off x="857250" y="1397000"/>
            <a:ext cx="74295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5000"/>
              </a:spcBef>
            </a:pPr>
            <a:r>
              <a:rPr lang="en-US" altLang="zh-CN" sz="3200">
                <a:solidFill>
                  <a:srgbClr val="0000FF"/>
                </a:solidFill>
                <a:latin typeface="Times New Roman" panose="02020603050405020304" pitchFamily="18" charset="0"/>
                <a:cs typeface="Times New Roman" panose="02020603050405020304" pitchFamily="18" charset="0"/>
              </a:rPr>
              <a:t>(2) agreement    </a:t>
            </a:r>
            <a:r>
              <a:rPr lang="en-US" altLang="zh-CN" sz="3200" i="1">
                <a:solidFill>
                  <a:srgbClr val="0000FF"/>
                </a:solidFill>
                <a:latin typeface="Times New Roman" panose="02020603050405020304" pitchFamily="18" charset="0"/>
                <a:cs typeface="Times New Roman" panose="02020603050405020304" pitchFamily="18" charset="0"/>
              </a:rPr>
              <a:t>n</a:t>
            </a:r>
            <a:r>
              <a:rPr lang="en-US" altLang="zh-CN" sz="3200">
                <a:solidFill>
                  <a:srgbClr val="0000FF"/>
                </a:solidFill>
                <a:latin typeface="Times New Roman" panose="02020603050405020304" pitchFamily="18" charset="0"/>
                <a:cs typeface="Times New Roman" panose="02020603050405020304" pitchFamily="18" charset="0"/>
              </a:rPr>
              <a:t>. </a:t>
            </a:r>
            <a:r>
              <a:rPr lang="zh-CN" altLang="en-US" sz="3200">
                <a:solidFill>
                  <a:srgbClr val="0000FF"/>
                </a:solidFill>
                <a:latin typeface="Times New Roman" panose="02020603050405020304" pitchFamily="18" charset="0"/>
                <a:cs typeface="Times New Roman" panose="02020603050405020304" pitchFamily="18" charset="0"/>
              </a:rPr>
              <a:t>同意</a:t>
            </a:r>
            <a:r>
              <a:rPr lang="en-US" altLang="zh-CN" sz="3200">
                <a:solidFill>
                  <a:srgbClr val="0000FF"/>
                </a:solidFill>
                <a:latin typeface="Times New Roman" panose="02020603050405020304" pitchFamily="18" charset="0"/>
                <a:cs typeface="Times New Roman" panose="02020603050405020304" pitchFamily="18" charset="0"/>
              </a:rPr>
              <a:t> </a:t>
            </a:r>
          </a:p>
          <a:p>
            <a:pPr>
              <a:spcBef>
                <a:spcPct val="25000"/>
              </a:spcBef>
            </a:pPr>
            <a:endParaRPr lang="en-US" altLang="zh-CN" sz="3200">
              <a:latin typeface="Times New Roman" panose="02020603050405020304" pitchFamily="18" charset="0"/>
              <a:cs typeface="Times New Roman" panose="02020603050405020304" pitchFamily="18" charset="0"/>
            </a:endParaRPr>
          </a:p>
          <a:p>
            <a:pPr>
              <a:spcBef>
                <a:spcPct val="25000"/>
              </a:spcBef>
            </a:pPr>
            <a:r>
              <a:rPr lang="en-US" altLang="zh-CN" sz="3200">
                <a:latin typeface="Times New Roman" panose="02020603050405020304" pitchFamily="18" charset="0"/>
                <a:cs typeface="Times New Roman" panose="02020603050405020304" pitchFamily="18" charset="0"/>
              </a:rPr>
              <a:t>The president was in full </a:t>
            </a:r>
            <a:r>
              <a:rPr lang="en-US" altLang="zh-CN" sz="3200">
                <a:solidFill>
                  <a:srgbClr val="0000FF"/>
                </a:solidFill>
                <a:latin typeface="Times New Roman" panose="02020603050405020304" pitchFamily="18" charset="0"/>
                <a:cs typeface="Times New Roman" panose="02020603050405020304" pitchFamily="18" charset="0"/>
              </a:rPr>
              <a:t>agreement</a:t>
            </a:r>
            <a:r>
              <a:rPr lang="en-US" altLang="zh-CN" sz="3200">
                <a:latin typeface="Times New Roman" panose="02020603050405020304" pitchFamily="18" charset="0"/>
                <a:cs typeface="Times New Roman" panose="02020603050405020304" pitchFamily="18" charset="0"/>
              </a:rPr>
              <a:t> with the proposal. </a:t>
            </a:r>
          </a:p>
          <a:p>
            <a:pPr>
              <a:spcBef>
                <a:spcPct val="25000"/>
              </a:spcBef>
            </a:pPr>
            <a:r>
              <a:rPr lang="zh-CN" altLang="en-US" sz="3200">
                <a:latin typeface="Times New Roman" panose="02020603050405020304" pitchFamily="18" charset="0"/>
                <a:cs typeface="Times New Roman" panose="02020603050405020304" pitchFamily="18" charset="0"/>
              </a:rPr>
              <a:t>    总统完全赞同该提议。</a:t>
            </a:r>
            <a:endParaRPr lang="en-US" altLang="zh-CN" sz="3200">
              <a:latin typeface="Times New Roman" panose="02020603050405020304" pitchFamily="18" charset="0"/>
              <a:cs typeface="Times New Roman" panose="02020603050405020304" pitchFamily="18" charset="0"/>
            </a:endParaRPr>
          </a:p>
          <a:p>
            <a:pPr>
              <a:spcBef>
                <a:spcPct val="25000"/>
              </a:spcBef>
            </a:pPr>
            <a:r>
              <a:rPr lang="en-US" altLang="zh-CN" sz="3200">
                <a:latin typeface="Times New Roman" panose="02020603050405020304" pitchFamily="18" charset="0"/>
                <a:cs typeface="Times New Roman" panose="02020603050405020304" pitchFamily="18" charset="0"/>
              </a:rPr>
              <a:t>The two sides failed to reach </a:t>
            </a:r>
            <a:r>
              <a:rPr lang="en-US" altLang="zh-CN" sz="3200">
                <a:solidFill>
                  <a:srgbClr val="0000FF"/>
                </a:solidFill>
                <a:latin typeface="Times New Roman" panose="02020603050405020304" pitchFamily="18" charset="0"/>
                <a:cs typeface="Times New Roman" panose="02020603050405020304" pitchFamily="18" charset="0"/>
              </a:rPr>
              <a:t>agreement. </a:t>
            </a:r>
          </a:p>
          <a:p>
            <a:pPr>
              <a:spcBef>
                <a:spcPct val="25000"/>
              </a:spcBef>
            </a:pPr>
            <a:r>
              <a:rPr lang="en-US" altLang="zh-CN" sz="3200">
                <a:solidFill>
                  <a:srgbClr val="0000FF"/>
                </a:solidFill>
                <a:latin typeface="Times New Roman" panose="02020603050405020304" pitchFamily="18" charset="0"/>
                <a:cs typeface="Times New Roman" panose="02020603050405020304" pitchFamily="18" charset="0"/>
              </a:rPr>
              <a:t>    </a:t>
            </a:r>
            <a:r>
              <a:rPr lang="zh-CN" altLang="en-US" sz="3200">
                <a:latin typeface="Times New Roman" panose="02020603050405020304" pitchFamily="18" charset="0"/>
                <a:cs typeface="Times New Roman" panose="02020603050405020304" pitchFamily="18" charset="0"/>
              </a:rPr>
              <a:t>双方未能取得一致意见</a:t>
            </a:r>
            <a:r>
              <a:rPr lang="en-US" altLang="zh-CN" sz="320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slide(fromBottom)">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slide(fromBottom)">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slide(fromBottom)">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857500" y="5357813"/>
            <a:ext cx="3643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200">
                <a:solidFill>
                  <a:srgbClr val="0000FF"/>
                </a:solidFill>
                <a:latin typeface="Times New Roman" panose="02020603050405020304" pitchFamily="18" charset="0"/>
              </a:rPr>
              <a:t> fight with others</a:t>
            </a:r>
            <a:endParaRPr lang="en-US" altLang="zh-CN" sz="3200">
              <a:latin typeface="Times New Roman" panose="02020603050405020304" pitchFamily="18" charset="0"/>
            </a:endParaRPr>
          </a:p>
        </p:txBody>
      </p:sp>
      <p:sp>
        <p:nvSpPr>
          <p:cNvPr id="9219" name="TextBox 3"/>
          <p:cNvSpPr txBox="1">
            <a:spLocks noChangeArrowheads="1"/>
          </p:cNvSpPr>
          <p:nvPr/>
        </p:nvSpPr>
        <p:spPr bwMode="auto">
          <a:xfrm>
            <a:off x="1785938" y="571500"/>
            <a:ext cx="69294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a:latin typeface="Times New Roman" panose="02020603050405020304" pitchFamily="18" charset="0"/>
                <a:cs typeface="Times New Roman" panose="02020603050405020304" pitchFamily="18" charset="0"/>
              </a:rPr>
              <a:t>A: Why do you look so …?</a:t>
            </a:r>
          </a:p>
          <a:p>
            <a:pPr eaLnBrk="1" hangingPunct="1"/>
            <a:r>
              <a:rPr lang="en-US" altLang="zh-CN" sz="3600">
                <a:latin typeface="Times New Roman" panose="02020603050405020304" pitchFamily="18" charset="0"/>
                <a:cs typeface="Times New Roman" panose="02020603050405020304" pitchFamily="18" charset="0"/>
              </a:rPr>
              <a:t>B: I …</a:t>
            </a:r>
            <a:endParaRPr lang="zh-CN" altLang="en-US" sz="3600"/>
          </a:p>
        </p:txBody>
      </p:sp>
      <p:pic>
        <p:nvPicPr>
          <p:cNvPr id="9220" name="Picture 6" descr="http://img5.imgtn.bdimg.com/it/u=3471201441,1772474310&amp;fm=21&amp;gp=0.jpg"/>
          <p:cNvPicPr>
            <a:picLocks noChangeAspect="1" noChangeArrowheads="1"/>
          </p:cNvPicPr>
          <p:nvPr/>
        </p:nvPicPr>
        <p:blipFill>
          <a:blip r:embed="rId2" cstate="email"/>
          <a:srcRect r="-2209"/>
          <a:stretch>
            <a:fillRect/>
          </a:stretch>
        </p:blipFill>
        <p:spPr bwMode="auto">
          <a:xfrm>
            <a:off x="2571750" y="2214563"/>
            <a:ext cx="3786188" cy="292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a:spLocks noChangeArrowheads="1"/>
          </p:cNvSpPr>
          <p:nvPr/>
        </p:nvSpPr>
        <p:spPr bwMode="auto">
          <a:xfrm>
            <a:off x="857250" y="1428750"/>
            <a:ext cx="7786688" cy="4416425"/>
          </a:xfrm>
          <a:prstGeom prst="rect">
            <a:avLst/>
          </a:prstGeom>
          <a:noFill/>
          <a:ln w="9525">
            <a:noFill/>
            <a:miter lim="800000"/>
          </a:ln>
        </p:spPr>
        <p:txBody>
          <a:bodyPr>
            <a:spAutoFit/>
          </a:bodyPr>
          <a:lstStyle/>
          <a:p>
            <a:pPr>
              <a:spcAft>
                <a:spcPts val="600"/>
              </a:spcAft>
              <a:defRPr/>
            </a:pPr>
            <a:r>
              <a:rPr lang="en-US" altLang="zh-CN" sz="32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by agreement    </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约好 </a:t>
            </a:r>
          </a:p>
          <a:p>
            <a:pPr>
              <a:spcAft>
                <a:spcPts val="600"/>
              </a:spcAft>
              <a:defRPr/>
            </a:pPr>
            <a:r>
              <a:rPr lang="en-US" altLang="zh-CN" sz="32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in agreement with     </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同意；与</a:t>
            </a:r>
            <a:r>
              <a:rPr lang="en-US" altLang="zh-CN" sz="3200" dirty="0">
                <a:latin typeface="+mn-ea"/>
                <a:ea typeface="宋体" panose="02010600030101010101" pitchFamily="2" charset="-122"/>
                <a:cs typeface="Times New Roman" panose="02020603050405020304" pitchFamily="18" charset="0"/>
              </a:rPr>
              <a:t>…</a:t>
            </a:r>
            <a:r>
              <a:rPr lang="en-US" altLang="zh-CN" sz="3200" dirty="0">
                <a:latin typeface="+mn-ea"/>
                <a:ea typeface="+mn-ea"/>
                <a:cs typeface="Times New Roman" panose="02020603050405020304" pitchFamily="18" charset="0"/>
              </a:rPr>
              <a:t>…</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一致 </a:t>
            </a:r>
          </a:p>
          <a:p>
            <a:pPr>
              <a:spcAft>
                <a:spcPts val="600"/>
              </a:spcAft>
              <a:defRPr/>
            </a:pPr>
            <a:r>
              <a:rPr lang="en-US" altLang="zh-CN" sz="32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general agreement    </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总协定 </a:t>
            </a:r>
          </a:p>
          <a:p>
            <a:pPr>
              <a:spcAft>
                <a:spcPts val="600"/>
              </a:spcAft>
              <a:defRPr/>
            </a:pPr>
            <a:r>
              <a:rPr lang="en-US" altLang="zh-CN" sz="32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reach / come to an agreement     </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达成协议；取得一致意见，达成共识 </a:t>
            </a:r>
            <a:endParaRPr lang="en-US" altLang="zh-CN" sz="3200" dirty="0">
              <a:latin typeface="Times New Roman" panose="02020603050405020304" pitchFamily="18" charset="0"/>
              <a:ea typeface="宋体" panose="02010600030101010101" pitchFamily="2" charset="-122"/>
              <a:cs typeface="Times New Roman" panose="02020603050405020304" pitchFamily="18" charset="0"/>
            </a:endParaRPr>
          </a:p>
          <a:p>
            <a:pPr>
              <a:spcAft>
                <a:spcPts val="600"/>
              </a:spcAft>
              <a:defRPr/>
            </a:pPr>
            <a:r>
              <a:rPr lang="en-US" altLang="zh-CN" sz="32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trade agreement  </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（国际）贸易协定；雇用合同；劳资协议 </a:t>
            </a:r>
          </a:p>
          <a:p>
            <a:pPr>
              <a:spcAft>
                <a:spcPts val="600"/>
              </a:spcAft>
              <a:defRPr/>
            </a:pPr>
            <a:r>
              <a:rPr lang="en-US" altLang="zh-CN" sz="3200"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written agreement     </a:t>
            </a:r>
            <a:r>
              <a:rPr lang="zh-CN" altLang="en-US" sz="3200" dirty="0">
                <a:latin typeface="Times New Roman" panose="02020603050405020304" pitchFamily="18" charset="0"/>
                <a:ea typeface="宋体" panose="02010600030101010101" pitchFamily="2" charset="-122"/>
                <a:cs typeface="Times New Roman" panose="02020603050405020304" pitchFamily="18" charset="0"/>
              </a:rPr>
              <a:t>书面协定；成文契约 </a:t>
            </a:r>
          </a:p>
        </p:txBody>
      </p:sp>
      <p:sp>
        <p:nvSpPr>
          <p:cNvPr id="3" name="Text Box 2"/>
          <p:cNvSpPr txBox="1">
            <a:spLocks noChangeArrowheads="1"/>
          </p:cNvSpPr>
          <p:nvPr/>
        </p:nvSpPr>
        <p:spPr bwMode="auto">
          <a:xfrm>
            <a:off x="357188" y="357188"/>
            <a:ext cx="2209800" cy="641350"/>
          </a:xfrm>
          <a:prstGeom prst="rect">
            <a:avLst/>
          </a:prstGeom>
          <a:solidFill>
            <a:srgbClr val="3333FF"/>
          </a:solidFill>
          <a:ln w="9525">
            <a:noFill/>
            <a:miter lim="800000"/>
          </a:ln>
        </p:spPr>
        <p:txBody>
          <a:bodyPr>
            <a:spAutoFit/>
          </a:bodyPr>
          <a:lstStyle/>
          <a:p>
            <a:pPr algn="ctr" fontAlgn="auto">
              <a:spcBef>
                <a:spcPts val="0"/>
              </a:spcBef>
              <a:spcAft>
                <a:spcPts val="0"/>
              </a:spcAft>
              <a:defRPr/>
            </a:pPr>
            <a:r>
              <a:rPr lang="zh-CN" altLang="en-US" sz="3600" kern="0" dirty="0">
                <a:solidFill>
                  <a:srgbClr val="FFFFFF"/>
                </a:solidFill>
                <a:latin typeface="Times New Roman" panose="02020603050405020304" pitchFamily="18" charset="0"/>
                <a:ea typeface="宋体" panose="02010600030101010101" pitchFamily="2" charset="-122"/>
              </a:rPr>
              <a:t>知识拓展</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amond(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amond(i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diamond(in)">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矩形 1"/>
          <p:cNvSpPr>
            <a:spLocks noChangeArrowheads="1"/>
          </p:cNvSpPr>
          <p:nvPr/>
        </p:nvSpPr>
        <p:spPr bwMode="auto">
          <a:xfrm>
            <a:off x="357188" y="992188"/>
            <a:ext cx="8429625"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a:latin typeface="Times New Roman" panose="02020603050405020304" pitchFamily="18" charset="0"/>
                <a:cs typeface="Times New Roman" panose="02020603050405020304" pitchFamily="18" charset="0"/>
              </a:rPr>
              <a:t>1. Katie only has one meal a day in order to lose _______(</a:t>
            </a:r>
            <a:r>
              <a:rPr lang="zh-CN" altLang="en-US" sz="3200">
                <a:latin typeface="Times New Roman" panose="02020603050405020304" pitchFamily="18" charset="0"/>
                <a:cs typeface="Times New Roman" panose="02020603050405020304" pitchFamily="18" charset="0"/>
              </a:rPr>
              <a:t>重量</a:t>
            </a:r>
            <a:r>
              <a:rPr lang="en-US" altLang="zh-CN" sz="3200">
                <a:latin typeface="Times New Roman" panose="02020603050405020304" pitchFamily="18" charset="0"/>
                <a:cs typeface="Times New Roman" panose="02020603050405020304" pitchFamily="18" charset="0"/>
              </a:rPr>
              <a:t>).</a:t>
            </a:r>
            <a:r>
              <a:rPr lang="zh-CN" altLang="en-US" sz="3200">
                <a:latin typeface="Times New Roman" panose="02020603050405020304" pitchFamily="18" charset="0"/>
                <a:cs typeface="Times New Roman" panose="02020603050405020304" pitchFamily="18" charset="0"/>
              </a:rPr>
              <a:t>  </a:t>
            </a:r>
          </a:p>
          <a:p>
            <a:r>
              <a:rPr lang="en-US" altLang="zh-CN" sz="3200">
                <a:latin typeface="Times New Roman" panose="02020603050405020304" pitchFamily="18" charset="0"/>
                <a:cs typeface="Times New Roman" panose="02020603050405020304" pitchFamily="18" charset="0"/>
              </a:rPr>
              <a:t>2. While I was leaving home, my father came back with a heavy bag on his ________(</a:t>
            </a:r>
            <a:r>
              <a:rPr lang="zh-CN" altLang="en-US" sz="3200">
                <a:latin typeface="Times New Roman" panose="02020603050405020304" pitchFamily="18" charset="0"/>
                <a:cs typeface="Times New Roman" panose="02020603050405020304" pitchFamily="18" charset="0"/>
              </a:rPr>
              <a:t>肩头</a:t>
            </a:r>
            <a:r>
              <a:rPr lang="en-US" altLang="zh-CN" sz="3200">
                <a:latin typeface="Times New Roman" panose="02020603050405020304" pitchFamily="18" charset="0"/>
                <a:cs typeface="Times New Roman" panose="02020603050405020304" pitchFamily="18" charset="0"/>
              </a:rPr>
              <a:t>).</a:t>
            </a:r>
          </a:p>
          <a:p>
            <a:r>
              <a:rPr lang="en-US" altLang="zh-CN" sz="3200">
                <a:latin typeface="Times New Roman" panose="02020603050405020304" pitchFamily="18" charset="0"/>
                <a:cs typeface="Times New Roman" panose="02020603050405020304" pitchFamily="18" charset="0"/>
              </a:rPr>
              <a:t>3. The boy walked around the teacher’s office for a long time and went in at last with _______            (</a:t>
            </a:r>
            <a:r>
              <a:rPr lang="zh-CN" altLang="en-US" sz="3200">
                <a:latin typeface="Times New Roman" panose="02020603050405020304" pitchFamily="18" charset="0"/>
                <a:cs typeface="Times New Roman" panose="02020603050405020304" pitchFamily="18" charset="0"/>
              </a:rPr>
              <a:t>勇气</a:t>
            </a:r>
            <a:r>
              <a:rPr lang="en-US" altLang="zh-CN" sz="3200">
                <a:latin typeface="Times New Roman" panose="02020603050405020304" pitchFamily="18" charset="0"/>
                <a:cs typeface="Times New Roman" panose="02020603050405020304" pitchFamily="18" charset="0"/>
              </a:rPr>
              <a:t>).  </a:t>
            </a:r>
          </a:p>
          <a:p>
            <a:r>
              <a:rPr lang="en-US" altLang="zh-CN" sz="3200">
                <a:latin typeface="Times New Roman" panose="02020603050405020304" pitchFamily="18" charset="0"/>
                <a:cs typeface="Times New Roman" panose="02020603050405020304" pitchFamily="18" charset="0"/>
              </a:rPr>
              <a:t>4. The teacher told the students not to ____(</a:t>
            </a:r>
            <a:r>
              <a:rPr lang="zh-CN" altLang="en-US" sz="3200">
                <a:latin typeface="Times New Roman" panose="02020603050405020304" pitchFamily="18" charset="0"/>
                <a:cs typeface="Times New Roman" panose="02020603050405020304" pitchFamily="18" charset="0"/>
              </a:rPr>
              <a:t>踢</a:t>
            </a:r>
            <a:r>
              <a:rPr lang="en-US" altLang="zh-CN" sz="3200">
                <a:latin typeface="Times New Roman" panose="02020603050405020304" pitchFamily="18" charset="0"/>
                <a:cs typeface="Times New Roman" panose="02020603050405020304" pitchFamily="18" charset="0"/>
              </a:rPr>
              <a:t>) the door when it was closed.  </a:t>
            </a:r>
          </a:p>
          <a:p>
            <a:r>
              <a:rPr lang="en-US" altLang="zh-CN" sz="3200">
                <a:latin typeface="Times New Roman" panose="02020603050405020304" pitchFamily="18" charset="0"/>
                <a:cs typeface="Times New Roman" panose="02020603050405020304" pitchFamily="18" charset="0"/>
              </a:rPr>
              <a:t>5. Lily works hard at school because she doesn’t want to ___ her parents _____ (</a:t>
            </a:r>
            <a:r>
              <a:rPr lang="zh-CN" altLang="en-US" sz="3200">
                <a:latin typeface="Times New Roman" panose="02020603050405020304" pitchFamily="18" charset="0"/>
                <a:cs typeface="Times New Roman" panose="02020603050405020304" pitchFamily="18" charset="0"/>
              </a:rPr>
              <a:t>使失望</a:t>
            </a:r>
            <a:r>
              <a:rPr lang="en-US" altLang="zh-CN" sz="3200">
                <a:latin typeface="Times New Roman" panose="02020603050405020304" pitchFamily="18" charset="0"/>
                <a:cs typeface="Times New Roman" panose="02020603050405020304" pitchFamily="18" charset="0"/>
              </a:rPr>
              <a:t>). </a:t>
            </a:r>
            <a:endParaRPr lang="zh-CN" altLang="en-US" sz="3200">
              <a:latin typeface="Times New Roman" panose="02020603050405020304" pitchFamily="18" charset="0"/>
              <a:cs typeface="Times New Roman" panose="02020603050405020304" pitchFamily="18" charset="0"/>
            </a:endParaRPr>
          </a:p>
        </p:txBody>
      </p:sp>
      <p:sp>
        <p:nvSpPr>
          <p:cNvPr id="5" name="矩形 4"/>
          <p:cNvSpPr>
            <a:spLocks noChangeArrowheads="1"/>
          </p:cNvSpPr>
          <p:nvPr/>
        </p:nvSpPr>
        <p:spPr bwMode="auto">
          <a:xfrm>
            <a:off x="1214438" y="1487488"/>
            <a:ext cx="14493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dirty="0">
                <a:solidFill>
                  <a:srgbClr val="0000FF"/>
                </a:solidFill>
                <a:latin typeface="Times New Roman" panose="02020603050405020304" pitchFamily="18" charset="0"/>
                <a:cs typeface="Times New Roman" panose="02020603050405020304" pitchFamily="18" charset="0"/>
              </a:rPr>
              <a:t>weight </a:t>
            </a:r>
            <a:endParaRPr lang="zh-CN" altLang="en-US" dirty="0">
              <a:solidFill>
                <a:srgbClr val="0000FF"/>
              </a:solidFill>
            </a:endParaRPr>
          </a:p>
        </p:txBody>
      </p:sp>
      <p:sp>
        <p:nvSpPr>
          <p:cNvPr id="7" name="矩形 6"/>
          <p:cNvSpPr>
            <a:spLocks noChangeArrowheads="1"/>
          </p:cNvSpPr>
          <p:nvPr/>
        </p:nvSpPr>
        <p:spPr bwMode="auto">
          <a:xfrm>
            <a:off x="5429250" y="2428875"/>
            <a:ext cx="180816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a:solidFill>
                  <a:srgbClr val="0000FF"/>
                </a:solidFill>
                <a:latin typeface="Times New Roman" panose="02020603050405020304" pitchFamily="18" charset="0"/>
                <a:cs typeface="Times New Roman" panose="02020603050405020304" pitchFamily="18" charset="0"/>
              </a:rPr>
              <a:t>shoulder </a:t>
            </a:r>
            <a:endParaRPr lang="zh-CN" altLang="en-US">
              <a:solidFill>
                <a:srgbClr val="0000FF"/>
              </a:solidFill>
            </a:endParaRPr>
          </a:p>
        </p:txBody>
      </p:sp>
      <p:sp>
        <p:nvSpPr>
          <p:cNvPr id="9" name="矩形 8"/>
          <p:cNvSpPr>
            <a:spLocks noChangeArrowheads="1"/>
          </p:cNvSpPr>
          <p:nvPr/>
        </p:nvSpPr>
        <p:spPr bwMode="auto">
          <a:xfrm>
            <a:off x="7143750" y="3416300"/>
            <a:ext cx="15763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a:solidFill>
                  <a:srgbClr val="0000FF"/>
                </a:solidFill>
                <a:latin typeface="Times New Roman" panose="02020603050405020304" pitchFamily="18" charset="0"/>
                <a:cs typeface="Times New Roman" panose="02020603050405020304" pitchFamily="18" charset="0"/>
              </a:rPr>
              <a:t>courage</a:t>
            </a:r>
            <a:endParaRPr lang="zh-CN" altLang="en-US">
              <a:solidFill>
                <a:srgbClr val="0000FF"/>
              </a:solidFill>
            </a:endParaRPr>
          </a:p>
        </p:txBody>
      </p:sp>
      <p:sp>
        <p:nvSpPr>
          <p:cNvPr id="11" name="矩形 10"/>
          <p:cNvSpPr>
            <a:spLocks noChangeArrowheads="1"/>
          </p:cNvSpPr>
          <p:nvPr/>
        </p:nvSpPr>
        <p:spPr bwMode="auto">
          <a:xfrm>
            <a:off x="7000875" y="4357688"/>
            <a:ext cx="936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a:solidFill>
                  <a:srgbClr val="0000FF"/>
                </a:solidFill>
                <a:latin typeface="Times New Roman" panose="02020603050405020304" pitchFamily="18" charset="0"/>
                <a:cs typeface="Times New Roman" panose="02020603050405020304" pitchFamily="18" charset="0"/>
              </a:rPr>
              <a:t>kick</a:t>
            </a:r>
            <a:endParaRPr lang="zh-CN" altLang="en-US">
              <a:solidFill>
                <a:srgbClr val="0000FF"/>
              </a:solidFill>
            </a:endParaRPr>
          </a:p>
        </p:txBody>
      </p:sp>
      <p:sp>
        <p:nvSpPr>
          <p:cNvPr id="18" name="矩形 17"/>
          <p:cNvSpPr>
            <a:spLocks noChangeArrowheads="1"/>
          </p:cNvSpPr>
          <p:nvPr/>
        </p:nvSpPr>
        <p:spPr bwMode="auto">
          <a:xfrm>
            <a:off x="3168650" y="5857875"/>
            <a:ext cx="6175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a:solidFill>
                  <a:srgbClr val="0000FF"/>
                </a:solidFill>
                <a:latin typeface="Times New Roman" panose="02020603050405020304" pitchFamily="18" charset="0"/>
                <a:cs typeface="Times New Roman" panose="02020603050405020304" pitchFamily="18" charset="0"/>
              </a:rPr>
              <a:t>let</a:t>
            </a:r>
            <a:endParaRPr lang="zh-CN" altLang="en-US">
              <a:solidFill>
                <a:srgbClr val="0000FF"/>
              </a:solidFill>
            </a:endParaRPr>
          </a:p>
        </p:txBody>
      </p:sp>
      <p:sp>
        <p:nvSpPr>
          <p:cNvPr id="20" name="矩形 19"/>
          <p:cNvSpPr>
            <a:spLocks noChangeArrowheads="1"/>
          </p:cNvSpPr>
          <p:nvPr/>
        </p:nvSpPr>
        <p:spPr bwMode="auto">
          <a:xfrm>
            <a:off x="6002338" y="5864225"/>
            <a:ext cx="11414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a:solidFill>
                  <a:srgbClr val="0000FF"/>
                </a:solidFill>
                <a:latin typeface="Times New Roman" panose="02020603050405020304" pitchFamily="18" charset="0"/>
                <a:cs typeface="Times New Roman" panose="02020603050405020304" pitchFamily="18" charset="0"/>
              </a:rPr>
              <a:t>down</a:t>
            </a:r>
            <a:endParaRPr lang="zh-CN" altLang="en-US">
              <a:solidFill>
                <a:srgbClr val="0000FF"/>
              </a:solidFill>
            </a:endParaRPr>
          </a:p>
        </p:txBody>
      </p:sp>
      <p:sp>
        <p:nvSpPr>
          <p:cNvPr id="66569" name="矩形 20"/>
          <p:cNvSpPr>
            <a:spLocks noChangeArrowheads="1"/>
          </p:cNvSpPr>
          <p:nvPr/>
        </p:nvSpPr>
        <p:spPr bwMode="auto">
          <a:xfrm>
            <a:off x="560388" y="214313"/>
            <a:ext cx="5511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600" dirty="0">
                <a:solidFill>
                  <a:srgbClr val="000000"/>
                </a:solidFill>
                <a:latin typeface="Times New Roman" panose="02020603050405020304" pitchFamily="18" charset="0"/>
                <a:cs typeface="Times New Roman" panose="02020603050405020304" pitchFamily="18" charset="0"/>
              </a:rPr>
              <a:t>根据汉语提示完成单词。  </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1+#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1+#ppt_w/2"/>
                                          </p:val>
                                        </p:tav>
                                        <p:tav tm="100000">
                                          <p:val>
                                            <p:strVal val="#ppt_x"/>
                                          </p:val>
                                        </p:tav>
                                      </p:tavLst>
                                    </p:anim>
                                    <p:anim calcmode="lin" valueType="num">
                                      <p:cBhvr additive="base">
                                        <p:cTn id="32"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1+#ppt_w/2"/>
                                          </p:val>
                                        </p:tav>
                                        <p:tav tm="100000">
                                          <p:val>
                                            <p:strVal val="#ppt_x"/>
                                          </p:val>
                                        </p:tav>
                                      </p:tavLst>
                                    </p:anim>
                                    <p:anim calcmode="lin" valueType="num">
                                      <p:cBhvr additive="base">
                                        <p:cTn id="38"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P spid="18"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643188" y="5572125"/>
            <a:ext cx="5286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en-US" altLang="zh-CN" sz="3200">
                <a:solidFill>
                  <a:srgbClr val="0000FF"/>
                </a:solidFill>
                <a:latin typeface="Times New Roman" panose="02020603050405020304" pitchFamily="18" charset="0"/>
              </a:rPr>
              <a:t>  break</a:t>
            </a:r>
            <a:r>
              <a:rPr lang="zh-CN" altLang="en-US" sz="3200">
                <a:solidFill>
                  <a:srgbClr val="0000FF"/>
                </a:solidFill>
                <a:latin typeface="Times New Roman" panose="02020603050405020304" pitchFamily="18" charset="0"/>
              </a:rPr>
              <a:t> </a:t>
            </a:r>
            <a:r>
              <a:rPr lang="en-US" altLang="zh-CN" sz="3200">
                <a:solidFill>
                  <a:srgbClr val="0000FF"/>
                </a:solidFill>
                <a:latin typeface="Times New Roman" panose="02020603050405020304" pitchFamily="18" charset="0"/>
              </a:rPr>
              <a:t>the window</a:t>
            </a:r>
            <a:endParaRPr lang="en-US" altLang="zh-CN" sz="3200">
              <a:latin typeface="Times New Roman" panose="02020603050405020304" pitchFamily="18" charset="0"/>
            </a:endParaRPr>
          </a:p>
        </p:txBody>
      </p:sp>
      <p:pic>
        <p:nvPicPr>
          <p:cNvPr id="10243" name="Picture 4" descr="http://img1.gcimg.net/att/day_110114/11011409090cc9efc00030befc.jpg"/>
          <p:cNvPicPr>
            <a:picLocks noChangeAspect="1" noChangeArrowheads="1"/>
          </p:cNvPicPr>
          <p:nvPr/>
        </p:nvPicPr>
        <p:blipFill>
          <a:blip r:embed="rId2" cstate="email"/>
          <a:srcRect/>
          <a:stretch>
            <a:fillRect/>
          </a:stretch>
        </p:blipFill>
        <p:spPr bwMode="auto">
          <a:xfrm>
            <a:off x="2071688" y="1785938"/>
            <a:ext cx="4857750"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Box 3"/>
          <p:cNvSpPr txBox="1">
            <a:spLocks noChangeArrowheads="1"/>
          </p:cNvSpPr>
          <p:nvPr/>
        </p:nvSpPr>
        <p:spPr bwMode="auto">
          <a:xfrm>
            <a:off x="1928813" y="500063"/>
            <a:ext cx="69294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a:latin typeface="Times New Roman" panose="02020603050405020304" pitchFamily="18" charset="0"/>
                <a:cs typeface="Times New Roman" panose="02020603050405020304" pitchFamily="18" charset="0"/>
              </a:rPr>
              <a:t>A: Why do you look so …?</a:t>
            </a:r>
          </a:p>
          <a:p>
            <a:pPr eaLnBrk="1" hangingPunct="1"/>
            <a:r>
              <a:rPr lang="en-US" altLang="zh-CN" sz="3600">
                <a:latin typeface="Times New Roman" panose="02020603050405020304" pitchFamily="18" charset="0"/>
                <a:cs typeface="Times New Roman" panose="02020603050405020304" pitchFamily="18" charset="0"/>
              </a:rPr>
              <a:t>B: I …</a:t>
            </a:r>
            <a:endParaRPr lang="zh-CN" alt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2438400" cy="646331"/>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zh-CN" altLang="en-US" sz="36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anose="020B0604020202020204" pitchFamily="34" charset="0"/>
                <a:ea typeface="宋体" panose="02010600030101010101" pitchFamily="2" charset="-122"/>
              </a:rPr>
              <a:t>思维导图</a:t>
            </a:r>
          </a:p>
        </p:txBody>
      </p:sp>
      <p:sp>
        <p:nvSpPr>
          <p:cNvPr id="5" name="左大括号 4"/>
          <p:cNvSpPr/>
          <p:nvPr/>
        </p:nvSpPr>
        <p:spPr bwMode="auto">
          <a:xfrm>
            <a:off x="2057400" y="1295400"/>
            <a:ext cx="457200" cy="4495800"/>
          </a:xfrm>
          <a:prstGeom prst="leftBrace">
            <a:avLst>
              <a:gd name="adj1" fmla="val 8331"/>
              <a:gd name="adj2" fmla="val 50000"/>
            </a:avLst>
          </a:prstGeom>
          <a:noFill/>
          <a:ln w="38100" algn="ctr">
            <a:solidFill>
              <a:schemeClr val="tx1"/>
            </a:solidFill>
            <a:round/>
          </a:ln>
          <a:extLst>
            <a:ext uri="{909E8E84-426E-40DD-AFC4-6F175D3DCCD1}">
              <a14:hiddenFill xmlns:a14="http://schemas.microsoft.com/office/drawing/2010/main">
                <a:solidFill>
                  <a:srgbClr val="FFFFFF"/>
                </a:solidFill>
              </a14:hiddenFill>
            </a:ext>
          </a:extLst>
        </p:spPr>
        <p:txBody>
          <a:bodyPr anchor="ctr">
            <a:spAutoFit/>
          </a:bodyPr>
          <a:lstStyle/>
          <a:p>
            <a:pPr fontAlgn="ctr"/>
            <a:endParaRPr lang="zh-CN" altLang="en-US" sz="3200">
              <a:latin typeface="Times New Roman" panose="02020603050405020304" pitchFamily="18" charset="0"/>
            </a:endParaRPr>
          </a:p>
        </p:txBody>
      </p:sp>
      <p:sp>
        <p:nvSpPr>
          <p:cNvPr id="6" name="TextBox 5"/>
          <p:cNvSpPr txBox="1">
            <a:spLocks noChangeArrowheads="1"/>
          </p:cNvSpPr>
          <p:nvPr/>
        </p:nvSpPr>
        <p:spPr bwMode="auto">
          <a:xfrm>
            <a:off x="2819400" y="1066800"/>
            <a:ext cx="1466850" cy="523875"/>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2800">
                <a:latin typeface="Times New Roman" panose="02020603050405020304" pitchFamily="18" charset="0"/>
                <a:cs typeface="Times New Roman" panose="02020603050405020304" pitchFamily="18" charset="0"/>
              </a:rPr>
              <a:t>Para. 1</a:t>
            </a:r>
            <a:endParaRPr lang="zh-CN" altLang="en-US" sz="2800">
              <a:latin typeface="Times New Roman" panose="02020603050405020304" pitchFamily="18" charset="0"/>
              <a:cs typeface="Times New Roman" panose="02020603050405020304" pitchFamily="18" charset="0"/>
            </a:endParaRPr>
          </a:p>
        </p:txBody>
      </p:sp>
      <p:sp>
        <p:nvSpPr>
          <p:cNvPr id="7" name="TextBox 6"/>
          <p:cNvSpPr txBox="1">
            <a:spLocks noChangeArrowheads="1"/>
          </p:cNvSpPr>
          <p:nvPr/>
        </p:nvSpPr>
        <p:spPr bwMode="auto">
          <a:xfrm>
            <a:off x="2743200" y="2971800"/>
            <a:ext cx="1614488" cy="523875"/>
          </a:xfrm>
          <a:prstGeom prst="rect">
            <a:avLst/>
          </a:prstGeom>
          <a:noFill/>
          <a:ln w="9525">
            <a:solidFill>
              <a:srgbClr val="FFCCFF"/>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2800">
                <a:latin typeface="Times New Roman" panose="02020603050405020304" pitchFamily="18" charset="0"/>
                <a:cs typeface="Times New Roman" panose="02020603050405020304" pitchFamily="18" charset="0"/>
              </a:rPr>
              <a:t>Para. 2-6</a:t>
            </a:r>
            <a:endParaRPr lang="zh-CN" altLang="en-US" sz="2800">
              <a:latin typeface="Times New Roman" panose="02020603050405020304" pitchFamily="18" charset="0"/>
              <a:cs typeface="Times New Roman" panose="02020603050405020304" pitchFamily="18" charset="0"/>
            </a:endParaRPr>
          </a:p>
        </p:txBody>
      </p:sp>
      <p:sp>
        <p:nvSpPr>
          <p:cNvPr id="8" name="TextBox 7"/>
          <p:cNvSpPr txBox="1">
            <a:spLocks noChangeArrowheads="1"/>
          </p:cNvSpPr>
          <p:nvPr/>
        </p:nvSpPr>
        <p:spPr bwMode="auto">
          <a:xfrm>
            <a:off x="2714625" y="4929188"/>
            <a:ext cx="1757363" cy="523875"/>
          </a:xfrm>
          <a:prstGeom prst="rect">
            <a:avLst/>
          </a:prstGeom>
          <a:noFill/>
          <a:ln w="9525">
            <a:solidFill>
              <a:srgbClr val="FFC000"/>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2800">
                <a:latin typeface="Times New Roman" panose="02020603050405020304" pitchFamily="18" charset="0"/>
                <a:cs typeface="Times New Roman" panose="02020603050405020304" pitchFamily="18" charset="0"/>
              </a:rPr>
              <a:t>Para. 7-11</a:t>
            </a:r>
            <a:endParaRPr lang="zh-CN" altLang="en-US" sz="2800">
              <a:latin typeface="Times New Roman" panose="02020603050405020304" pitchFamily="18" charset="0"/>
              <a:cs typeface="Times New Roman" panose="02020603050405020304" pitchFamily="18" charset="0"/>
            </a:endParaRPr>
          </a:p>
        </p:txBody>
      </p:sp>
      <p:sp>
        <p:nvSpPr>
          <p:cNvPr id="9" name="TextBox 8"/>
          <p:cNvSpPr txBox="1">
            <a:spLocks noChangeArrowheads="1"/>
          </p:cNvSpPr>
          <p:nvPr/>
        </p:nvSpPr>
        <p:spPr bwMode="auto">
          <a:xfrm>
            <a:off x="428625" y="2857500"/>
            <a:ext cx="1609725" cy="1384300"/>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2800">
                <a:latin typeface="Times New Roman" panose="02020603050405020304" pitchFamily="18" charset="0"/>
                <a:cs typeface="Times New Roman" panose="02020603050405020304" pitchFamily="18" charset="0"/>
              </a:rPr>
              <a:t>The Winning Team</a:t>
            </a:r>
            <a:endParaRPr lang="zh-CN" altLang="en-US" sz="2800">
              <a:latin typeface="Times New Roman" panose="02020603050405020304" pitchFamily="18" charset="0"/>
              <a:cs typeface="Times New Roman" panose="02020603050405020304" pitchFamily="18" charset="0"/>
            </a:endParaRPr>
          </a:p>
        </p:txBody>
      </p:sp>
      <p:sp>
        <p:nvSpPr>
          <p:cNvPr id="10" name="右箭头 9"/>
          <p:cNvSpPr/>
          <p:nvPr/>
        </p:nvSpPr>
        <p:spPr>
          <a:xfrm>
            <a:off x="4357688" y="1285875"/>
            <a:ext cx="571500" cy="142875"/>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TextBox 10"/>
          <p:cNvSpPr txBox="1">
            <a:spLocks noChangeArrowheads="1"/>
          </p:cNvSpPr>
          <p:nvPr/>
        </p:nvSpPr>
        <p:spPr bwMode="auto">
          <a:xfrm>
            <a:off x="5000625" y="928688"/>
            <a:ext cx="3571875" cy="1384300"/>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2800">
                <a:latin typeface="Times New Roman" panose="02020603050405020304" pitchFamily="18" charset="0"/>
                <a:cs typeface="Times New Roman" panose="02020603050405020304" pitchFamily="18" charset="0"/>
              </a:rPr>
              <a:t>The background of the story: Peter missed a goal. </a:t>
            </a:r>
            <a:endParaRPr lang="zh-CN" altLang="en-US" sz="2800">
              <a:latin typeface="Times New Roman" panose="02020603050405020304" pitchFamily="18" charset="0"/>
              <a:cs typeface="Times New Roman" panose="02020603050405020304" pitchFamily="18" charset="0"/>
            </a:endParaRPr>
          </a:p>
        </p:txBody>
      </p:sp>
      <p:sp>
        <p:nvSpPr>
          <p:cNvPr id="12" name="右箭头 11"/>
          <p:cNvSpPr/>
          <p:nvPr/>
        </p:nvSpPr>
        <p:spPr>
          <a:xfrm>
            <a:off x="4429125" y="3143250"/>
            <a:ext cx="571500" cy="142875"/>
          </a:xfrm>
          <a:prstGeom prst="rightArrow">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TextBox 12"/>
          <p:cNvSpPr txBox="1">
            <a:spLocks noChangeArrowheads="1"/>
          </p:cNvSpPr>
          <p:nvPr/>
        </p:nvSpPr>
        <p:spPr bwMode="auto">
          <a:xfrm>
            <a:off x="5072063" y="2857500"/>
            <a:ext cx="3571875" cy="954088"/>
          </a:xfrm>
          <a:prstGeom prst="rect">
            <a:avLst/>
          </a:prstGeom>
          <a:noFill/>
          <a:ln w="9525">
            <a:solidFill>
              <a:srgbClr val="FFCCFF"/>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2800">
                <a:latin typeface="Times New Roman" panose="02020603050405020304" pitchFamily="18" charset="0"/>
                <a:cs typeface="Times New Roman" panose="02020603050405020304" pitchFamily="18" charset="0"/>
              </a:rPr>
              <a:t>A talk between Peter and his father.</a:t>
            </a:r>
            <a:endParaRPr lang="zh-CN" altLang="en-US" sz="2800">
              <a:latin typeface="Times New Roman" panose="02020603050405020304" pitchFamily="18" charset="0"/>
              <a:cs typeface="Times New Roman" panose="02020603050405020304" pitchFamily="18" charset="0"/>
            </a:endParaRPr>
          </a:p>
        </p:txBody>
      </p:sp>
      <p:sp>
        <p:nvSpPr>
          <p:cNvPr id="14" name="右箭头 13"/>
          <p:cNvSpPr/>
          <p:nvPr/>
        </p:nvSpPr>
        <p:spPr>
          <a:xfrm>
            <a:off x="4572000" y="5143500"/>
            <a:ext cx="571500" cy="142875"/>
          </a:xfrm>
          <a:prstGeom prst="rightArrow">
            <a:avLst/>
          </a:prstGeom>
          <a:solidFill>
            <a:srgbClr val="FFC000">
              <a:alpha val="42000"/>
            </a:srgbClr>
          </a:solid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TextBox 14"/>
          <p:cNvSpPr txBox="1">
            <a:spLocks noChangeArrowheads="1"/>
          </p:cNvSpPr>
          <p:nvPr/>
        </p:nvSpPr>
        <p:spPr bwMode="auto">
          <a:xfrm>
            <a:off x="5214938" y="4714875"/>
            <a:ext cx="3786187" cy="1816100"/>
          </a:xfrm>
          <a:prstGeom prst="rect">
            <a:avLst/>
          </a:prstGeom>
          <a:noFill/>
          <a:ln w="9525">
            <a:solidFill>
              <a:srgbClr val="FFC000"/>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2800">
                <a:latin typeface="Times New Roman" panose="02020603050405020304" pitchFamily="18" charset="0"/>
                <a:cs typeface="Times New Roman" panose="02020603050405020304" pitchFamily="18" charset="0"/>
              </a:rPr>
              <a:t>Peter’s communication with his teammates. (Peter understood the meaning of “a team”)</a:t>
            </a:r>
            <a:endParaRPr lang="zh-CN" altLang="en-US" sz="28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linds(horizontal)">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blinds(horizontal)">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blinds(horizontal)">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928688" y="357188"/>
            <a:ext cx="77866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600" dirty="0">
                <a:solidFill>
                  <a:srgbClr val="C00000"/>
                </a:solidFill>
                <a:latin typeface="Times New Roman" panose="02020603050405020304" pitchFamily="18" charset="0"/>
              </a:rPr>
              <a:t>2b</a:t>
            </a:r>
            <a:r>
              <a:rPr lang="en-US" altLang="zh-CN" sz="3600" dirty="0">
                <a:latin typeface="Times New Roman" panose="02020603050405020304" pitchFamily="18" charset="0"/>
              </a:rPr>
              <a:t>  Read the story and number the events in the correct order.</a:t>
            </a:r>
          </a:p>
        </p:txBody>
      </p:sp>
      <p:sp>
        <p:nvSpPr>
          <p:cNvPr id="3" name="Text Box 4"/>
          <p:cNvSpPr txBox="1">
            <a:spLocks noChangeArrowheads="1"/>
          </p:cNvSpPr>
          <p:nvPr/>
        </p:nvSpPr>
        <p:spPr bwMode="auto">
          <a:xfrm>
            <a:off x="642938" y="1928813"/>
            <a:ext cx="8143875" cy="3816350"/>
          </a:xfrm>
          <a:prstGeom prst="rect">
            <a:avLst/>
          </a:prstGeom>
          <a:solidFill>
            <a:schemeClr val="accent5"/>
          </a:solidFill>
          <a:ln w="9525">
            <a:noFill/>
            <a:miter lim="800000"/>
          </a:ln>
        </p:spPr>
        <p:txBody>
          <a:bodyPr>
            <a:spAutoFit/>
          </a:bodyPr>
          <a:lstStyle/>
          <a:p>
            <a:pPr>
              <a:spcBef>
                <a:spcPts val="0"/>
              </a:spcBef>
              <a:spcAft>
                <a:spcPts val="1200"/>
              </a:spcAft>
              <a:defRPr/>
            </a:pPr>
            <a:r>
              <a:rPr lang="en-US" altLang="zh-CN" sz="3200" dirty="0">
                <a:latin typeface="Times New Roman" panose="02020603050405020304" pitchFamily="18" charset="0"/>
                <a:ea typeface="宋体" panose="02010600030101010101" pitchFamily="2" charset="-122"/>
              </a:rPr>
              <a:t>____ Peter got home and went into his room.</a:t>
            </a:r>
          </a:p>
          <a:p>
            <a:pPr>
              <a:spcBef>
                <a:spcPts val="0"/>
              </a:spcBef>
              <a:spcAft>
                <a:spcPts val="1200"/>
              </a:spcAft>
              <a:defRPr/>
            </a:pPr>
            <a:r>
              <a:rPr lang="en-US" altLang="zh-CN" sz="3200" dirty="0">
                <a:latin typeface="Times New Roman" panose="02020603050405020304" pitchFamily="18" charset="0"/>
                <a:ea typeface="宋体" panose="02010600030101010101" pitchFamily="2" charset="-122"/>
              </a:rPr>
              <a:t>____ Peter talked to his teammates.</a:t>
            </a:r>
          </a:p>
          <a:p>
            <a:pPr>
              <a:spcBef>
                <a:spcPts val="0"/>
              </a:spcBef>
              <a:spcAft>
                <a:spcPts val="1200"/>
              </a:spcAft>
              <a:defRPr/>
            </a:pPr>
            <a:r>
              <a:rPr lang="en-US" altLang="zh-CN" sz="3200" dirty="0">
                <a:latin typeface="Times New Roman" panose="02020603050405020304" pitchFamily="18" charset="0"/>
                <a:ea typeface="宋体" panose="02010600030101010101" pitchFamily="2" charset="-122"/>
              </a:rPr>
              <a:t>____ Peter missed a goal.</a:t>
            </a:r>
          </a:p>
          <a:p>
            <a:pPr>
              <a:spcBef>
                <a:spcPts val="0"/>
              </a:spcBef>
              <a:spcAft>
                <a:spcPts val="1200"/>
              </a:spcAft>
              <a:defRPr/>
            </a:pPr>
            <a:r>
              <a:rPr lang="en-US" altLang="zh-CN" sz="3200" dirty="0">
                <a:latin typeface="Times New Roman" panose="02020603050405020304" pitchFamily="18" charset="0"/>
                <a:ea typeface="宋体" panose="02010600030101010101" pitchFamily="2" charset="-122"/>
              </a:rPr>
              <a:t>____ Peter’s father gave him advice.</a:t>
            </a:r>
          </a:p>
          <a:p>
            <a:pPr>
              <a:spcBef>
                <a:spcPts val="0"/>
              </a:spcBef>
              <a:spcAft>
                <a:spcPts val="1200"/>
              </a:spcAft>
              <a:defRPr/>
            </a:pPr>
            <a:r>
              <a:rPr lang="en-US" altLang="zh-CN" sz="3200" dirty="0">
                <a:latin typeface="Times New Roman" panose="02020603050405020304" pitchFamily="18" charset="0"/>
                <a:ea typeface="宋体" panose="02010600030101010101" pitchFamily="2" charset="-122"/>
              </a:rPr>
              <a:t>____ Peter realized that he was worried for </a:t>
            </a:r>
          </a:p>
          <a:p>
            <a:pPr>
              <a:spcBef>
                <a:spcPts val="0"/>
              </a:spcBef>
              <a:spcAft>
                <a:spcPts val="1200"/>
              </a:spcAft>
              <a:defRPr/>
            </a:pPr>
            <a:r>
              <a:rPr lang="en-US" altLang="zh-CN" sz="3200" dirty="0">
                <a:latin typeface="Times New Roman" panose="02020603050405020304" pitchFamily="18" charset="0"/>
                <a:ea typeface="宋体" panose="02010600030101010101" pitchFamily="2" charset="-122"/>
              </a:rPr>
              <a:t>         no reasons.  </a:t>
            </a:r>
          </a:p>
        </p:txBody>
      </p:sp>
      <p:pic>
        <p:nvPicPr>
          <p:cNvPr id="4" name="Section B 2b.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7500938" y="1071563"/>
            <a:ext cx="836612"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857250" y="3214688"/>
            <a:ext cx="571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1</a:t>
            </a:r>
            <a:endParaRPr lang="zh-CN" altLang="en-US" sz="3200"/>
          </a:p>
        </p:txBody>
      </p:sp>
      <p:sp>
        <p:nvSpPr>
          <p:cNvPr id="6" name="TextBox 5"/>
          <p:cNvSpPr txBox="1">
            <a:spLocks noChangeArrowheads="1"/>
          </p:cNvSpPr>
          <p:nvPr/>
        </p:nvSpPr>
        <p:spPr bwMode="auto">
          <a:xfrm>
            <a:off x="857250" y="1928813"/>
            <a:ext cx="6429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2</a:t>
            </a:r>
            <a:endParaRPr lang="zh-CN" altLang="en-US" sz="3200"/>
          </a:p>
        </p:txBody>
      </p:sp>
      <p:sp>
        <p:nvSpPr>
          <p:cNvPr id="7" name="TextBox 6"/>
          <p:cNvSpPr txBox="1">
            <a:spLocks noChangeArrowheads="1"/>
          </p:cNvSpPr>
          <p:nvPr/>
        </p:nvSpPr>
        <p:spPr bwMode="auto">
          <a:xfrm>
            <a:off x="857250" y="3844925"/>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3</a:t>
            </a:r>
            <a:endParaRPr lang="zh-CN" altLang="en-US" sz="3200"/>
          </a:p>
        </p:txBody>
      </p:sp>
      <p:sp>
        <p:nvSpPr>
          <p:cNvPr id="8" name="TextBox 7"/>
          <p:cNvSpPr txBox="1">
            <a:spLocks noChangeArrowheads="1"/>
          </p:cNvSpPr>
          <p:nvPr/>
        </p:nvSpPr>
        <p:spPr bwMode="auto">
          <a:xfrm>
            <a:off x="857250" y="4487863"/>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5</a:t>
            </a:r>
            <a:endParaRPr lang="zh-CN" altLang="en-US" sz="3200"/>
          </a:p>
        </p:txBody>
      </p:sp>
      <p:sp>
        <p:nvSpPr>
          <p:cNvPr id="9" name="TextBox 8"/>
          <p:cNvSpPr txBox="1">
            <a:spLocks noChangeArrowheads="1"/>
          </p:cNvSpPr>
          <p:nvPr/>
        </p:nvSpPr>
        <p:spPr bwMode="auto">
          <a:xfrm>
            <a:off x="857250" y="2571750"/>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0000FF"/>
                </a:solidFill>
                <a:latin typeface="Times New Roman" panose="02020603050405020304" pitchFamily="18" charset="0"/>
                <a:cs typeface="Times New Roman" panose="02020603050405020304" pitchFamily="18" charset="0"/>
              </a:rPr>
              <a:t>4</a:t>
            </a:r>
            <a:endParaRPr lang="zh-CN" altLang="en-US" sz="3200"/>
          </a:p>
        </p:txBody>
      </p:sp>
      <p:pic>
        <p:nvPicPr>
          <p:cNvPr id="10" name="Picture 20" descr="播放"/>
          <p:cNvPicPr>
            <a:picLocks noChangeAspect="1" noChangeArrowheads="1"/>
          </p:cNvPicPr>
          <p:nvPr/>
        </p:nvPicPr>
        <p:blipFill>
          <a:blip r:embed="rId5" cstate="email"/>
          <a:srcRect/>
          <a:stretch>
            <a:fillRect/>
          </a:stretch>
        </p:blipFill>
        <p:spPr bwMode="auto">
          <a:xfrm>
            <a:off x="4043363" y="5510213"/>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1" descr="暂停"/>
          <p:cNvPicPr>
            <a:picLocks noChangeAspect="1" noChangeArrowheads="1"/>
          </p:cNvPicPr>
          <p:nvPr/>
        </p:nvPicPr>
        <p:blipFill>
          <a:blip r:embed="rId6" cstate="email"/>
          <a:srcRect/>
          <a:stretch>
            <a:fillRect/>
          </a:stretch>
        </p:blipFill>
        <p:spPr bwMode="auto">
          <a:xfrm>
            <a:off x="5643563" y="5500688"/>
            <a:ext cx="10001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2" descr="停止"/>
          <p:cNvPicPr>
            <a:picLocks noChangeAspect="1" noChangeArrowheads="1"/>
          </p:cNvPicPr>
          <p:nvPr/>
        </p:nvPicPr>
        <p:blipFill>
          <a:blip r:embed="rId7" cstate="email"/>
          <a:srcRect/>
          <a:stretch>
            <a:fillRect/>
          </a:stretch>
        </p:blipFill>
        <p:spPr bwMode="auto">
          <a:xfrm>
            <a:off x="7243763" y="5510213"/>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3" restart="whenNotActive" fill="hold" evtFilter="cancelBubble" nodeType="interactiveSeq">
                <p:stCondLst>
                  <p:cond evt="onClick" delay="0">
                    <p:tgtEl>
                      <p:spTgt spid="4"/>
                    </p:tgtEl>
                  </p:cond>
                </p:stCondLst>
                <p:endSync evt="end" delay="0">
                  <p:rtn val="all"/>
                </p:endSync>
                <p:childTnLst>
                  <p:par>
                    <p:cTn id="34" fill="hold">
                      <p:stCondLst>
                        <p:cond delay="0"/>
                      </p:stCondLst>
                      <p:childTnLst>
                        <p:par>
                          <p:cTn id="35" fill="hold">
                            <p:stCondLst>
                              <p:cond delay="0"/>
                            </p:stCondLst>
                            <p:childTnLst>
                              <p:par>
                                <p:cTn id="36" presetID="1" presetClass="mediacall" presetSubtype="0" fill="hold" nodeType="clickEffect">
                                  <p:stCondLst>
                                    <p:cond delay="0"/>
                                  </p:stCondLst>
                                  <p:childTnLst>
                                    <p:cmd type="call" cmd="playFrom(0.0)">
                                      <p:cBhvr>
                                        <p:cTn id="37" dur="176301" fill="hold"/>
                                        <p:tgtEl>
                                          <p:spTgt spid="4"/>
                                        </p:tgtEl>
                                      </p:cBhvr>
                                    </p:cmd>
                                  </p:childTnLst>
                                </p:cTn>
                              </p:par>
                            </p:childTnLst>
                          </p:cTn>
                        </p:par>
                      </p:childTnLst>
                    </p:cTn>
                  </p:par>
                </p:childTnLst>
              </p:cTn>
              <p:nextCondLst>
                <p:cond evt="onClick" delay="0">
                  <p:tgtEl>
                    <p:spTgt spid="4"/>
                  </p:tgtEl>
                </p:cond>
              </p:nextCondLst>
            </p:seq>
            <p:audio>
              <p:cMediaNode>
                <p:cTn id="38"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seq concurrent="1" nextAc="seek">
              <p:cTn id="39" restart="whenNotActive" fill="hold" evtFilter="cancelBubble" nodeType="interactiveSeq">
                <p:stCondLst>
                  <p:cond evt="onClick" delay="0">
                    <p:tgtEl>
                      <p:spTgt spid="10"/>
                    </p:tgtEl>
                  </p:cond>
                </p:stCondLst>
                <p:endSync evt="end" delay="0">
                  <p:rtn val="all"/>
                </p:endSync>
                <p:childTnLst>
                  <p:par>
                    <p:cTn id="40" fill="hold">
                      <p:stCondLst>
                        <p:cond delay="0"/>
                      </p:stCondLst>
                      <p:childTnLst>
                        <p:par>
                          <p:cTn id="41" fill="hold">
                            <p:stCondLst>
                              <p:cond delay="0"/>
                            </p:stCondLst>
                            <p:childTnLst>
                              <p:par>
                                <p:cTn id="42" presetID="1" presetClass="mediacall" presetSubtype="0" fill="hold" nodeType="clickEffect">
                                  <p:stCondLst>
                                    <p:cond delay="0"/>
                                  </p:stCondLst>
                                  <p:childTnLst>
                                    <p:cmd type="call" cmd="playFrom(0.0)">
                                      <p:cBhvr>
                                        <p:cTn id="43" dur="176301" fill="hold"/>
                                        <p:tgtEl>
                                          <p:spTgt spid="4"/>
                                        </p:tgtEl>
                                      </p:cBhvr>
                                    </p:cmd>
                                  </p:childTnLst>
                                </p:cTn>
                              </p:par>
                            </p:childTnLst>
                          </p:cTn>
                        </p:par>
                      </p:childTnLst>
                    </p:cTn>
                  </p:par>
                </p:childTnLst>
              </p:cTn>
              <p:nextCondLst>
                <p:cond evt="onClick" delay="0">
                  <p:tgtEl>
                    <p:spTgt spid="10"/>
                  </p:tgtEl>
                </p:cond>
              </p:nextCondLst>
            </p:seq>
            <p:seq concurrent="1" nextAc="seek">
              <p:cTn id="44" restart="whenNotActive" fill="hold" evtFilter="cancelBubble" nodeType="interactiveSeq">
                <p:stCondLst>
                  <p:cond evt="onClick" delay="0">
                    <p:tgtEl>
                      <p:spTgt spid="11"/>
                    </p:tgtEl>
                  </p:cond>
                </p:stCondLst>
                <p:endSync evt="end" delay="0">
                  <p:rtn val="all"/>
                </p:endSync>
                <p:childTnLst>
                  <p:par>
                    <p:cTn id="45" fill="hold">
                      <p:stCondLst>
                        <p:cond delay="0"/>
                      </p:stCondLst>
                      <p:childTnLst>
                        <p:par>
                          <p:cTn id="46" fill="hold">
                            <p:stCondLst>
                              <p:cond delay="0"/>
                            </p:stCondLst>
                            <p:childTnLst>
                              <p:par>
                                <p:cTn id="47" presetID="2" presetClass="mediacall" presetSubtype="0" fill="hold" nodeType="clickEffect">
                                  <p:stCondLst>
                                    <p:cond delay="0"/>
                                  </p:stCondLst>
                                  <p:childTnLst>
                                    <p:cmd type="call" cmd="togglePause">
                                      <p:cBhvr>
                                        <p:cTn id="48" dur="1" fill="hold"/>
                                        <p:tgtEl>
                                          <p:spTgt spid="4"/>
                                        </p:tgtEl>
                                      </p:cBhvr>
                                    </p:cmd>
                                  </p:childTnLst>
                                </p:cTn>
                              </p:par>
                            </p:childTnLst>
                          </p:cTn>
                        </p:par>
                      </p:childTnLst>
                    </p:cTn>
                  </p:par>
                </p:childTnLst>
              </p:cTn>
              <p:nextCondLst>
                <p:cond evt="onClick" delay="0">
                  <p:tgtEl>
                    <p:spTgt spid="11"/>
                  </p:tgtEl>
                </p:cond>
              </p:nextCondLst>
            </p:seq>
            <p:seq concurrent="1" nextAc="seek">
              <p:cTn id="49" restart="whenNotActive" fill="hold" evtFilter="cancelBubble" nodeType="interactiveSeq">
                <p:stCondLst>
                  <p:cond evt="onClick" delay="0">
                    <p:tgtEl>
                      <p:spTgt spid="12"/>
                    </p:tgtEl>
                  </p:cond>
                </p:stCondLst>
                <p:endSync evt="end" delay="0">
                  <p:rtn val="all"/>
                </p:endSync>
                <p:childTnLst>
                  <p:par>
                    <p:cTn id="50" fill="hold">
                      <p:stCondLst>
                        <p:cond delay="0"/>
                      </p:stCondLst>
                      <p:childTnLst>
                        <p:par>
                          <p:cTn id="51" fill="hold">
                            <p:stCondLst>
                              <p:cond delay="0"/>
                            </p:stCondLst>
                            <p:childTnLst>
                              <p:par>
                                <p:cTn id="52" presetID="3" presetClass="mediacall" presetSubtype="0" fill="hold" nodeType="clickEffect">
                                  <p:stCondLst>
                                    <p:cond delay="0"/>
                                  </p:stCondLst>
                                  <p:childTnLst>
                                    <p:cmd type="call" cmd="stop">
                                      <p:cBhvr>
                                        <p:cTn id="53" dur="1" fill="hold"/>
                                        <p:tgtEl>
                                          <p:spTgt spid="4"/>
                                        </p:tgtEl>
                                      </p:cBhvr>
                                    </p:cmd>
                                  </p:childTnLst>
                                </p:cTn>
                              </p:par>
                            </p:childTnLst>
                          </p:cTn>
                        </p:par>
                      </p:childTnLst>
                    </p:cTn>
                  </p:par>
                </p:childTnLst>
              </p:cTn>
              <p:nextCondLst>
                <p:cond evt="onClick" delay="0">
                  <p:tgtEl>
                    <p:spTgt spid="12"/>
                  </p:tgtEl>
                </p:cond>
              </p:nextCondLst>
            </p:seq>
          </p:childTnLst>
        </p:cTn>
      </p:par>
    </p:tnLst>
    <p:bldLst>
      <p:bldP spid="5" grpId="0"/>
      <p:bldP spid="6" grpId="0"/>
      <p:bldP spid="7" grpId="0"/>
      <p:bldP spid="8" grpId="0"/>
      <p:bldP spid="9" grpId="0"/>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2976</Words>
  <Application>Microsoft Office PowerPoint</Application>
  <PresentationFormat>全屏显示(4:3)</PresentationFormat>
  <Paragraphs>343</Paragraphs>
  <Slides>61</Slides>
  <Notes>4</Notes>
  <HiddenSlides>0</HiddenSlides>
  <MMClips>1</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61</vt:i4>
      </vt:variant>
    </vt:vector>
  </HeadingPairs>
  <TitlesOfParts>
    <vt:vector size="68" baseType="lpstr">
      <vt:lpstr>宋体</vt:lpstr>
      <vt:lpstr>微软雅黑</vt:lpstr>
      <vt:lpstr>Arial</vt:lpstr>
      <vt:lpstr>Calibri</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2008-07-16T08:54:00Z</dcterms:created>
  <dcterms:modified xsi:type="dcterms:W3CDTF">2023-01-16T21:12:25Z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98699A46A7064F438750D769EB5689CE</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