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203196-B7BB-447D-90D5-843B688733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4BE6AD-E9C9-4EB3-9F9B-06DDF8253AB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BE6AD-E9C9-4EB3-9F9B-06DDF8253A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1.xml"/><Relationship Id="rId9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2" Type="http://schemas.openxmlformats.org/officeDocument/2006/relationships/audio" Target="file:///C:\Documents%20and%20Settings\Administrator\&#26700;&#38754;\&#20864;&#25945;%20&#19971;&#19979;%20unit4%20&#35838;&#20214;%20&#21608;%20-&#27575;\Lesson%2021\L21&#35838;&#25991;&#26391;&#35835;.mp3" TargetMode="External"/><Relationship Id="rId1" Type="http://schemas.microsoft.com/office/2007/relationships/media" Target="file:///C:\Documents%20and%20Settings\Administrator\&#26700;&#38754;\&#20864;&#25945;%20&#19971;&#19979;%20unit4%20&#35838;&#20214;%20&#21608;%20-&#27575;\Lesson%2021\L21&#35838;&#25991;&#26391;&#35835;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file:///C:\Documents%20and%20Settings\Administrator\&#26700;&#38754;\&#20864;&#25945;%20&#19971;&#19979;%20unit4%20&#35838;&#20214;%20&#21608;%20-&#27575;\Lesson%2021\L21-No.1.mp3" TargetMode="External"/><Relationship Id="rId1" Type="http://schemas.microsoft.com/office/2007/relationships/media" Target="file:///C:\Documents%20and%20Settings\Administrator\&#26700;&#38754;\&#20864;&#25945;%20&#19971;&#19979;%20unit4%20&#35838;&#20214;%20&#21608;%20-&#27575;\Lesson%2021\L21-No.1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0" y="2667000"/>
            <a:ext cx="9144000" cy="923330"/>
          </a:xfrm>
          <a:prstGeom prst="rect">
            <a:avLst/>
          </a:prstGeom>
          <a:solidFill>
            <a:srgbClr val="BBE0E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Your Club Type?</a:t>
            </a:r>
          </a:p>
        </p:txBody>
      </p:sp>
      <p:sp>
        <p:nvSpPr>
          <p:cNvPr id="5" name="矩形 4"/>
          <p:cNvSpPr/>
          <p:nvPr/>
        </p:nvSpPr>
        <p:spPr>
          <a:xfrm>
            <a:off x="2774572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4 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After­School Activities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4400">
              <a:solidFill>
                <a:schemeClr val="tx2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4400">
              <a:solidFill>
                <a:schemeClr val="tx2"/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zh-CN" sz="4400">
              <a:solidFill>
                <a:schemeClr val="tx2"/>
              </a:solidFill>
            </a:endParaRPr>
          </a:p>
        </p:txBody>
      </p:sp>
      <p:pic>
        <p:nvPicPr>
          <p:cNvPr id="12293" name="Picture 6" descr="chess clu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728788"/>
            <a:ext cx="2305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95288" y="3500438"/>
            <a:ext cx="230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>
                <a:latin typeface="Comic Sans MS" panose="030F0702030302020204" pitchFamily="66" charset="0"/>
              </a:rPr>
              <a:t>Chess Club</a:t>
            </a:r>
          </a:p>
        </p:txBody>
      </p:sp>
      <p:pic>
        <p:nvPicPr>
          <p:cNvPr id="12295" name="Picture 8" descr="art club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311650"/>
            <a:ext cx="2160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635375" y="6021388"/>
            <a:ext cx="187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>
                <a:latin typeface="Comic Sans MS" panose="030F0702030302020204" pitchFamily="66" charset="0"/>
              </a:rPr>
              <a:t>Art Club</a:t>
            </a:r>
          </a:p>
        </p:txBody>
      </p:sp>
      <p:pic>
        <p:nvPicPr>
          <p:cNvPr id="12297" name="Picture 10" descr="English club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7863" y="1939925"/>
            <a:ext cx="2362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71838" y="3500438"/>
            <a:ext cx="254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>
                <a:latin typeface="Comic Sans MS" panose="030F0702030302020204" pitchFamily="66" charset="0"/>
              </a:rPr>
              <a:t>English Club</a:t>
            </a:r>
          </a:p>
        </p:txBody>
      </p:sp>
      <p:pic>
        <p:nvPicPr>
          <p:cNvPr id="12299" name="Picture 12" descr="swimming clu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1728788"/>
            <a:ext cx="21145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940425" y="3430588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>
                <a:latin typeface="Comic Sans MS" panose="030F0702030302020204" pitchFamily="66" charset="0"/>
              </a:rPr>
              <a:t>Swimming Club</a:t>
            </a:r>
          </a:p>
        </p:txBody>
      </p:sp>
      <p:pic>
        <p:nvPicPr>
          <p:cNvPr id="12301" name="Picture 14" descr="music clu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149725"/>
            <a:ext cx="21304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68313" y="6021388"/>
            <a:ext cx="2287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>
                <a:latin typeface="Comic Sans MS" panose="030F0702030302020204" pitchFamily="66" charset="0"/>
              </a:rPr>
              <a:t>Music Club</a:t>
            </a:r>
          </a:p>
        </p:txBody>
      </p:sp>
      <p:pic>
        <p:nvPicPr>
          <p:cNvPr id="12303" name="Picture 16" descr="gif022[2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225" y="4149725"/>
            <a:ext cx="194468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227763" y="6021388"/>
            <a:ext cx="2370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>
                <a:latin typeface="Comic Sans MS" panose="030F0702030302020204" pitchFamily="66" charset="0"/>
              </a:rPr>
              <a:t>Guitar club</a:t>
            </a:r>
          </a:p>
        </p:txBody>
      </p:sp>
      <p:sp>
        <p:nvSpPr>
          <p:cNvPr id="12305" name="WordArt 18"/>
          <p:cNvSpPr>
            <a:spLocks noChangeArrowheads="1" noChangeShapeType="1" noTextEdit="1"/>
          </p:cNvSpPr>
          <p:nvPr/>
        </p:nvSpPr>
        <p:spPr bwMode="auto">
          <a:xfrm>
            <a:off x="2076450" y="217488"/>
            <a:ext cx="484822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C00000"/>
                </a:solidFill>
                <a:latin typeface="Lucida Sans Unicode" panose="020B0602030504020204"/>
                <a:cs typeface="Lucida Sans Unicode" panose="020B0602030504020204"/>
              </a:rPr>
              <a:t>welcome to the clubs!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C00000"/>
              </a:solidFill>
              <a:latin typeface="Lucida Sans Unicode" panose="020B0602030504020204"/>
              <a:cs typeface="Lucida Sans Unicode" panose="020B0602030504020204"/>
            </a:endParaRP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1176338" y="1082675"/>
            <a:ext cx="653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I want to join the … Because I like...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ldLvl="0"/>
      <p:bldP spid="22537" grpId="0" bldLvl="0"/>
      <p:bldP spid="22539" grpId="0" bldLvl="0"/>
      <p:bldP spid="22543" grpId="0" bldLvl="0"/>
      <p:bldP spid="2254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3160713"/>
            <a:ext cx="52768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490538" y="914400"/>
            <a:ext cx="2644775" cy="515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Discussion</a:t>
            </a:r>
            <a:endParaRPr lang="zh-CN" alt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90538" y="1628775"/>
            <a:ext cx="81073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</a:rPr>
              <a:t>What's your favourite sport? Describe it by using the words below.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82613" y="3252788"/>
            <a:ext cx="3306762" cy="30448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What?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Where? 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How often?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How good?          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Who…with?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722313" y="641350"/>
            <a:ext cx="6105525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My favourite sport is gymnastics.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4339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554163"/>
            <a:ext cx="3890963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1554163"/>
            <a:ext cx="3998913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95288" y="5426075"/>
            <a:ext cx="80359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50"/>
              </a:spcBef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Those players are energetic and active!</a:t>
            </a:r>
          </a:p>
          <a:p>
            <a:pPr eaLnBrk="1" hangingPunct="1">
              <a:lnSpc>
                <a:spcPct val="110000"/>
              </a:lnSpc>
              <a:spcBef>
                <a:spcPts val="50"/>
              </a:spcBef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Watching the show makes me feel excited!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82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%D6%D0%B9%FA%CA%AF%D3%CD%B4%F3%D1%A7(%B6%AB%D3%AA)%CC%E5%D3%FD%B9%DD%C4%DA%B2%B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600" y="1697038"/>
            <a:ext cx="397033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82600" y="5260975"/>
            <a:ext cx="3970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In the gym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of our school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82600" y="719138"/>
            <a:ext cx="80359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BE20AA"/>
                </a:solidFill>
                <a:latin typeface="Times New Roman" panose="02020603050405020304" pitchFamily="18" charset="0"/>
              </a:rPr>
              <a:t>Where can you play your favourite sport?</a:t>
            </a:r>
          </a:p>
        </p:txBody>
      </p:sp>
      <p:pic>
        <p:nvPicPr>
          <p:cNvPr id="1536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788" y="1697038"/>
            <a:ext cx="415925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16450" y="5260975"/>
            <a:ext cx="3970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On the playground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of our school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563" y="1522413"/>
            <a:ext cx="50990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942975" y="754063"/>
            <a:ext cx="50546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My favourite sport is ping-pong.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6388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7713" y="1522413"/>
            <a:ext cx="286543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/>
          <p:nvPr/>
        </p:nvSpPr>
        <p:spPr>
          <a:xfrm>
            <a:off x="466725" y="5286058"/>
            <a:ext cx="8035925" cy="1179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en-US" altLang="zh-CN" sz="3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</a:t>
            </a:r>
            <a:r>
              <a:rPr lang="zh-CN" altLang="en-US" sz="3200" b="1" noProof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ping-pong </a:t>
            </a:r>
            <a:r>
              <a:rPr lang="en-US" altLang="zh-CN" sz="3200" b="1" noProof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helps me stay healthy .</a:t>
            </a:r>
          </a:p>
          <a:p>
            <a:pPr eaLnBrk="0" hangingPunct="0">
              <a:lnSpc>
                <a:spcPct val="110000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en-US" altLang="zh-CN" sz="3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the player Zhang Jike very much!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"/>
          <p:cNvSpPr txBox="1">
            <a:spLocks noChangeArrowheads="1"/>
          </p:cNvSpPr>
          <p:nvPr/>
        </p:nvSpPr>
        <p:spPr bwMode="auto">
          <a:xfrm>
            <a:off x="1776413" y="395288"/>
            <a:ext cx="6108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D34182"/>
                </a:solidFill>
                <a:latin typeface="Times New Roman" panose="02020603050405020304" pitchFamily="18" charset="0"/>
              </a:rPr>
              <a:t>Words and expressions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62000" y="1235075"/>
            <a:ext cx="3570288" cy="52625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type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following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which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circle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add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score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relax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438650" y="1235075"/>
            <a:ext cx="4198938" cy="5262563"/>
          </a:xfrm>
          <a:prstGeom prst="rect">
            <a:avLst/>
          </a:prstGeom>
          <a:solidFill>
            <a:srgbClr val="C4E5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类型；种类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接着的；下述的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adj.&amp;pron.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哪</a:t>
            </a:r>
            <a:r>
              <a:rPr lang="en-US" altLang="zh-CN" sz="3200" b="1" dirty="0">
                <a:latin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</a:rPr>
              <a:t>那</a:t>
            </a:r>
            <a:r>
              <a:rPr lang="en-US" altLang="zh-CN" sz="3200" b="1" dirty="0"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</a:rPr>
              <a:t>一个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 </a:t>
            </a:r>
            <a:r>
              <a:rPr lang="zh-CN" altLang="en-US" sz="3200" b="1" dirty="0">
                <a:latin typeface="Times New Roman" panose="02020603050405020304" pitchFamily="18" charset="0"/>
              </a:rPr>
              <a:t>圈出     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圆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en-US" sz="3200" b="1" dirty="0">
                <a:latin typeface="Times New Roman" panose="02020603050405020304" pitchFamily="18" charset="0"/>
              </a:rPr>
              <a:t>加；增加；添加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</a:rPr>
              <a:t>得分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放松；休息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84213" y="690563"/>
            <a:ext cx="3568700" cy="580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4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free</a:t>
            </a:r>
          </a:p>
          <a:p>
            <a:pPr algn="r" eaLnBrk="1" hangingPunct="1">
              <a:lnSpc>
                <a:spcPct val="14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mind</a:t>
            </a:r>
          </a:p>
          <a:p>
            <a:pPr algn="r" eaLnBrk="1" hangingPunct="1">
              <a:lnSpc>
                <a:spcPct val="14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active</a:t>
            </a:r>
          </a:p>
          <a:p>
            <a:pPr algn="r" eaLnBrk="1" hangingPunct="1">
              <a:lnSpc>
                <a:spcPct val="14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quietly</a:t>
            </a:r>
          </a:p>
          <a:p>
            <a:pPr algn="r" eaLnBrk="1" hangingPunct="1">
              <a:lnSpc>
                <a:spcPct val="14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must</a:t>
            </a:r>
          </a:p>
          <a:p>
            <a:pPr algn="r" eaLnBrk="1" hangingPunct="1">
              <a:lnSpc>
                <a:spcPct val="14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without</a:t>
            </a:r>
          </a:p>
          <a:p>
            <a:pPr algn="r" eaLnBrk="1" hangingPunct="1">
              <a:lnSpc>
                <a:spcPct val="14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bored</a:t>
            </a:r>
          </a:p>
          <a:p>
            <a:pPr algn="r" eaLnBrk="1" hangingPunct="1">
              <a:lnSpc>
                <a:spcPct val="14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example</a:t>
            </a:r>
            <a:r>
              <a:rPr lang="zh-CN" altLang="zh-CN" sz="3200" b="1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  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400550" y="690563"/>
            <a:ext cx="4197350" cy="5800725"/>
          </a:xfrm>
          <a:prstGeom prst="rect">
            <a:avLst/>
          </a:prstGeom>
          <a:solidFill>
            <a:srgbClr val="C4E5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空闲的；自由的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头脑；思想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积极的；活跃的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adv. </a:t>
            </a:r>
            <a:r>
              <a:rPr lang="zh-CN" altLang="en-US" sz="3200" b="1">
                <a:latin typeface="Times New Roman" panose="02020603050405020304" pitchFamily="18" charset="0"/>
              </a:rPr>
              <a:t>安静地；平静地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v.aux. </a:t>
            </a:r>
            <a:r>
              <a:rPr lang="zh-CN" altLang="en-US" sz="3200" b="1">
                <a:latin typeface="Times New Roman" panose="02020603050405020304" pitchFamily="18" charset="0"/>
              </a:rPr>
              <a:t>必须；应当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prep.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没有；不用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无聊的；无趣的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例如；范例</a:t>
            </a:r>
            <a:r>
              <a:rPr lang="zh-CN" altLang="zh-CN" sz="3200" b="1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     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96913" y="752475"/>
            <a:ext cx="3568700" cy="560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6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be right for sb.  listen to music</a:t>
            </a:r>
          </a:p>
          <a:p>
            <a:pPr algn="r" eaLnBrk="1" hangingPunct="1">
              <a:lnSpc>
                <a:spcPct val="16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in one’s free time</a:t>
            </a:r>
          </a:p>
          <a:p>
            <a:pPr algn="r" eaLnBrk="1" hangingPunct="1">
              <a:lnSpc>
                <a:spcPct val="16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love to do sth.</a:t>
            </a:r>
          </a:p>
          <a:p>
            <a:pPr algn="r" eaLnBrk="1" hangingPunct="1">
              <a:lnSpc>
                <a:spcPct val="16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on the way</a:t>
            </a:r>
          </a:p>
          <a:p>
            <a:pPr algn="r" eaLnBrk="1" hangingPunct="1">
              <a:lnSpc>
                <a:spcPct val="16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be bored with</a:t>
            </a:r>
          </a:p>
          <a:p>
            <a:pPr algn="r" eaLnBrk="1" hangingPunct="1">
              <a:lnSpc>
                <a:spcPct val="16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join a club</a:t>
            </a:r>
            <a:r>
              <a:rPr lang="zh-CN" altLang="zh-CN" sz="3200" b="1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73563" y="796925"/>
            <a:ext cx="4197350" cy="5603875"/>
          </a:xfrm>
          <a:prstGeom prst="rect">
            <a:avLst/>
          </a:prstGeom>
          <a:solidFill>
            <a:srgbClr val="C4E59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6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适合某人</a:t>
            </a:r>
          </a:p>
          <a:p>
            <a:pPr eaLnBrk="0" hangingPunct="0">
              <a:lnSpc>
                <a:spcPct val="160000"/>
              </a:lnSpc>
              <a:defRPr/>
            </a:pPr>
            <a:r>
              <a:rPr lang="zh-CN" altLang="en-US" sz="3200" b="1" dirty="0">
                <a:latin typeface="+mn-ea"/>
                <a:ea typeface="+mn-ea"/>
                <a:sym typeface="宋体" panose="02010600030101010101" pitchFamily="2" charset="-122"/>
              </a:rPr>
              <a:t>听音乐</a:t>
            </a:r>
          </a:p>
          <a:p>
            <a:pPr eaLnBrk="0" hangingPunct="0">
              <a:lnSpc>
                <a:spcPct val="160000"/>
              </a:lnSpc>
              <a:defRPr/>
            </a:pPr>
            <a:r>
              <a:rPr lang="zh-CN" altLang="zh-CN" sz="3200" b="1" dirty="0">
                <a:latin typeface="+mn-ea"/>
                <a:ea typeface="+mn-ea"/>
                <a:sym typeface="宋体" panose="02010600030101010101" pitchFamily="2" charset="-122"/>
              </a:rPr>
              <a:t>某人空闲的时候</a:t>
            </a:r>
          </a:p>
          <a:p>
            <a:pPr eaLnBrk="0" hangingPunct="0">
              <a:lnSpc>
                <a:spcPct val="160000"/>
              </a:lnSpc>
              <a:defRPr/>
            </a:pPr>
            <a:r>
              <a:rPr lang="zh-CN" altLang="zh-CN" sz="3200" b="1" dirty="0">
                <a:latin typeface="+mn-ea"/>
                <a:ea typeface="+mn-ea"/>
                <a:sym typeface="宋体" panose="02010600030101010101" pitchFamily="2" charset="-122"/>
              </a:rPr>
              <a:t>爱、喜欢做某事</a:t>
            </a:r>
          </a:p>
          <a:p>
            <a:pPr eaLnBrk="0" hangingPunct="0">
              <a:lnSpc>
                <a:spcPct val="160000"/>
              </a:lnSpc>
              <a:defRPr/>
            </a:pPr>
            <a:r>
              <a:rPr lang="zh-CN" altLang="zh-CN" sz="3200" b="1" dirty="0">
                <a:latin typeface="+mn-ea"/>
                <a:ea typeface="+mn-ea"/>
                <a:sym typeface="宋体" panose="02010600030101010101" pitchFamily="2" charset="-122"/>
              </a:rPr>
              <a:t>在路上</a:t>
            </a:r>
          </a:p>
          <a:p>
            <a:pPr eaLnBrk="0" hangingPunct="0">
              <a:lnSpc>
                <a:spcPct val="160000"/>
              </a:lnSpc>
              <a:defRPr/>
            </a:pPr>
            <a:r>
              <a:rPr lang="zh-CN" altLang="zh-CN" sz="3200" b="1" dirty="0">
                <a:latin typeface="+mn-ea"/>
                <a:ea typeface="+mn-ea"/>
                <a:sym typeface="宋体" panose="02010600030101010101" pitchFamily="2" charset="-122"/>
              </a:rPr>
              <a:t>厌倦</a:t>
            </a:r>
            <a:r>
              <a:rPr lang="en-US" altLang="zh-CN" sz="3200" b="1" dirty="0">
                <a:latin typeface="+mn-ea"/>
                <a:ea typeface="+mn-ea"/>
                <a:sym typeface="宋体" panose="02010600030101010101" pitchFamily="2" charset="-122"/>
              </a:rPr>
              <a:t>……</a:t>
            </a:r>
            <a:endParaRPr lang="zh-CN" altLang="zh-CN" sz="32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defRPr/>
            </a:pPr>
            <a:r>
              <a:rPr lang="zh-CN" altLang="zh-CN" sz="3200" b="1" dirty="0">
                <a:latin typeface="+mn-ea"/>
                <a:ea typeface="+mn-ea"/>
                <a:sym typeface="宋体" panose="02010600030101010101" pitchFamily="2" charset="-122"/>
              </a:rPr>
              <a:t>参加俱乐部           </a:t>
            </a:r>
            <a:endParaRPr lang="zh-CN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1488" y="1455738"/>
            <a:ext cx="8164512" cy="2676525"/>
          </a:xfrm>
          <a:prstGeom prst="rect">
            <a:avLst/>
          </a:prstGeom>
          <a:solidFill>
            <a:srgbClr val="EAEE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club is right for you?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Read the following questions.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Which answer describes you best? Circle it.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Then add up your score and find out your club type!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文本框 1"/>
          <p:cNvSpPr txBox="1">
            <a:spLocks noChangeArrowheads="1"/>
          </p:cNvSpPr>
          <p:nvPr/>
        </p:nvSpPr>
        <p:spPr bwMode="auto">
          <a:xfrm>
            <a:off x="2655888" y="474663"/>
            <a:ext cx="6118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pic>
        <p:nvPicPr>
          <p:cNvPr id="3" name="Picture 17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388" y="4235450"/>
            <a:ext cx="11668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5325" y="4341813"/>
            <a:ext cx="23431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1513" y="4314825"/>
            <a:ext cx="20510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8338" y="4530725"/>
            <a:ext cx="13398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21课文朗读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238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8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63489"/>
          <p:cNvSpPr txBox="1">
            <a:spLocks noChangeArrowheads="1"/>
          </p:cNvSpPr>
          <p:nvPr/>
        </p:nvSpPr>
        <p:spPr bwMode="auto">
          <a:xfrm>
            <a:off x="371475" y="800100"/>
            <a:ext cx="8402638" cy="5183188"/>
          </a:xfrm>
          <a:prstGeom prst="rect">
            <a:avLst/>
          </a:prstGeom>
          <a:solidFill>
            <a:srgbClr val="F8FDAE"/>
          </a:solidFill>
          <a:ln w="38100">
            <a:solidFill>
              <a:srgbClr val="800000"/>
            </a:solidFill>
            <a:miter lim="800000"/>
          </a:ln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1. Do you get enough exercise?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a. Always! I love playing sports.                                      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b. Not really. I like to listen to music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and relax. 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c. Not really. I usually draw and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paint in my free time.  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d. Never. I like to read books and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exercise my mind.</a:t>
            </a:r>
          </a:p>
          <a:p>
            <a:pPr eaLnBrk="1" hangingPunct="1">
              <a:buSzPct val="100000"/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en-US" altLang="zh-CN" sz="3100" b="1" dirty="0">
              <a:latin typeface="Times New Roman" panose="02020603050405020304" pitchFamily="18" charset="0"/>
            </a:endParaRPr>
          </a:p>
        </p:txBody>
      </p:sp>
      <p:pic>
        <p:nvPicPr>
          <p:cNvPr id="22531" name="Picture 17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0063" y="2963863"/>
            <a:ext cx="18288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16386"/>
          <p:cNvSpPr txBox="1">
            <a:spLocks noChangeArrowheads="1"/>
          </p:cNvSpPr>
          <p:nvPr/>
        </p:nvSpPr>
        <p:spPr bwMode="auto">
          <a:xfrm>
            <a:off x="520700" y="1241425"/>
            <a:ext cx="8102600" cy="5167313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100000">
                <a:srgbClr val="B0C6E1"/>
              </a:gs>
              <a:gs pos="100000">
                <a:srgbClr val="B0C6E1"/>
              </a:gs>
              <a:gs pos="100000">
                <a:srgbClr val="CAD9EB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★ Key words: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type, following, which, circle, add, score, relax, free, mind, active, quietly, must, without, bored, example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★ Key phrases :</a:t>
            </a:r>
            <a:r>
              <a:rPr lang="zh-CN" altLang="en-US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be right for sb., listen to music, in one’s free time, love to do sth., on the way, be bored with, 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join a club</a:t>
            </a: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2170113" y="473075"/>
            <a:ext cx="5072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4100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575" y="473075"/>
            <a:ext cx="12017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63489"/>
          <p:cNvSpPr txBox="1">
            <a:spLocks noChangeArrowheads="1"/>
          </p:cNvSpPr>
          <p:nvPr/>
        </p:nvSpPr>
        <p:spPr bwMode="auto">
          <a:xfrm>
            <a:off x="271463" y="812800"/>
            <a:ext cx="8077200" cy="5065713"/>
          </a:xfrm>
          <a:prstGeom prst="rect">
            <a:avLst/>
          </a:prstGeom>
          <a:solidFill>
            <a:srgbClr val="F8FDAE"/>
          </a:solidFill>
          <a:ln w="38100">
            <a:solidFill>
              <a:srgbClr val="800000"/>
            </a:solidFill>
            <a:miter lim="800000"/>
          </a:ln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2. What is your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2800" b="1" dirty="0">
                <a:latin typeface="Times New Roman" panose="02020603050405020304" pitchFamily="18" charset="0"/>
              </a:rPr>
              <a:t> school subject?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a. P.E. I like to be active.                              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b. Music. I like to play an instrument.                                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c. Art. I love to draw and paint.                              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d. English and Chinese. I enjoy 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reading and writing. </a:t>
            </a:r>
          </a:p>
          <a:p>
            <a:pPr eaLnBrk="1" hangingPunct="1">
              <a:lnSpc>
                <a:spcPct val="120000"/>
              </a:lnSpc>
              <a:buSzPct val="100000"/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SzPct val="100000"/>
            </a:pPr>
            <a:endParaRPr lang="en-US" altLang="zh-CN" sz="3100" b="1" dirty="0">
              <a:latin typeface="Times New Roman" panose="02020603050405020304" pitchFamily="18" charset="0"/>
            </a:endParaRPr>
          </a:p>
        </p:txBody>
      </p:sp>
      <p:pic>
        <p:nvPicPr>
          <p:cNvPr id="2355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6350" y="4238625"/>
            <a:ext cx="21812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63489"/>
          <p:cNvSpPr txBox="1">
            <a:spLocks noChangeArrowheads="1"/>
          </p:cNvSpPr>
          <p:nvPr/>
        </p:nvSpPr>
        <p:spPr bwMode="auto">
          <a:xfrm>
            <a:off x="431800" y="800100"/>
            <a:ext cx="8286750" cy="5092700"/>
          </a:xfrm>
          <a:prstGeom prst="rect">
            <a:avLst/>
          </a:prstGeom>
          <a:solidFill>
            <a:srgbClr val="F8FDAE"/>
          </a:solidFill>
          <a:ln w="38100">
            <a:solidFill>
              <a:srgbClr val="800000"/>
            </a:solidFill>
            <a:miter lim="800000"/>
          </a:ln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31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3.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 do you do on a cold and snowy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day?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a. I can’t sit quietly.  I must do 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something active inside.                            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b. I stay in my room and listen to music 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or play an instrument.                             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c. I paint or draw a picture.                             </a:t>
            </a:r>
          </a:p>
          <a:p>
            <a:pPr eaLnBrk="1" hangingPunct="1">
              <a:lnSpc>
                <a:spcPct val="120000"/>
              </a:lnSpc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d. I read a book or write a story.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</p:txBody>
      </p:sp>
      <p:pic>
        <p:nvPicPr>
          <p:cNvPr id="24579" name="Picture 5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7200" y="4281488"/>
            <a:ext cx="19113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63489"/>
          <p:cNvSpPr txBox="1">
            <a:spLocks noChangeArrowheads="1"/>
          </p:cNvSpPr>
          <p:nvPr/>
        </p:nvSpPr>
        <p:spPr bwMode="auto">
          <a:xfrm>
            <a:off x="292100" y="708025"/>
            <a:ext cx="8450263" cy="5308600"/>
          </a:xfrm>
          <a:prstGeom prst="rect">
            <a:avLst/>
          </a:prstGeom>
          <a:solidFill>
            <a:srgbClr val="F8FDAE"/>
          </a:solidFill>
          <a:ln w="38100">
            <a:solidFill>
              <a:srgbClr val="800000"/>
            </a:solidFill>
            <a:miter lim="800000"/>
          </a:ln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4. You are going on a trip. But you can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only take one thing with you. What do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you take?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a. Running shoes. I can’t go anywhere 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without them.                             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b. A music player. I can’t live without     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music.                              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c. Some paper and a pencil. I can draw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a picture on the way.                            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d. A good book. I will be bored without    </a:t>
            </a:r>
          </a:p>
          <a:p>
            <a:pPr eaLnBrk="1" hangingPunct="1">
              <a:buSzPct val="100000"/>
            </a:pPr>
            <a:r>
              <a:rPr lang="en-US" altLang="zh-CN" sz="2800" b="1" dirty="0">
                <a:latin typeface="Times New Roman" panose="02020603050405020304" pitchFamily="18" charset="0"/>
              </a:rPr>
              <a:t>    a book.  </a:t>
            </a:r>
          </a:p>
          <a:p>
            <a:pPr eaLnBrk="1" hangingPunct="1"/>
            <a:endParaRPr lang="en-US" altLang="zh-CN" sz="3100" b="1" dirty="0">
              <a:latin typeface="Times New Roman" panose="02020603050405020304" pitchFamily="18" charset="0"/>
            </a:endParaRPr>
          </a:p>
        </p:txBody>
      </p:sp>
      <p:pic>
        <p:nvPicPr>
          <p:cNvPr id="25603" name="Picture 4" descr="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9663" y="4711700"/>
            <a:ext cx="12811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/>
        </p:nvSpPr>
        <p:spPr>
          <a:xfrm>
            <a:off x="458788" y="977900"/>
            <a:ext cx="8123237" cy="5283200"/>
          </a:xfrm>
          <a:prstGeom prst="rect">
            <a:avLst/>
          </a:prstGeom>
          <a:gradFill rotWithShape="1">
            <a:gsLst>
              <a:gs pos="0">
                <a:schemeClr val="folHlink">
                  <a:alpha val="20000"/>
                </a:schemeClr>
              </a:gs>
              <a:gs pos="50000">
                <a:schemeClr val="bg1"/>
              </a:gs>
              <a:gs pos="100000">
                <a:schemeClr val="folHlink">
                  <a:alpha val="20000"/>
                </a:schemeClr>
              </a:gs>
            </a:gsLst>
            <a:lin ang="5400000" scaled="1"/>
          </a:gradFill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Not look at your answers!</a:t>
            </a:r>
          </a:p>
          <a:p>
            <a:pPr defTabSz="9144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or more “a” →Sports</a:t>
            </a:r>
          </a:p>
          <a:p>
            <a:pPr defTabSz="9144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or more “b” →Music</a:t>
            </a:r>
          </a:p>
          <a:p>
            <a:pPr defTabSz="9144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or more “c” →Art</a:t>
            </a:r>
          </a:p>
          <a:p>
            <a:pPr defTabSz="9144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or more “d” →Reading</a:t>
            </a:r>
          </a:p>
          <a:p>
            <a:pPr defTabSz="9144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Or maybe you are in the middle!</a:t>
            </a:r>
          </a:p>
          <a:p>
            <a:pPr defTabSz="9144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For example: 2 “a”+ 2 “b” → Sports and Music</a:t>
            </a:r>
          </a:p>
        </p:txBody>
      </p:sp>
      <p:pic>
        <p:nvPicPr>
          <p:cNvPr id="26627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977900"/>
            <a:ext cx="36544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8" y="2457450"/>
            <a:ext cx="22050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1219200" y="892175"/>
            <a:ext cx="6651625" cy="1320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8" rIns="91413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sym typeface="宋体" panose="02010600030101010101" pitchFamily="2" charset="-122"/>
              </a:rPr>
              <a:t>Listen to the statements and number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sym typeface="宋体" panose="02010600030101010101" pitchFamily="2" charset="-122"/>
              </a:rPr>
              <a:t>the pictures.</a:t>
            </a:r>
          </a:p>
        </p:txBody>
      </p:sp>
      <p:sp>
        <p:nvSpPr>
          <p:cNvPr id="3" name="椭圆 2"/>
          <p:cNvSpPr/>
          <p:nvPr/>
        </p:nvSpPr>
        <p:spPr>
          <a:xfrm>
            <a:off x="604838" y="892175"/>
            <a:ext cx="515937" cy="477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320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7653" name="Picture 7" descr="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5450" y="2457450"/>
            <a:ext cx="21780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8" y="4429125"/>
            <a:ext cx="47609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5"/>
          <p:cNvPicPr>
            <a:picLocks noChangeAspect="1" noChangeArrowheads="1"/>
          </p:cNvPicPr>
          <p:nvPr/>
        </p:nvPicPr>
        <p:blipFill>
          <a:blip r:embed="rId7" cstate="email"/>
          <a:srcRect r="2849"/>
          <a:stretch>
            <a:fillRect/>
          </a:stretch>
        </p:blipFill>
        <p:spPr bwMode="auto">
          <a:xfrm>
            <a:off x="5365750" y="2541588"/>
            <a:ext cx="357187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449513" y="3825875"/>
            <a:ext cx="360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Symbol" panose="050501020107060205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81550" y="3825875"/>
            <a:ext cx="360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Symbol" panose="050501020107060205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13313" y="5845175"/>
            <a:ext cx="452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SzPct val="100000"/>
              <a:buFont typeface="Symbol" panose="050501020107060205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49513" y="5846763"/>
            <a:ext cx="360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Symbol" panose="05050102010706020507" pitchFamily="18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2" name="L21-No.1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8921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6022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57348"/>
          <p:cNvSpPr/>
          <p:nvPr/>
        </p:nvSpPr>
        <p:spPr>
          <a:xfrm>
            <a:off x="1041400" y="692150"/>
            <a:ext cx="7778750" cy="1104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lIns="118508" tIns="59255" rIns="118508" bIns="5925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noProof="1">
                <a:latin typeface="Times New Roman" panose="02020603050405020304" pitchFamily="18" charset="0"/>
                <a:sym typeface="+mn-ea"/>
              </a:rPr>
              <a:t>Read the lesson and find out your club type. Then write about it.</a:t>
            </a:r>
            <a:endParaRPr lang="en-US" altLang="zh-CN" sz="3200" b="1" noProof="1">
              <a:latin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5913" y="831850"/>
            <a:ext cx="655637" cy="61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3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971550" y="2117725"/>
            <a:ext cx="6724650" cy="3968750"/>
          </a:xfrm>
          <a:prstGeom prst="rect">
            <a:avLst/>
          </a:prstGeom>
          <a:gradFill rotWithShape="1">
            <a:gsLst>
              <a:gs pos="0">
                <a:srgbClr val="FF0066">
                  <a:alpha val="29999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CN" sz="2800" b="1" i="1">
                <a:latin typeface="Times New Roman" panose="02020603050405020304" pitchFamily="18" charset="0"/>
              </a:rPr>
              <a:t>My club type is __________.</a:t>
            </a:r>
          </a:p>
          <a:p>
            <a:pPr marL="342900" indent="-342900" eaLnBrk="0" hangingPunct="0"/>
            <a:r>
              <a:rPr lang="en-US" altLang="zh-CN" sz="2800" b="1" i="1">
                <a:latin typeface="Times New Roman" panose="02020603050405020304" pitchFamily="18" charset="0"/>
              </a:rPr>
              <a:t>I like _____________________________ </a:t>
            </a:r>
          </a:p>
          <a:p>
            <a:pPr marL="342900" indent="-342900" eaLnBrk="0" hangingPunct="0"/>
            <a:r>
              <a:rPr lang="en-US" altLang="zh-CN" sz="2800" b="1" i="1">
                <a:latin typeface="Times New Roman" panose="02020603050405020304" pitchFamily="18" charset="0"/>
              </a:rPr>
              <a:t>__________________________________</a:t>
            </a:r>
          </a:p>
          <a:p>
            <a:pPr marL="342900" indent="-342900" eaLnBrk="0" hangingPunct="0"/>
            <a:r>
              <a:rPr lang="en-US" altLang="zh-CN" sz="2800" b="1" i="1">
                <a:latin typeface="Times New Roman" panose="02020603050405020304" pitchFamily="18" charset="0"/>
              </a:rPr>
              <a:t>__________________________________</a:t>
            </a:r>
          </a:p>
          <a:p>
            <a:pPr marL="342900" indent="-342900" eaLnBrk="0" hangingPunct="0"/>
            <a:r>
              <a:rPr lang="en-US" altLang="zh-CN" sz="2800" b="1" i="1">
                <a:latin typeface="Times New Roman" panose="02020603050405020304" pitchFamily="18" charset="0"/>
              </a:rPr>
              <a:t>__________________________________</a:t>
            </a:r>
          </a:p>
          <a:p>
            <a:pPr marL="342900" indent="-342900" eaLnBrk="0" hangingPunct="0"/>
            <a:r>
              <a:rPr lang="en-US" altLang="zh-CN" sz="2800" b="1" i="1">
                <a:latin typeface="Times New Roman" panose="02020603050405020304" pitchFamily="18" charset="0"/>
              </a:rPr>
              <a:t>__________________________________</a:t>
            </a:r>
          </a:p>
          <a:p>
            <a:pPr marL="342900" indent="-342900" eaLnBrk="0" hangingPunct="0"/>
            <a:r>
              <a:rPr lang="en-US" altLang="zh-CN" sz="2800" b="1" i="1">
                <a:latin typeface="Times New Roman" panose="02020603050405020304" pitchFamily="18" charset="0"/>
              </a:rPr>
              <a:t>__________________________________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46075" y="930275"/>
            <a:ext cx="8543925" cy="5927725"/>
          </a:xfrm>
          <a:prstGeom prst="rect">
            <a:avLst/>
          </a:prstGeom>
          <a:gradFill rotWithShape="1">
            <a:gsLst>
              <a:gs pos="0">
                <a:srgbClr val="FF0066">
                  <a:alpha val="29999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	</a:t>
            </a:r>
            <a:r>
              <a:rPr lang="en-US" altLang="zh-CN" sz="2800" b="1" dirty="0">
                <a:latin typeface="Times New Roman" panose="02020603050405020304" pitchFamily="18" charset="0"/>
              </a:rPr>
              <a:t>My club type is sports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. 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	I like to play different kinds of sports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, like basketball</a:t>
            </a:r>
            <a:r>
              <a:rPr lang="zh-CN" altLang="en-US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football, swimming and so on.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	But my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2800" b="1" dirty="0">
                <a:latin typeface="Times New Roman" panose="02020603050405020304" pitchFamily="18" charset="0"/>
              </a:rPr>
              <a:t> sport is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ping-pong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. After class or school, I often play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ping-pong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with my friends.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Ping-pong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can make me healthy and make me active. It can also exercise my mind, I think. I make new friends by playing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ping-pong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, too. We talk about everything when playing.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9699" name="矩形 60418"/>
          <p:cNvSpPr>
            <a:spLocks noChangeArrowheads="1"/>
          </p:cNvSpPr>
          <p:nvPr/>
        </p:nvSpPr>
        <p:spPr bwMode="auto">
          <a:xfrm>
            <a:off x="2220913" y="296863"/>
            <a:ext cx="406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08" tIns="59255" rIns="118508" bIns="59255">
            <a:spAutoFit/>
          </a:bodyPr>
          <a:lstStyle/>
          <a:p>
            <a:pPr defTabSz="913130" eaLnBrk="0" hangingPunct="0">
              <a:lnSpc>
                <a:spcPct val="105000"/>
              </a:lnSpc>
            </a:pPr>
            <a:r>
              <a:rPr lang="en-US" altLang="zh-CN" sz="3200" b="1">
                <a:solidFill>
                  <a:srgbClr val="130DFF"/>
                </a:solidFill>
                <a:latin typeface="Times New Roman" panose="02020603050405020304" pitchFamily="18" charset="0"/>
              </a:rPr>
              <a:t>One possible version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23"/>
          <p:cNvSpPr txBox="1"/>
          <p:nvPr/>
        </p:nvSpPr>
        <p:spPr>
          <a:xfrm>
            <a:off x="981075" y="720725"/>
            <a:ext cx="7199313" cy="1568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Font typeface="Symbol" panose="05050102010706020507" pitchFamily="18" charset="2"/>
              <a:buNone/>
              <a:defRPr/>
            </a:pPr>
            <a:r>
              <a:rPr lang="en-US" altLang="zh-CN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 in groups. What’s your club type? Interview your classmates and fill in the form.</a:t>
            </a:r>
          </a:p>
        </p:txBody>
      </p:sp>
      <p:sp>
        <p:nvSpPr>
          <p:cNvPr id="4" name="椭圆 3"/>
          <p:cNvSpPr/>
          <p:nvPr/>
        </p:nvSpPr>
        <p:spPr>
          <a:xfrm>
            <a:off x="319088" y="720725"/>
            <a:ext cx="661987" cy="569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3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981075" y="2397125"/>
            <a:ext cx="7848600" cy="576263"/>
          </a:xfrm>
          <a:prstGeom prst="rect">
            <a:avLst/>
          </a:prstGeom>
          <a:gradFill rotWithShape="1">
            <a:gsLst>
              <a:gs pos="0">
                <a:srgbClr val="00CC99">
                  <a:alpha val="29999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E46C0A"/>
                </a:solidFill>
                <a:latin typeface="Times New Roman" panose="02020603050405020304" pitchFamily="18" charset="0"/>
              </a:rPr>
              <a:t>Example:</a:t>
            </a:r>
            <a:endParaRPr lang="en-US" altLang="zh-CN" sz="2800" b="1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81075" y="3079750"/>
            <a:ext cx="7562850" cy="3527425"/>
          </a:xfrm>
          <a:prstGeom prst="rect">
            <a:avLst/>
          </a:prstGeom>
          <a:gradFill rotWithShape="1">
            <a:gsLst>
              <a:gs pos="0">
                <a:srgbClr val="FF0066">
                  <a:alpha val="29999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Name: Jack</a:t>
            </a:r>
          </a:p>
          <a:p>
            <a:pPr marL="342900" indent="-342900"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What is your club type?  Music</a:t>
            </a:r>
          </a:p>
          <a:p>
            <a:pPr marL="342900" indent="-342900"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What do you like to do? I like o play the guitar.</a:t>
            </a:r>
          </a:p>
          <a:p>
            <a:pPr marL="342900" indent="-342900"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Are you in a club now? Yes  No</a:t>
            </a:r>
          </a:p>
          <a:p>
            <a:pPr marL="342900" indent="-342900"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If “No”, do you want to join a club? Yes.</a:t>
            </a:r>
          </a:p>
          <a:p>
            <a:pPr marL="342900" indent="-342900"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What club do you want to join? I want to join a music club.</a:t>
            </a:r>
          </a:p>
          <a:p>
            <a:pPr marL="342900" indent="-342900"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If “Yes”, what club are you in? _______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ldLvl="0" animBg="1"/>
      <p:bldP spid="59396" grpId="0" build="p" animBg="1"/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102402"/>
          <p:cNvSpPr/>
          <p:nvPr/>
        </p:nvSpPr>
        <p:spPr>
          <a:xfrm>
            <a:off x="1176338" y="2085975"/>
            <a:ext cx="7340600" cy="1028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altLang="zh-CN" sz="32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 club type and make an advertisement for it.</a:t>
            </a:r>
          </a:p>
        </p:txBody>
      </p:sp>
      <p:pic>
        <p:nvPicPr>
          <p:cNvPr id="31747" name="Picture 12" descr="BAN_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775" y="381000"/>
            <a:ext cx="61563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102410"/>
          <p:cNvSpPr txBox="1">
            <a:spLocks noChangeArrowheads="1"/>
          </p:cNvSpPr>
          <p:nvPr/>
        </p:nvSpPr>
        <p:spPr bwMode="auto">
          <a:xfrm>
            <a:off x="2679700" y="911225"/>
            <a:ext cx="34909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Advertisement</a:t>
            </a:r>
          </a:p>
        </p:txBody>
      </p:sp>
      <p:pic>
        <p:nvPicPr>
          <p:cNvPr id="31749" name="图片 102411" descr="6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338" y="584200"/>
            <a:ext cx="1619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387350" y="2085975"/>
            <a:ext cx="661988" cy="688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32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177925" y="3848100"/>
            <a:ext cx="7340600" cy="2347913"/>
          </a:xfrm>
          <a:prstGeom prst="rect">
            <a:avLst/>
          </a:prstGeom>
          <a:solidFill>
            <a:srgbClr val="FA9C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Do you like to draw or paint? Join the Art Club!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Drawing and painting is fun for everyone.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Join us after school and have a great time!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77925" y="3271838"/>
            <a:ext cx="2171700" cy="576262"/>
          </a:xfrm>
          <a:prstGeom prst="rect">
            <a:avLst/>
          </a:prstGeom>
          <a:gradFill rotWithShape="1">
            <a:gsLst>
              <a:gs pos="0">
                <a:srgbClr val="00CC99">
                  <a:alpha val="29999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E46C0A"/>
                </a:solidFill>
                <a:latin typeface="Times New Roman" panose="02020603050405020304" pitchFamily="18" charset="0"/>
              </a:rPr>
              <a:t>Example:</a:t>
            </a:r>
            <a:endParaRPr lang="en-US" altLang="zh-CN" sz="2800" b="1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ldLvl="0" animBg="1"/>
      <p:bldP spid="59396" grpId="0" build="p" animBg="1"/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53252"/>
          <p:cNvSpPr>
            <a:spLocks noChangeArrowheads="1"/>
          </p:cNvSpPr>
          <p:nvPr/>
        </p:nvSpPr>
        <p:spPr bwMode="auto">
          <a:xfrm>
            <a:off x="488950" y="1174750"/>
            <a:ext cx="8569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1. What club is right for you？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88950" y="1911350"/>
            <a:ext cx="8310563" cy="33508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right for  </a:t>
            </a:r>
            <a:r>
              <a:rPr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对……合适，适合…… 其后常接表示人、组织、团体的代词宾格或名词。</a:t>
            </a:r>
            <a:r>
              <a:rPr 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：This plan is right for your </a:t>
            </a:r>
            <a:r>
              <a:rPr 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vacation</a:t>
            </a:r>
            <a:r>
              <a:rPr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. 这项计划适合你</a:t>
            </a:r>
            <a:r>
              <a:rPr 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的假期</a:t>
            </a:r>
            <a:r>
              <a:rPr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【拓展】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正确的; 合适的; 右方的; 好的，正常的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。例：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Maybe you are right. But I have my own opinion. 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或许你是正确的。但是我有自己的意见。</a:t>
            </a:r>
          </a:p>
        </p:txBody>
      </p:sp>
      <p:sp>
        <p:nvSpPr>
          <p:cNvPr id="32772" name="文本框 1"/>
          <p:cNvSpPr txBox="1">
            <a:spLocks noChangeArrowheads="1"/>
          </p:cNvSpPr>
          <p:nvPr/>
        </p:nvSpPr>
        <p:spPr bwMode="auto">
          <a:xfrm>
            <a:off x="2601913" y="500063"/>
            <a:ext cx="48053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6386"/>
          <p:cNvSpPr txBox="1">
            <a:spLocks noChangeArrowheads="1"/>
          </p:cNvSpPr>
          <p:nvPr/>
        </p:nvSpPr>
        <p:spPr bwMode="auto">
          <a:xfrm>
            <a:off x="304800" y="530225"/>
            <a:ext cx="80756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★ Key sentences:</a:t>
            </a:r>
          </a:p>
        </p:txBody>
      </p:sp>
      <p:sp>
        <p:nvSpPr>
          <p:cNvPr id="5123" name="文本框 16386"/>
          <p:cNvSpPr txBox="1">
            <a:spLocks noChangeArrowheads="1"/>
          </p:cNvSpPr>
          <p:nvPr/>
        </p:nvSpPr>
        <p:spPr bwMode="auto">
          <a:xfrm>
            <a:off x="371475" y="1360488"/>
            <a:ext cx="8534400" cy="5064125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100000">
                <a:srgbClr val="B0C6E1"/>
              </a:gs>
              <a:gs pos="100000">
                <a:srgbClr val="B0C6E1"/>
              </a:gs>
              <a:gs pos="100000">
                <a:srgbClr val="CAD9EB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1. What club is right for you？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Then add up your score and find out your club type!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3. I like to listen to music and relax.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4. I usually draw and paint in my free time.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5. I like to read books and exercise my mind.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6. I can't sit quietly.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7. I must do something active inside.</a:t>
            </a:r>
          </a:p>
        </p:txBody>
      </p:sp>
      <p:pic>
        <p:nvPicPr>
          <p:cNvPr id="5124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2838" y="438150"/>
            <a:ext cx="1058862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53252"/>
          <p:cNvSpPr>
            <a:spLocks noChangeArrowheads="1"/>
          </p:cNvSpPr>
          <p:nvPr/>
        </p:nvSpPr>
        <p:spPr bwMode="auto">
          <a:xfrm>
            <a:off x="536575" y="504825"/>
            <a:ext cx="8569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2. Which answer describes you best？</a:t>
            </a:r>
          </a:p>
        </p:txBody>
      </p:sp>
      <p:sp>
        <p:nvSpPr>
          <p:cNvPr id="33795" name="矩形 53252"/>
          <p:cNvSpPr>
            <a:spLocks noChangeArrowheads="1"/>
          </p:cNvSpPr>
          <p:nvPr/>
        </p:nvSpPr>
        <p:spPr bwMode="auto">
          <a:xfrm>
            <a:off x="536575" y="1752600"/>
            <a:ext cx="8267700" cy="45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which</a:t>
            </a:r>
            <a:r>
              <a:rPr lang="en-US" altLang="zh-CN" sz="24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400" b="1" i="1" dirty="0">
                <a:latin typeface="Times New Roman" panose="02020603050405020304" pitchFamily="18" charset="0"/>
              </a:rPr>
              <a:t>pron.</a:t>
            </a:r>
            <a:r>
              <a:rPr lang="zh-CN" altLang="zh-CN" sz="2400" b="1" dirty="0">
                <a:latin typeface="Times New Roman" panose="02020603050405020304" pitchFamily="18" charset="0"/>
              </a:rPr>
              <a:t>	哪个; 哪一个; 哪一些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Which is better exercise ─ swimming or tennis?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游泳和网球，哪种运动比较好？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Which of the </a:t>
            </a:r>
            <a:r>
              <a:rPr lang="en-US" altLang="zh-CN" sz="2400" b="1" dirty="0">
                <a:latin typeface="Times New Roman" panose="02020603050405020304" pitchFamily="18" charset="0"/>
              </a:rPr>
              <a:t>pens is yours</a:t>
            </a:r>
            <a:r>
              <a:rPr lang="zh-CN" altLang="zh-CN" sz="2400" b="1" dirty="0">
                <a:latin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哪支笔是你的？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Which of the </a:t>
            </a:r>
            <a:r>
              <a:rPr lang="en-US" altLang="zh-CN" sz="2400" b="1" dirty="0">
                <a:latin typeface="Times New Roman" panose="02020603050405020304" pitchFamily="18" charset="0"/>
              </a:rPr>
              <a:t>women is his mother</a:t>
            </a:r>
            <a:r>
              <a:rPr lang="zh-CN" altLang="zh-CN" sz="2400" b="1" dirty="0">
                <a:latin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哪位女士是他的母亲？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Which way is the wind blowing?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风朝哪个方向刮？</a:t>
            </a:r>
          </a:p>
        </p:txBody>
      </p:sp>
    </p:spTree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3252"/>
          <p:cNvSpPr>
            <a:spLocks noChangeArrowheads="1"/>
          </p:cNvSpPr>
          <p:nvPr/>
        </p:nvSpPr>
        <p:spPr bwMode="auto">
          <a:xfrm>
            <a:off x="438150" y="546100"/>
            <a:ext cx="82677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辨析 </a:t>
            </a:r>
            <a:r>
              <a:rPr lang="zh-CN" altLang="zh-CN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which 与 what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what 和 which都是疑问代词,可以指事物,它们既可以单独作主语或宾语,也可以作定语修饰名词, 区别: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527050" y="2254250"/>
          <a:ext cx="7831138" cy="3071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5907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  <a:endParaRPr lang="en-US" alt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意为“哪一个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”，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既可作形容词，也可作代词，用于引导特殊疑问句，表示从给定的范围中去选择事物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907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US" alt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意为“什么，哪个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”，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它用来引导特殊疑问句，表示的是在不确定的范围内选择事物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53252"/>
          <p:cNvSpPr>
            <a:spLocks noChangeArrowheads="1"/>
          </p:cNvSpPr>
          <p:nvPr/>
        </p:nvSpPr>
        <p:spPr bwMode="auto">
          <a:xfrm>
            <a:off x="536575" y="573088"/>
            <a:ext cx="82645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3. Then add up your score and find out your club</a:t>
            </a:r>
          </a:p>
          <a:p>
            <a:pPr eaLnBrk="0" hangingPunct="0">
              <a:lnSpc>
                <a:spcPct val="135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     type！</a:t>
            </a:r>
          </a:p>
        </p:txBody>
      </p:sp>
      <p:sp>
        <p:nvSpPr>
          <p:cNvPr id="35843" name="矩形 53252"/>
          <p:cNvSpPr>
            <a:spLocks noChangeArrowheads="1"/>
          </p:cNvSpPr>
          <p:nvPr/>
        </p:nvSpPr>
        <p:spPr bwMode="auto">
          <a:xfrm>
            <a:off x="536575" y="1827213"/>
            <a:ext cx="8266113" cy="39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(1) add up意为“把……加起来”。它是“动词＋副词”构成的动副型短语，当宾语是代词时，要放在add与up之间；当宾语是名词时，放在两者之间或者up之后均可。例：Can you </a:t>
            </a:r>
            <a:r>
              <a:rPr lang="en-US" altLang="zh-CN" sz="2400" b="1" dirty="0">
                <a:latin typeface="Times New Roman" panose="02020603050405020304" pitchFamily="18" charset="0"/>
              </a:rPr>
              <a:t>help me </a:t>
            </a:r>
            <a:r>
              <a:rPr lang="zh-CN" altLang="zh-CN" sz="2400" b="1" dirty="0">
                <a:latin typeface="Times New Roman" panose="02020603050405020304" pitchFamily="18" charset="0"/>
              </a:rPr>
              <a:t>add up these numbers？你能帮我把这些数字加起来吗？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【拓展】 ① add up to意为“总计达……”；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② add...to...意为“把……加到……里面去”。</a:t>
            </a:r>
          </a:p>
        </p:txBody>
      </p:sp>
    </p:spTree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53252"/>
          <p:cNvSpPr>
            <a:spLocks noChangeArrowheads="1"/>
          </p:cNvSpPr>
          <p:nvPr/>
        </p:nvSpPr>
        <p:spPr bwMode="auto">
          <a:xfrm>
            <a:off x="425742" y="914400"/>
            <a:ext cx="8589962" cy="11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3. Then add up your score and find out your club type</a:t>
            </a:r>
            <a:r>
              <a:rPr lang="en-US" altLang="zh-CN" sz="2800" b="1" dirty="0" smtClean="0">
                <a:solidFill>
                  <a:srgbClr val="1638E8"/>
                </a:solidFill>
                <a:latin typeface="Times New Roman" panose="02020603050405020304" pitchFamily="18" charset="0"/>
              </a:rPr>
              <a:t>！</a:t>
            </a:r>
            <a:endParaRPr lang="en-US" altLang="zh-CN" sz="2800" b="1" dirty="0">
              <a:solidFill>
                <a:srgbClr val="1638E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矩形 53252"/>
          <p:cNvSpPr>
            <a:spLocks noChangeArrowheads="1"/>
          </p:cNvSpPr>
          <p:nvPr/>
        </p:nvSpPr>
        <p:spPr bwMode="auto">
          <a:xfrm>
            <a:off x="425742" y="1828800"/>
            <a:ext cx="8266112" cy="390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(2) score是可数名词，意为“得分，比分”。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询问“比分是多少”的句型为：What is the score？回答时用：It is＋基数词＋to＋基数词．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例：—What's the score of the match now？现在比赛的比分是多少了？—It's 12 to 8. 比分是12 ：8。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(3) type是名词，意为“种类，类型”，相当于kind。常用短语：a type of一种……；different types of不同种类的…… </a:t>
            </a:r>
          </a:p>
        </p:txBody>
      </p:sp>
    </p:spTree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53252"/>
          <p:cNvSpPr>
            <a:spLocks noChangeArrowheads="1"/>
          </p:cNvSpPr>
          <p:nvPr/>
        </p:nvSpPr>
        <p:spPr bwMode="auto">
          <a:xfrm>
            <a:off x="666750" y="633413"/>
            <a:ext cx="80692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800" b="1">
                <a:solidFill>
                  <a:srgbClr val="1638E8"/>
                </a:solidFill>
                <a:latin typeface="Times New Roman" panose="02020603050405020304" pitchFamily="18" charset="0"/>
              </a:rPr>
              <a:t>4. I like to listen to music and relax.</a:t>
            </a:r>
          </a:p>
        </p:txBody>
      </p:sp>
      <p:sp>
        <p:nvSpPr>
          <p:cNvPr id="37891" name="矩形 53252"/>
          <p:cNvSpPr>
            <a:spLocks noChangeArrowheads="1"/>
          </p:cNvSpPr>
          <p:nvPr/>
        </p:nvSpPr>
        <p:spPr bwMode="auto">
          <a:xfrm>
            <a:off x="451044" y="1828800"/>
            <a:ext cx="8172450" cy="33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relax </a:t>
            </a:r>
            <a:r>
              <a:rPr lang="en-US" altLang="zh-CN" sz="2400" dirty="0">
                <a:latin typeface="Times New Roman" panose="02020603050405020304" pitchFamily="18" charset="0"/>
              </a:rPr>
              <a:t>v.  </a:t>
            </a:r>
            <a:r>
              <a:rPr lang="zh-CN" altLang="zh-CN" sz="2400" dirty="0">
                <a:latin typeface="Times New Roman" panose="02020603050405020304" pitchFamily="18" charset="0"/>
              </a:rPr>
              <a:t>放松。 其形容词为：relaxing (令人放松的)和relaxed (感到放松的)。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例：It's time to relax yourself. 是时候放松一下你自己了。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【辨析】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elaxed </a:t>
            </a:r>
            <a:r>
              <a:rPr lang="zh-CN" altLang="zh-CN" sz="2400" dirty="0">
                <a:latin typeface="Times New Roman" panose="02020603050405020304" pitchFamily="18" charset="0"/>
              </a:rPr>
              <a:t>指某人感到轻松、放松、不受拘束的，只能用来修饰人。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relaxing</a:t>
            </a:r>
            <a:r>
              <a:rPr lang="zh-CN" altLang="zh-CN" sz="2400" dirty="0">
                <a:latin typeface="Times New Roman" panose="02020603050405020304" pitchFamily="18" charset="0"/>
              </a:rPr>
              <a:t>指某事某物令人感觉轻松，只能用来修饰物或事。</a:t>
            </a:r>
          </a:p>
        </p:txBody>
      </p:sp>
    </p:spTree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53252"/>
          <p:cNvSpPr>
            <a:spLocks noChangeArrowheads="1"/>
          </p:cNvSpPr>
          <p:nvPr/>
        </p:nvSpPr>
        <p:spPr bwMode="auto">
          <a:xfrm>
            <a:off x="351453" y="729505"/>
            <a:ext cx="80692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5. I usually draw and paint in my free time.</a:t>
            </a:r>
          </a:p>
        </p:txBody>
      </p:sp>
      <p:sp>
        <p:nvSpPr>
          <p:cNvPr id="38915" name="矩形 53252"/>
          <p:cNvSpPr>
            <a:spLocks noChangeArrowheads="1"/>
          </p:cNvSpPr>
          <p:nvPr/>
        </p:nvSpPr>
        <p:spPr bwMode="auto">
          <a:xfrm>
            <a:off x="381000" y="1447800"/>
            <a:ext cx="8534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in one's free time</a:t>
            </a:r>
            <a:r>
              <a:rPr lang="zh-CN" altLang="zh-CN" sz="2400" dirty="0">
                <a:latin typeface="Times New Roman" panose="02020603050405020304" pitchFamily="18" charset="0"/>
              </a:rPr>
              <a:t>  在某人的空闲时间里。one's 要跟随主语人称的变化而变化，常使用名词所有格或者形容词性物主代词。其中，free是形容词，意为“空闲的，有空的”，其反义词为：busy忙碌的。常用短语：be free to do sth. 有空做某事。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例：What do you usually do in your free time？你在空闲时间通常做什么？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【拓展】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free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</a:rPr>
              <a:t>adj.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</a:rPr>
              <a:t>免费的;自由的;空闲的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53252"/>
          <p:cNvSpPr>
            <a:spLocks noChangeArrowheads="1"/>
          </p:cNvSpPr>
          <p:nvPr/>
        </p:nvSpPr>
        <p:spPr bwMode="auto">
          <a:xfrm>
            <a:off x="571500" y="609600"/>
            <a:ext cx="80692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800" b="1">
                <a:solidFill>
                  <a:srgbClr val="1638E8"/>
                </a:solidFill>
                <a:latin typeface="Times New Roman" panose="02020603050405020304" pitchFamily="18" charset="0"/>
              </a:rPr>
              <a:t>6. I like to read books and exercise my mind.</a:t>
            </a:r>
          </a:p>
        </p:txBody>
      </p:sp>
      <p:sp>
        <p:nvSpPr>
          <p:cNvPr id="39939" name="矩形 53252"/>
          <p:cNvSpPr>
            <a:spLocks noChangeArrowheads="1"/>
          </p:cNvSpPr>
          <p:nvPr/>
        </p:nvSpPr>
        <p:spPr bwMode="auto">
          <a:xfrm>
            <a:off x="544513" y="1282700"/>
            <a:ext cx="80962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mind </a:t>
            </a:r>
            <a:r>
              <a:rPr lang="zh-CN" altLang="zh-CN" sz="2800" dirty="0">
                <a:latin typeface="Times New Roman" panose="02020603050405020304" pitchFamily="18" charset="0"/>
              </a:rPr>
              <a:t>在此句中作名词，意为“头脑，思想”。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</a:rPr>
              <a:t>常用短语：make up one's mind to do sth.＝decide to do sth.下定决心做某事；change one's mind 改变主意；keep... in mind 记住……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</a:rPr>
              <a:t>例：</a:t>
            </a:r>
            <a:r>
              <a:rPr lang="en-US" altLang="zh-CN" sz="2800" dirty="0">
                <a:latin typeface="Times New Roman" panose="02020603050405020304" pitchFamily="18" charset="0"/>
              </a:rPr>
              <a:t>The girl </a:t>
            </a:r>
            <a:r>
              <a:rPr lang="zh-CN" altLang="zh-CN" sz="2800" dirty="0">
                <a:latin typeface="Times New Roman" panose="02020603050405020304" pitchFamily="18" charset="0"/>
              </a:rPr>
              <a:t>ma</a:t>
            </a:r>
            <a:r>
              <a:rPr lang="en-US" altLang="zh-CN" sz="2800" dirty="0">
                <a:latin typeface="Times New Roman" panose="02020603050405020304" pitchFamily="18" charset="0"/>
              </a:rPr>
              <a:t>de</a:t>
            </a:r>
            <a:r>
              <a:rPr lang="zh-CN" altLang="zh-CN" sz="2800" dirty="0">
                <a:latin typeface="Times New Roman" panose="02020603050405020304" pitchFamily="18" charset="0"/>
              </a:rPr>
              <a:t> up </a:t>
            </a:r>
            <a:r>
              <a:rPr lang="en-US" altLang="zh-CN" sz="2800" dirty="0">
                <a:latin typeface="Times New Roman" panose="02020603050405020304" pitchFamily="18" charset="0"/>
              </a:rPr>
              <a:t>her</a:t>
            </a:r>
            <a:r>
              <a:rPr lang="zh-CN" altLang="zh-CN" sz="2800" dirty="0">
                <a:latin typeface="Times New Roman" panose="02020603050405020304" pitchFamily="18" charset="0"/>
              </a:rPr>
              <a:t> mind to </a:t>
            </a:r>
            <a:r>
              <a:rPr lang="en-US" altLang="zh-CN" sz="2800" dirty="0">
                <a:latin typeface="Times New Roman" panose="02020603050405020304" pitchFamily="18" charset="0"/>
              </a:rPr>
              <a:t>find a new job. </a:t>
            </a:r>
            <a:r>
              <a:rPr lang="zh-CN" altLang="en-US" sz="2800" dirty="0">
                <a:latin typeface="Times New Roman" panose="02020603050405020304" pitchFamily="18" charset="0"/>
              </a:rPr>
              <a:t>这个女孩下定决心找一份新工作。</a:t>
            </a:r>
            <a:r>
              <a:rPr lang="zh-CN" altLang="zh-CN" sz="2800" dirty="0">
                <a:latin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</a:rPr>
              <a:t>You should keep </a:t>
            </a:r>
            <a:r>
              <a:rPr lang="en-US" altLang="zh-CN" sz="2800" dirty="0">
                <a:latin typeface="Times New Roman" panose="02020603050405020304" pitchFamily="18" charset="0"/>
              </a:rPr>
              <a:t>your father's </a:t>
            </a:r>
            <a:r>
              <a:rPr lang="zh-CN" altLang="zh-CN" sz="2800" dirty="0">
                <a:latin typeface="Times New Roman" panose="02020603050405020304" pitchFamily="18" charset="0"/>
              </a:rPr>
              <a:t>words in mind.你应该记住你父亲说的话。</a:t>
            </a:r>
          </a:p>
        </p:txBody>
      </p:sp>
    </p:spTree>
  </p:cSld>
  <p:clrMapOvr>
    <a:masterClrMapping/>
  </p:clrMapOvr>
  <p:transition>
    <p:whee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53252"/>
          <p:cNvSpPr>
            <a:spLocks noChangeArrowheads="1"/>
          </p:cNvSpPr>
          <p:nvPr/>
        </p:nvSpPr>
        <p:spPr bwMode="auto">
          <a:xfrm>
            <a:off x="392113" y="950913"/>
            <a:ext cx="85042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800" dirty="0">
                <a:latin typeface="Times New Roman" panose="02020603050405020304" pitchFamily="18" charset="0"/>
              </a:rPr>
              <a:t>【拓展】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mind </a:t>
            </a:r>
            <a:r>
              <a:rPr lang="zh-CN" altLang="zh-CN" sz="2800" dirty="0">
                <a:latin typeface="Times New Roman" panose="02020603050405020304" pitchFamily="18" charset="0"/>
              </a:rPr>
              <a:t>作动词，意为“介意，当心，注意”。常用短语：mind </a:t>
            </a:r>
            <a:r>
              <a:rPr lang="en-US" altLang="zh-CN" sz="2800" dirty="0">
                <a:latin typeface="Times New Roman" panose="02020603050405020304" pitchFamily="18" charset="0"/>
              </a:rPr>
              <a:t>(one's) </a:t>
            </a:r>
            <a:r>
              <a:rPr lang="zh-CN" altLang="zh-CN" sz="2800" dirty="0">
                <a:latin typeface="Times New Roman" panose="02020603050405020304" pitchFamily="18" charset="0"/>
              </a:rPr>
              <a:t>doing sth. 介意 </a:t>
            </a:r>
            <a:r>
              <a:rPr lang="en-US" altLang="zh-CN" sz="2800" dirty="0">
                <a:latin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Times New Roman" panose="02020603050405020304" pitchFamily="18" charset="0"/>
              </a:rPr>
              <a:t>某人</a:t>
            </a:r>
            <a:r>
              <a:rPr lang="en-US" altLang="zh-CN" sz="2800" dirty="0">
                <a:latin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</a:rPr>
              <a:t>做某事。</a:t>
            </a:r>
          </a:p>
          <a:p>
            <a:pPr eaLnBrk="0" hangingPunct="0"/>
            <a:r>
              <a:rPr lang="zh-CN" altLang="zh-CN" sz="2800" dirty="0">
                <a:latin typeface="Times New Roman" panose="02020603050405020304" pitchFamily="18" charset="0"/>
              </a:rPr>
              <a:t>例：Would you mind m</a:t>
            </a:r>
            <a:r>
              <a:rPr lang="en-US" altLang="zh-CN" sz="2800" dirty="0">
                <a:latin typeface="Times New Roman" panose="02020603050405020304" pitchFamily="18" charset="0"/>
              </a:rPr>
              <a:t>y </a:t>
            </a:r>
            <a:r>
              <a:rPr lang="zh-CN" altLang="zh-CN" sz="2800" dirty="0">
                <a:latin typeface="Times New Roman" panose="02020603050405020304" pitchFamily="18" charset="0"/>
              </a:rPr>
              <a:t>sitting here？你介意我坐在这里吗？</a:t>
            </a: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</a:rPr>
              <a:t>—</a:t>
            </a:r>
            <a:r>
              <a:rPr lang="zh-CN" altLang="zh-CN" sz="2800" dirty="0">
                <a:latin typeface="Times New Roman" panose="02020603050405020304" pitchFamily="18" charset="0"/>
              </a:rPr>
              <a:t>Would you mind (my) smoking here? 你介意我</a:t>
            </a:r>
            <a:r>
              <a:rPr lang="zh-CN" altLang="en-US" sz="2800" dirty="0">
                <a:latin typeface="Times New Roman" panose="02020603050405020304" pitchFamily="18" charset="0"/>
              </a:rPr>
              <a:t>在</a:t>
            </a:r>
            <a:r>
              <a:rPr lang="zh-CN" altLang="zh-CN" sz="2800" dirty="0">
                <a:latin typeface="Times New Roman" panose="02020603050405020304" pitchFamily="18" charset="0"/>
              </a:rPr>
              <a:t>这儿抽烟吗？</a:t>
            </a:r>
            <a:r>
              <a:rPr lang="en-US" altLang="zh-CN" sz="2800" dirty="0">
                <a:latin typeface="Times New Roman" panose="02020603050405020304" pitchFamily="18" charset="0"/>
              </a:rPr>
              <a:t>— I'm afraid you can't smoke in public.  </a:t>
            </a:r>
            <a:r>
              <a:rPr lang="zh-CN" altLang="en-US" sz="2800" dirty="0">
                <a:latin typeface="Times New Roman" panose="02020603050405020304" pitchFamily="18" charset="0"/>
              </a:rPr>
              <a:t>恐怕你不能在公共场合吸烟。</a:t>
            </a: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</a:rPr>
              <a:t>—I'm sorry that I broke your cup.  </a:t>
            </a:r>
            <a:r>
              <a:rPr lang="zh-CN" altLang="en-US" sz="2800" dirty="0">
                <a:latin typeface="Times New Roman" panose="02020603050405020304" pitchFamily="18" charset="0"/>
              </a:rPr>
              <a:t>对不起，我把你的杯子打碎了。</a:t>
            </a:r>
            <a:r>
              <a:rPr lang="en-US" altLang="zh-CN" sz="2800" dirty="0">
                <a:latin typeface="Times New Roman" panose="02020603050405020304" pitchFamily="18" charset="0"/>
                <a:sym typeface="宋体" panose="02010600030101010101" pitchFamily="2" charset="-122"/>
              </a:rPr>
              <a:t>— </a:t>
            </a:r>
            <a:r>
              <a:rPr lang="en-US" altLang="zh-CN" sz="2800" dirty="0">
                <a:latin typeface="Times New Roman" panose="02020603050405020304" pitchFamily="18" charset="0"/>
              </a:rPr>
              <a:t>Never mind.  </a:t>
            </a:r>
            <a:r>
              <a:rPr lang="zh-CN" altLang="en-US" sz="2800" dirty="0">
                <a:latin typeface="Times New Roman" panose="02020603050405020304" pitchFamily="18" charset="0"/>
              </a:rPr>
              <a:t>没什么。</a:t>
            </a:r>
          </a:p>
        </p:txBody>
      </p:sp>
    </p:spTree>
  </p:cSld>
  <p:clrMapOvr>
    <a:masterClrMapping/>
  </p:clrMapOvr>
  <p:transition>
    <p:whee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53252"/>
          <p:cNvSpPr>
            <a:spLocks noChangeArrowheads="1"/>
          </p:cNvSpPr>
          <p:nvPr/>
        </p:nvSpPr>
        <p:spPr bwMode="auto">
          <a:xfrm>
            <a:off x="368300" y="1143000"/>
            <a:ext cx="80692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7. I like to be active.</a:t>
            </a:r>
          </a:p>
        </p:txBody>
      </p:sp>
      <p:sp>
        <p:nvSpPr>
          <p:cNvPr id="41987" name="矩形 53252"/>
          <p:cNvSpPr>
            <a:spLocks noChangeArrowheads="1"/>
          </p:cNvSpPr>
          <p:nvPr/>
        </p:nvSpPr>
        <p:spPr bwMode="auto">
          <a:xfrm>
            <a:off x="368300" y="1676400"/>
            <a:ext cx="8407400" cy="366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65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active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2400" dirty="0">
                <a:latin typeface="Times New Roman" panose="02020603050405020304" pitchFamily="18" charset="0"/>
              </a:rPr>
              <a:t>积极的，活跃的。其动词为 act (行动)，反义词为 inactive(不活跃的)，名词为 activity (活动)。例：That boy is very active </a:t>
            </a:r>
            <a:r>
              <a:rPr lang="en-US" altLang="zh-CN" sz="2400" dirty="0">
                <a:latin typeface="Times New Roman" panose="02020603050405020304" pitchFamily="18" charset="0"/>
              </a:rPr>
              <a:t>in class</a:t>
            </a:r>
            <a:r>
              <a:rPr lang="zh-CN" altLang="zh-CN" sz="2400" dirty="0">
                <a:latin typeface="Times New Roman" panose="02020603050405020304" pitchFamily="18" charset="0"/>
              </a:rPr>
              <a:t>. 那个男孩在课堂上非常活跃。</a:t>
            </a:r>
          </a:p>
          <a:p>
            <a:pPr eaLnBrk="0" hangingPunct="0">
              <a:lnSpc>
                <a:spcPct val="165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The club provides </a:t>
            </a:r>
            <a:r>
              <a:rPr lang="en-US" altLang="zh-CN" sz="2400" dirty="0">
                <a:latin typeface="Times New Roman" panose="02020603050405020304" pitchFamily="18" charset="0"/>
              </a:rPr>
              <a:t>all kinds</a:t>
            </a:r>
            <a:r>
              <a:rPr lang="zh-CN" altLang="zh-CN" sz="2400" dirty="0">
                <a:latin typeface="Times New Roman" panose="02020603050405020304" pitchFamily="18" charset="0"/>
              </a:rPr>
              <a:t> of activities</a:t>
            </a:r>
            <a:r>
              <a:rPr lang="en-US" altLang="zh-CN" sz="2400" dirty="0">
                <a:latin typeface="Times New Roman" panose="02020603050405020304" pitchFamily="18" charset="0"/>
              </a:rPr>
              <a:t>, such as </a:t>
            </a:r>
            <a:r>
              <a:rPr lang="zh-CN" altLang="zh-CN" sz="2400" dirty="0">
                <a:latin typeface="Times New Roman" panose="02020603050405020304" pitchFamily="18" charset="0"/>
              </a:rPr>
              <a:t>tennis, swimming and </a:t>
            </a:r>
            <a:r>
              <a:rPr lang="en-US" altLang="zh-CN" sz="2400" dirty="0">
                <a:latin typeface="Times New Roman" panose="02020603050405020304" pitchFamily="18" charset="0"/>
              </a:rPr>
              <a:t>so on</a:t>
            </a:r>
            <a:r>
              <a:rPr lang="zh-CN" altLang="zh-CN" sz="2400" dirty="0"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65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这家俱乐部提供各种各样的活动，诸如网球、游泳等。</a:t>
            </a:r>
          </a:p>
        </p:txBody>
      </p:sp>
    </p:spTree>
  </p:cSld>
  <p:clrMapOvr>
    <a:masterClrMapping/>
  </p:clrMapOvr>
  <p:transition>
    <p:whee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50178"/>
          <p:cNvSpPr>
            <a:spLocks noGrp="1" noChangeArrowheads="1"/>
          </p:cNvSpPr>
          <p:nvPr/>
        </p:nvSpPr>
        <p:spPr bwMode="auto">
          <a:xfrm>
            <a:off x="477838" y="1608138"/>
            <a:ext cx="8189912" cy="4830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8515" tIns="59258" rIns="118515" bIns="59258"/>
          <a:lstStyle/>
          <a:p>
            <a:pPr marL="476250" indent="-476250" defTabSz="704850" eaLnBrk="0" hangingPunct="0">
              <a:lnSpc>
                <a:spcPct val="14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—It's too cold today. Would you mind ________</a:t>
            </a:r>
          </a:p>
          <a:p>
            <a:pPr marL="476250" indent="-476250" defTabSz="704850" eaLnBrk="0" hangingPunct="0">
              <a:lnSpc>
                <a:spcPct val="14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    the window?</a:t>
            </a:r>
          </a:p>
          <a:p>
            <a:pPr marL="476250" indent="-476250" defTabSz="704850" eaLnBrk="0" hangingPunct="0">
              <a:lnSpc>
                <a:spcPct val="14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—Certainly not. Go ahead.(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贵州安顺中考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)</a:t>
            </a:r>
          </a:p>
          <a:p>
            <a:pPr marL="476250" indent="-476250" defTabSz="704850" eaLnBrk="0" hangingPunct="0">
              <a:lnSpc>
                <a:spcPct val="14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A．to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close　　	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B．closing</a:t>
            </a: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marL="476250" indent="-476250" defTabSz="704850" eaLnBrk="0" hangingPunct="0">
              <a:lnSpc>
                <a:spcPct val="14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C．close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　	      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D．closed</a:t>
            </a: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marL="476250" indent="-476250" defTabSz="704850" eaLnBrk="0" hangingPunct="0">
              <a:lnSpc>
                <a:spcPct val="14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2. </a:t>
            </a:r>
            <a:r>
              <a:rPr lang="en-US" altLang="zh-CN" sz="2800" b="1" dirty="0">
                <a:latin typeface="Times New Roman" panose="02020603050405020304" pitchFamily="18" charset="0"/>
              </a:rPr>
              <a:t> Could you give me a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hand？I</a:t>
            </a:r>
            <a:r>
              <a:rPr lang="en-US" altLang="zh-CN" sz="2800" b="1" dirty="0">
                <a:latin typeface="Times New Roman" panose="02020603050405020304" pitchFamily="18" charset="0"/>
              </a:rPr>
              <a:t> can't complete the task on time________ your help. (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广东中考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 marL="476250" indent="-476250" defTabSz="704850" eaLnBrk="0" hangingPunct="0">
              <a:lnSpc>
                <a:spcPct val="14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A．without</a:t>
            </a:r>
            <a:r>
              <a:rPr lang="en-US" altLang="zh-CN" sz="2800" b="1" dirty="0">
                <a:latin typeface="Times New Roman" panose="02020603050405020304" pitchFamily="18" charset="0"/>
              </a:rPr>
              <a:t>　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B．under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C．with</a:t>
            </a:r>
            <a:r>
              <a:rPr lang="en-US" altLang="zh-CN" sz="2800" b="1" dirty="0">
                <a:latin typeface="Times New Roman" panose="02020603050405020304" pitchFamily="18" charset="0"/>
              </a:rPr>
              <a:t>　	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D．for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0660" name="文本框 70659"/>
          <p:cNvSpPr txBox="1">
            <a:spLocks noChangeArrowheads="1"/>
          </p:cNvSpPr>
          <p:nvPr/>
        </p:nvSpPr>
        <p:spPr bwMode="auto">
          <a:xfrm>
            <a:off x="7105650" y="1471613"/>
            <a:ext cx="728663" cy="735012"/>
          </a:xfrm>
          <a:prstGeom prst="rect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B</a:t>
            </a:r>
          </a:p>
        </p:txBody>
      </p:sp>
      <p:sp>
        <p:nvSpPr>
          <p:cNvPr id="43012" name="文本框 53256"/>
          <p:cNvSpPr txBox="1">
            <a:spLocks noChangeArrowheads="1"/>
          </p:cNvSpPr>
          <p:nvPr/>
        </p:nvSpPr>
        <p:spPr bwMode="auto">
          <a:xfrm>
            <a:off x="568325" y="1023938"/>
            <a:ext cx="5992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一、单项选择。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327400" y="5178425"/>
            <a:ext cx="750888" cy="669925"/>
          </a:xfrm>
          <a:prstGeom prst="rect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</a:t>
            </a:r>
          </a:p>
        </p:txBody>
      </p:sp>
      <p:sp>
        <p:nvSpPr>
          <p:cNvPr id="43014" name="文本框 1"/>
          <p:cNvSpPr txBox="1">
            <a:spLocks noChangeArrowheads="1"/>
          </p:cNvSpPr>
          <p:nvPr/>
        </p:nvSpPr>
        <p:spPr bwMode="auto">
          <a:xfrm>
            <a:off x="2940050" y="406400"/>
            <a:ext cx="480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Exercise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271172" y="34290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6146" name="文本框 16386"/>
          <p:cNvSpPr txBox="1">
            <a:spLocks noChangeArrowheads="1"/>
          </p:cNvSpPr>
          <p:nvPr/>
        </p:nvSpPr>
        <p:spPr bwMode="auto">
          <a:xfrm>
            <a:off x="304800" y="530225"/>
            <a:ext cx="80756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★ Key sentences:</a:t>
            </a:r>
          </a:p>
        </p:txBody>
      </p:sp>
      <p:sp>
        <p:nvSpPr>
          <p:cNvPr id="6147" name="文本框 16386"/>
          <p:cNvSpPr txBox="1">
            <a:spLocks noChangeArrowheads="1"/>
          </p:cNvSpPr>
          <p:nvPr/>
        </p:nvSpPr>
        <p:spPr bwMode="auto">
          <a:xfrm>
            <a:off x="371475" y="1276350"/>
            <a:ext cx="8534400" cy="1384300"/>
          </a:xfrm>
          <a:prstGeom prst="rect">
            <a:avLst/>
          </a:prstGeom>
          <a:gradFill rotWithShape="1">
            <a:gsLst>
              <a:gs pos="0">
                <a:srgbClr val="F6F9FC"/>
              </a:gs>
              <a:gs pos="100000">
                <a:srgbClr val="B0C6E1"/>
              </a:gs>
              <a:gs pos="100000">
                <a:srgbClr val="B0C6E1"/>
              </a:gs>
              <a:gs pos="100000">
                <a:srgbClr val="CAD9EB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8. I can't go anywhere without them.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9. I will be bored without a book.</a:t>
            </a:r>
          </a:p>
        </p:txBody>
      </p:sp>
      <p:pic>
        <p:nvPicPr>
          <p:cNvPr id="6148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66025" y="322263"/>
            <a:ext cx="10604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D:\科大讯飞\资源库\2014 暑期 平台资源\山东科技3-5\鲁科（三起）四年级上册（2014年新编）\Unit 2 Hobbies\Lesson 3 What's your hobby\素材\danc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2825750"/>
            <a:ext cx="26860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D:\科大讯飞\资源库\2014 暑期 平台资源\陕西旅游（三起）3、4\英语陕旅（三起）四年级上册（2013年新编）\Unit 8 Boys Like to Play Ball\Part A\素材\sing song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54363" y="2825750"/>
            <a:ext cx="271621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D:\科大讯飞\资源库\2014 暑期 平台资源\鄂教（三起）3-6\鄂教（三起）五年级上册\Module A Me，my family and friends\Unit 2 School clubs\素材\playing ches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73763" y="2825750"/>
            <a:ext cx="2776537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占位符 50178"/>
          <p:cNvSpPr>
            <a:spLocks noGrp="1" noChangeArrowheads="1"/>
          </p:cNvSpPr>
          <p:nvPr/>
        </p:nvSpPr>
        <p:spPr bwMode="auto">
          <a:xfrm>
            <a:off x="561975" y="625475"/>
            <a:ext cx="8204200" cy="581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8515" tIns="59258" rIns="118515" bIns="59258"/>
          <a:lstStyle/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3. —________ kind of tea would you like?</a:t>
            </a: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—I love black tea. </a:t>
            </a: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A．Which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B．What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C．Whose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D．That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；</a:t>
            </a: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4. My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deskmate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is really ________. She likes to</a:t>
            </a: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attend different activities after school. (2017·安徽)</a:t>
            </a: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A．active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　	 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B．quiet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　</a:t>
            </a: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C．lazy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　	    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D．honest</a:t>
            </a: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5. Seeing a bird resting by the window (</a:t>
            </a:r>
            <a:r>
              <a:rPr lang="zh-CN" altLang="en-US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停在窗户旁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) </a:t>
            </a: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，the boy moved _______to have a look at it. 　　　　　　　　　　　　　　　　　　　　　　　　　　　</a:t>
            </a:r>
          </a:p>
          <a:p>
            <a:pPr marL="609600" indent="-609600" algn="just" eaLnBrk="0" hangingPunct="0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A．politely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　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B．quietly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　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C．easily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　	</a:t>
            </a:r>
            <a:r>
              <a:rPr lang="en-US" altLang="zh-CN" sz="28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D．safely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                           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0660" name="文本框 70659"/>
          <p:cNvSpPr txBox="1">
            <a:spLocks noChangeArrowheads="1"/>
          </p:cNvSpPr>
          <p:nvPr/>
        </p:nvSpPr>
        <p:spPr bwMode="auto">
          <a:xfrm>
            <a:off x="1549400" y="752475"/>
            <a:ext cx="1065213" cy="520700"/>
          </a:xfrm>
          <a:prstGeom prst="rect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03738" y="2433638"/>
            <a:ext cx="1447800" cy="520700"/>
          </a:xfrm>
          <a:prstGeom prst="rect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83000" y="5232400"/>
            <a:ext cx="1135063" cy="520700"/>
          </a:xfrm>
          <a:prstGeom prst="rect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ldLvl="0" animBg="1"/>
      <p:bldP spid="2" grpId="0" bldLvl="0" animBg="1"/>
      <p:bldP spid="5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95300" y="1196975"/>
            <a:ext cx="8301038" cy="5265738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—______ is your </a:t>
            </a:r>
            <a:r>
              <a:rPr lang="en-US" altLang="en-US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subject?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—English, of course.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—______ did you go to Tokyo?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—By ship.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—______ are you going to spend your holiday?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—In Qingdao.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—______ blouse do you like better, the red one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or the purple one?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—The purple one.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00075" y="612775"/>
            <a:ext cx="7532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008E"/>
                </a:solidFill>
                <a:latin typeface="仿宋_GB2312" pitchFamily="49" charset="-122"/>
                <a:ea typeface="仿宋_GB2312" pitchFamily="49" charset="-122"/>
              </a:rPr>
              <a:t>二、用疑问词</a:t>
            </a:r>
            <a:r>
              <a:rPr lang="en-US" altLang="en-US" sz="3200" b="1" dirty="0" err="1">
                <a:solidFill>
                  <a:srgbClr val="00008E"/>
                </a:solidFill>
                <a:latin typeface="仿宋_GB2312" pitchFamily="49" charset="-122"/>
                <a:ea typeface="仿宋_GB2312" pitchFamily="49" charset="-122"/>
              </a:rPr>
              <a:t>完成英语句子，每空一词</a:t>
            </a:r>
            <a:r>
              <a:rPr lang="en-US" altLang="en-US" sz="3200" b="1" dirty="0">
                <a:solidFill>
                  <a:srgbClr val="00008E"/>
                </a:solidFill>
                <a:latin typeface="仿宋_GB2312" pitchFamily="49" charset="-122"/>
                <a:ea typeface="仿宋_GB2312" pitchFamily="49" charset="-122"/>
              </a:rPr>
              <a:t>。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338263" y="1196975"/>
            <a:ext cx="122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338263" y="2297113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195388" y="3532188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Where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195388" y="4824413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Which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ldLvl="0" animBg="1"/>
      <p:bldP spid="97284" grpId="0"/>
      <p:bldP spid="97285" grpId="0"/>
      <p:bldP spid="97286" grpId="0"/>
      <p:bldP spid="97288" grpId="0"/>
      <p:bldP spid="9728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74753"/>
          <p:cNvSpPr txBox="1">
            <a:spLocks noChangeArrowheads="1"/>
          </p:cNvSpPr>
          <p:nvPr/>
        </p:nvSpPr>
        <p:spPr bwMode="auto">
          <a:xfrm>
            <a:off x="496888" y="1290638"/>
            <a:ext cx="8437562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1. </a:t>
            </a:r>
            <a:r>
              <a:rPr lang="zh-CN" altLang="en-US" sz="2800" b="1">
                <a:latin typeface="Times New Roman" panose="02020603050405020304" pitchFamily="18" charset="0"/>
              </a:rPr>
              <a:t>这幅画不适合这所房子。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The painting isn’t _______ ________ the house.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2. </a:t>
            </a:r>
            <a:r>
              <a:rPr lang="zh-CN" altLang="en-US" sz="2800" b="1">
                <a:latin typeface="Times New Roman" panose="02020603050405020304" pitchFamily="18" charset="0"/>
              </a:rPr>
              <a:t>看下列图片，然后回答问题。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Look at _______ _______ ________, then answer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the questions.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3. </a:t>
            </a:r>
            <a:r>
              <a:rPr lang="zh-CN" altLang="en-US" sz="2800" b="1">
                <a:latin typeface="Times New Roman" panose="02020603050405020304" pitchFamily="18" charset="0"/>
              </a:rPr>
              <a:t>你可以向别人求助，例如你的父母。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You can ask others for help, ________ ________,  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your parents.</a:t>
            </a:r>
          </a:p>
        </p:txBody>
      </p:sp>
      <p:sp>
        <p:nvSpPr>
          <p:cNvPr id="46083" name="文本框 53256"/>
          <p:cNvSpPr txBox="1">
            <a:spLocks noChangeArrowheads="1"/>
          </p:cNvSpPr>
          <p:nvPr/>
        </p:nvSpPr>
        <p:spPr bwMode="auto">
          <a:xfrm>
            <a:off x="496888" y="706438"/>
            <a:ext cx="764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99"/>
                </a:solidFill>
                <a:latin typeface="宋体" panose="02010600030101010101" pitchFamily="2" charset="-122"/>
              </a:rPr>
              <a:t>三、根据汉语意思完成句子</a:t>
            </a:r>
            <a:r>
              <a:rPr lang="en-US" altLang="zh-CN" sz="3200" b="1">
                <a:solidFill>
                  <a:srgbClr val="000099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solidFill>
                  <a:srgbClr val="000099"/>
                </a:solidFill>
                <a:latin typeface="宋体" panose="02010600030101010101" pitchFamily="2" charset="-122"/>
              </a:rPr>
              <a:t>一空一词。</a:t>
            </a:r>
          </a:p>
        </p:txBody>
      </p:sp>
      <p:sp>
        <p:nvSpPr>
          <p:cNvPr id="155654" name="矩形 155653"/>
          <p:cNvSpPr>
            <a:spLocks noChangeArrowheads="1"/>
          </p:cNvSpPr>
          <p:nvPr/>
        </p:nvSpPr>
        <p:spPr bwMode="auto">
          <a:xfrm>
            <a:off x="3937000" y="2079625"/>
            <a:ext cx="3143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right      for</a:t>
            </a:r>
          </a:p>
        </p:txBody>
      </p:sp>
      <p:sp>
        <p:nvSpPr>
          <p:cNvPr id="155655" name="矩形 155654"/>
          <p:cNvSpPr>
            <a:spLocks noChangeArrowheads="1"/>
          </p:cNvSpPr>
          <p:nvPr/>
        </p:nvSpPr>
        <p:spPr bwMode="auto">
          <a:xfrm>
            <a:off x="2266950" y="3379788"/>
            <a:ext cx="3938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the      following pictures</a:t>
            </a:r>
          </a:p>
        </p:txBody>
      </p:sp>
      <p:sp>
        <p:nvSpPr>
          <p:cNvPr id="155658" name="矩形 155657"/>
          <p:cNvSpPr>
            <a:spLocks noChangeArrowheads="1"/>
          </p:cNvSpPr>
          <p:nvPr/>
        </p:nvSpPr>
        <p:spPr bwMode="auto">
          <a:xfrm>
            <a:off x="5514975" y="5094288"/>
            <a:ext cx="638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</a:p>
        </p:txBody>
      </p:sp>
      <p:sp>
        <p:nvSpPr>
          <p:cNvPr id="155659" name="矩形 155658"/>
          <p:cNvSpPr>
            <a:spLocks noChangeArrowheads="1"/>
          </p:cNvSpPr>
          <p:nvPr/>
        </p:nvSpPr>
        <p:spPr bwMode="auto">
          <a:xfrm>
            <a:off x="6691313" y="5094288"/>
            <a:ext cx="1447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/>
      <p:bldP spid="155655" grpId="0"/>
      <p:bldP spid="155658" grpId="0"/>
      <p:bldP spid="1556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87363" y="638175"/>
            <a:ext cx="8169275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4. </a:t>
            </a:r>
            <a:r>
              <a:rPr lang="zh-CN" altLang="en-US" sz="2800" b="1">
                <a:latin typeface="Times New Roman" panose="02020603050405020304" pitchFamily="18" charset="0"/>
              </a:rPr>
              <a:t>首先，给面粉里加些水。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First, _______ some water ________ the flour.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5. </a:t>
            </a:r>
            <a:r>
              <a:rPr lang="zh-CN" altLang="en-US" sz="2800" b="1">
                <a:latin typeface="Times New Roman" panose="02020603050405020304" pitchFamily="18" charset="0"/>
              </a:rPr>
              <a:t>我爷爷闲暇时喜欢钓鱼。</a:t>
            </a:r>
            <a:br>
              <a:rPr lang="zh-CN" altLang="en-US" sz="2800" b="1">
                <a:latin typeface="Times New Roman" panose="02020603050405020304" pitchFamily="18" charset="0"/>
              </a:rPr>
            </a:b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My grandpa likes to go fishing ________ _______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_______ ________.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6. 如果在牛奶里加点蜂蜜，品尝起来会非常美味。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If you________ some honey to the milk，it will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________ very delicious.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7. 没有</a:t>
            </a:r>
            <a:r>
              <a:rPr lang="zh-CN" altLang="en-US" sz="2800" b="1">
                <a:latin typeface="Times New Roman" panose="02020603050405020304" pitchFamily="18" charset="0"/>
              </a:rPr>
              <a:t>钱</a:t>
            </a:r>
            <a:r>
              <a:rPr lang="en-US" altLang="zh-CN" sz="2800" b="1">
                <a:latin typeface="Times New Roman" panose="02020603050405020304" pitchFamily="18" charset="0"/>
              </a:rPr>
              <a:t>，我哪儿也去不了。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 I can't go ________ ________ money.　</a:t>
            </a:r>
          </a:p>
        </p:txBody>
      </p:sp>
      <p:sp>
        <p:nvSpPr>
          <p:cNvPr id="156677" name="矩形 156676"/>
          <p:cNvSpPr>
            <a:spLocks noChangeArrowheads="1"/>
          </p:cNvSpPr>
          <p:nvPr/>
        </p:nvSpPr>
        <p:spPr bwMode="auto">
          <a:xfrm>
            <a:off x="2016125" y="1182688"/>
            <a:ext cx="420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add                                to</a:t>
            </a:r>
          </a:p>
        </p:txBody>
      </p:sp>
      <p:sp>
        <p:nvSpPr>
          <p:cNvPr id="156678" name="矩形 156677"/>
          <p:cNvSpPr>
            <a:spLocks noChangeArrowheads="1"/>
          </p:cNvSpPr>
          <p:nvPr/>
        </p:nvSpPr>
        <p:spPr bwMode="auto">
          <a:xfrm>
            <a:off x="5886450" y="2497138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             his 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31888" y="3019425"/>
            <a:ext cx="234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free         time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32013" y="4225925"/>
            <a:ext cx="85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add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66825" y="4884738"/>
            <a:ext cx="99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taste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78300" y="5872163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without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98725" y="5872163"/>
            <a:ext cx="1784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anywhere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  <p:bldP spid="156678" grpId="0"/>
      <p:bldP spid="5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74753"/>
          <p:cNvSpPr txBox="1">
            <a:spLocks noChangeArrowheads="1"/>
          </p:cNvSpPr>
          <p:nvPr/>
        </p:nvSpPr>
        <p:spPr bwMode="auto">
          <a:xfrm>
            <a:off x="612775" y="1220788"/>
            <a:ext cx="829786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1. The students want to watch a movie to  ________  (</a:t>
            </a:r>
            <a:r>
              <a:rPr lang="zh-CN" altLang="en-US" sz="2800" b="1">
                <a:latin typeface="Times New Roman" panose="02020603050405020304" pitchFamily="18" charset="0"/>
              </a:rPr>
              <a:t>放松</a:t>
            </a:r>
            <a:r>
              <a:rPr lang="en-US" altLang="zh-CN" sz="2800" b="1">
                <a:latin typeface="Times New Roman" panose="02020603050405020304" pitchFamily="18" charset="0"/>
              </a:rPr>
              <a:t>)  after the exam.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2. Little Tom is drawing a __________ (</a:t>
            </a:r>
            <a:r>
              <a:rPr lang="zh-CN" altLang="en-US" sz="2800" b="1">
                <a:latin typeface="Times New Roman" panose="02020603050405020304" pitchFamily="18" charset="0"/>
              </a:rPr>
              <a:t>圆 </a:t>
            </a:r>
            <a:r>
              <a:rPr lang="en-US" altLang="zh-CN" sz="2800" b="1">
                <a:latin typeface="Times New Roman" panose="02020603050405020304" pitchFamily="18" charset="0"/>
              </a:rPr>
              <a:t>) on the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paper.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3. What __________ (</a:t>
            </a:r>
            <a:r>
              <a:rPr lang="zh-CN" altLang="en-US" sz="2800" b="1">
                <a:latin typeface="Times New Roman" panose="02020603050405020304" pitchFamily="18" charset="0"/>
              </a:rPr>
              <a:t>类型</a:t>
            </a:r>
            <a:r>
              <a:rPr lang="en-US" altLang="zh-CN" sz="2800" b="1">
                <a:latin typeface="Times New Roman" panose="02020603050405020304" pitchFamily="18" charset="0"/>
              </a:rPr>
              <a:t>) of books do you like?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4. Steven takes an __________ (</a:t>
            </a:r>
            <a:r>
              <a:rPr lang="zh-CN" altLang="en-US" sz="2800" b="1">
                <a:latin typeface="Times New Roman" panose="02020603050405020304" pitchFamily="18" charset="0"/>
              </a:rPr>
              <a:t>积极的</a:t>
            </a:r>
            <a:r>
              <a:rPr lang="en-US" altLang="zh-CN" sz="2800" b="1">
                <a:latin typeface="Times New Roman" panose="02020603050405020304" pitchFamily="18" charset="0"/>
              </a:rPr>
              <a:t>) part in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 school life.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5. All students __________ (</a:t>
            </a:r>
            <a:r>
              <a:rPr lang="zh-CN" altLang="en-US" sz="2800" b="1">
                <a:latin typeface="Times New Roman" panose="02020603050405020304" pitchFamily="18" charset="0"/>
              </a:rPr>
              <a:t>必须</a:t>
            </a:r>
            <a:r>
              <a:rPr lang="en-US" altLang="zh-CN" sz="2800" b="1">
                <a:latin typeface="Times New Roman" panose="02020603050405020304" pitchFamily="18" charset="0"/>
              </a:rPr>
              <a:t>) wear school </a:t>
            </a:r>
          </a:p>
          <a:p>
            <a:pPr eaLnBrk="1" hangingPunct="1">
              <a:lnSpc>
                <a:spcPct val="135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uniforms on weekdays.</a:t>
            </a:r>
          </a:p>
        </p:txBody>
      </p:sp>
      <p:sp>
        <p:nvSpPr>
          <p:cNvPr id="48131" name="文本框 53256"/>
          <p:cNvSpPr txBox="1">
            <a:spLocks noChangeArrowheads="1"/>
          </p:cNvSpPr>
          <p:nvPr/>
        </p:nvSpPr>
        <p:spPr bwMode="auto">
          <a:xfrm>
            <a:off x="496888" y="706438"/>
            <a:ext cx="764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99"/>
                </a:solidFill>
                <a:latin typeface="宋体" panose="02010600030101010101" pitchFamily="2" charset="-122"/>
              </a:rPr>
              <a:t>四、根据中文提示完成句子。</a:t>
            </a:r>
          </a:p>
        </p:txBody>
      </p:sp>
      <p:sp>
        <p:nvSpPr>
          <p:cNvPr id="154630" name="矩形 154629"/>
          <p:cNvSpPr>
            <a:spLocks noChangeArrowheads="1"/>
          </p:cNvSpPr>
          <p:nvPr/>
        </p:nvSpPr>
        <p:spPr bwMode="auto">
          <a:xfrm>
            <a:off x="7192963" y="1290638"/>
            <a:ext cx="946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relax</a:t>
            </a:r>
          </a:p>
        </p:txBody>
      </p:sp>
      <p:sp>
        <p:nvSpPr>
          <p:cNvPr id="154631" name="矩形 154630"/>
          <p:cNvSpPr>
            <a:spLocks noChangeArrowheads="1"/>
          </p:cNvSpPr>
          <p:nvPr/>
        </p:nvSpPr>
        <p:spPr bwMode="auto">
          <a:xfrm>
            <a:off x="4987925" y="2495550"/>
            <a:ext cx="10064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circle</a:t>
            </a:r>
          </a:p>
        </p:txBody>
      </p:sp>
      <p:sp>
        <p:nvSpPr>
          <p:cNvPr id="154632" name="矩形 154631"/>
          <p:cNvSpPr>
            <a:spLocks noChangeArrowheads="1"/>
          </p:cNvSpPr>
          <p:nvPr/>
        </p:nvSpPr>
        <p:spPr bwMode="auto">
          <a:xfrm>
            <a:off x="2455863" y="3630613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type</a:t>
            </a:r>
          </a:p>
        </p:txBody>
      </p:sp>
      <p:sp>
        <p:nvSpPr>
          <p:cNvPr id="154633" name="矩形 154632"/>
          <p:cNvSpPr>
            <a:spLocks noChangeArrowheads="1"/>
          </p:cNvSpPr>
          <p:nvPr/>
        </p:nvSpPr>
        <p:spPr bwMode="auto">
          <a:xfrm>
            <a:off x="3571875" y="4232275"/>
            <a:ext cx="1071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active</a:t>
            </a:r>
          </a:p>
        </p:txBody>
      </p:sp>
      <p:sp>
        <p:nvSpPr>
          <p:cNvPr id="154634" name="矩形 154633"/>
          <p:cNvSpPr>
            <a:spLocks noChangeArrowheads="1"/>
          </p:cNvSpPr>
          <p:nvPr/>
        </p:nvSpPr>
        <p:spPr bwMode="auto">
          <a:xfrm>
            <a:off x="3289300" y="5402263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54631" grpId="0"/>
      <p:bldP spid="154632" grpId="0"/>
      <p:bldP spid="154633" grpId="0"/>
      <p:bldP spid="1546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74753"/>
          <p:cNvSpPr txBox="1">
            <a:spLocks noChangeArrowheads="1"/>
          </p:cNvSpPr>
          <p:nvPr/>
        </p:nvSpPr>
        <p:spPr bwMode="auto">
          <a:xfrm>
            <a:off x="496888" y="606425"/>
            <a:ext cx="8297862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6. The _________ is 28 to 22 now. I think our class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will win.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7. If you feel _________ at home, you can take a walk</a:t>
            </a:r>
          </a:p>
          <a:p>
            <a:pPr eaLnBrk="1" hangingPunct="1">
              <a:lnSpc>
                <a:spcPct val="150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in the park.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8. _________ apples do you want, the red ones or the</a:t>
            </a:r>
          </a:p>
          <a:p>
            <a:pPr eaLnBrk="1" hangingPunct="1">
              <a:lnSpc>
                <a:spcPct val="150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green ones?</a:t>
            </a:r>
          </a:p>
          <a:p>
            <a:pPr eaLnBrk="1" hangingPunct="1">
              <a:lnSpc>
                <a:spcPct val="150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9. Suddenly (</a:t>
            </a:r>
            <a:r>
              <a:rPr lang="zh-CN" altLang="en-US" sz="2800" b="1">
                <a:latin typeface="Times New Roman" panose="02020603050405020304" pitchFamily="18" charset="0"/>
              </a:rPr>
              <a:t>突然</a:t>
            </a:r>
            <a:r>
              <a:rPr lang="en-US" altLang="zh-CN" sz="2800" b="1">
                <a:latin typeface="Times New Roman" panose="02020603050405020304" pitchFamily="18" charset="0"/>
              </a:rPr>
              <a:t>) he came up with a good plan in</a:t>
            </a:r>
          </a:p>
          <a:p>
            <a:pPr eaLnBrk="1" hangingPunct="1">
              <a:lnSpc>
                <a:spcPct val="150000"/>
              </a:lnSpc>
              <a:spcBef>
                <a:spcPts val="5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his _________.</a:t>
            </a:r>
          </a:p>
        </p:txBody>
      </p:sp>
      <p:sp>
        <p:nvSpPr>
          <p:cNvPr id="153613" name="矩形 153612"/>
          <p:cNvSpPr>
            <a:spLocks noChangeArrowheads="1"/>
          </p:cNvSpPr>
          <p:nvPr/>
        </p:nvSpPr>
        <p:spPr bwMode="auto">
          <a:xfrm>
            <a:off x="1855788" y="604838"/>
            <a:ext cx="9731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score</a:t>
            </a:r>
          </a:p>
        </p:txBody>
      </p:sp>
      <p:sp>
        <p:nvSpPr>
          <p:cNvPr id="153614" name="矩形 153613"/>
          <p:cNvSpPr>
            <a:spLocks noChangeArrowheads="1"/>
          </p:cNvSpPr>
          <p:nvPr/>
        </p:nvSpPr>
        <p:spPr bwMode="auto">
          <a:xfrm>
            <a:off x="2822575" y="2047875"/>
            <a:ext cx="10763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bored</a:t>
            </a:r>
          </a:p>
        </p:txBody>
      </p:sp>
      <p:sp>
        <p:nvSpPr>
          <p:cNvPr id="153615" name="矩形 153614"/>
          <p:cNvSpPr>
            <a:spLocks noChangeArrowheads="1"/>
          </p:cNvSpPr>
          <p:nvPr/>
        </p:nvSpPr>
        <p:spPr bwMode="auto">
          <a:xfrm>
            <a:off x="1162050" y="3424238"/>
            <a:ext cx="12033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Which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630363" y="5370513"/>
            <a:ext cx="9842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mind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3" grpId="0"/>
      <p:bldP spid="153614" grpId="0"/>
      <p:bldP spid="153615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3725" y="306388"/>
            <a:ext cx="18351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34963" y="1063625"/>
            <a:ext cx="8537575" cy="560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fontAlgn="auto" hangingPunct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Learnt some new words and </a:t>
            </a:r>
          </a:p>
          <a:p>
            <a:pPr marL="514350" indent="-514350" eaLnBrk="0" fontAlgn="auto" hangingPunct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expression, for example, </a:t>
            </a:r>
            <a:r>
              <a:rPr lang="en-US" altLang="zh-CN" sz="3200" b="1" i="1" noProof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which, circle, add, score, relax, free, mind, active, quietly, without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Learnt some useful prepositions</a:t>
            </a:r>
          </a:p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such as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 in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on.</a:t>
            </a:r>
          </a:p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We’ve done some listening and reading</a:t>
            </a:r>
          </a:p>
          <a:p>
            <a:pPr eaLnBrk="0" fontAlgn="auto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exercises.</a:t>
            </a:r>
          </a:p>
        </p:txBody>
      </p:sp>
      <p:sp>
        <p:nvSpPr>
          <p:cNvPr id="50180" name="文本框 1"/>
          <p:cNvSpPr txBox="1">
            <a:spLocks noChangeArrowheads="1"/>
          </p:cNvSpPr>
          <p:nvPr/>
        </p:nvSpPr>
        <p:spPr bwMode="auto">
          <a:xfrm>
            <a:off x="2625725" y="512763"/>
            <a:ext cx="480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5663" y="282575"/>
            <a:ext cx="1600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9975" y="4470400"/>
            <a:ext cx="18557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25" y="719138"/>
            <a:ext cx="226536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/>
          <p:nvPr/>
        </p:nvSpPr>
        <p:spPr>
          <a:xfrm>
            <a:off x="1374775" y="1657350"/>
            <a:ext cx="6851650" cy="44165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1. Choose a club type and make an</a:t>
            </a: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advertisement for it.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altLang="zh-CN" sz="3200" b="1" noProof="1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Write a short passage about your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       favourite club.</a:t>
            </a:r>
            <a:endParaRPr lang="en-US" altLang="zh-CN" sz="3200" b="1" noProof="1"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latin typeface="Times New Roman" panose="02020603050405020304" pitchFamily="18" charset="0"/>
                <a:sym typeface="+mn-ea"/>
              </a:rPr>
              <a:t>  3. Preview Lesson 22</a:t>
            </a:r>
            <a:r>
              <a:rPr lang="en-US" altLang="zh-CN" sz="3200" b="1" noProof="1" smtClean="0">
                <a:latin typeface="Times New Roman" panose="02020603050405020304" pitchFamily="18" charset="0"/>
                <a:sym typeface="+mn-ea"/>
              </a:rPr>
              <a:t>. </a:t>
            </a:r>
            <a:endParaRPr lang="en-US" altLang="zh-CN" sz="3200" b="1" noProof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1206" name="文本框 1"/>
          <p:cNvSpPr txBox="1">
            <a:spLocks noChangeArrowheads="1"/>
          </p:cNvSpPr>
          <p:nvPr/>
        </p:nvSpPr>
        <p:spPr bwMode="auto">
          <a:xfrm>
            <a:off x="2601913" y="500063"/>
            <a:ext cx="48053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/>
          <p:nvPr/>
        </p:nvGrpSpPr>
        <p:grpSpPr bwMode="auto">
          <a:xfrm>
            <a:off x="2014538" y="522288"/>
            <a:ext cx="4916487" cy="847725"/>
            <a:chOff x="1370" y="406"/>
            <a:chExt cx="2775" cy="717"/>
          </a:xfrm>
        </p:grpSpPr>
        <p:pic>
          <p:nvPicPr>
            <p:cNvPr id="2" name="Picture 5" descr="0806112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70" y="406"/>
              <a:ext cx="2775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Text Box 6"/>
            <p:cNvSpPr txBox="1">
              <a:spLocks noChangeArrowheads="1"/>
            </p:cNvSpPr>
            <p:nvPr/>
          </p:nvSpPr>
          <p:spPr bwMode="auto">
            <a:xfrm>
              <a:off x="2022" y="491"/>
              <a:ext cx="1332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SzPct val="100000"/>
                <a:buFont typeface="Wingdings 2" panose="05020102010507070707" pitchFamily="18" charset="2"/>
                <a:buNone/>
              </a:pPr>
              <a:r>
                <a:rPr lang="en-US" altLang="zh-CN" sz="3600" b="1" dirty="0">
                  <a:latin typeface="Times New Roman" panose="02020603050405020304" pitchFamily="18" charset="0"/>
                </a:rPr>
                <a:t>objectives</a:t>
              </a:r>
            </a:p>
          </p:txBody>
        </p:sp>
      </p:grp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73075" y="1473200"/>
            <a:ext cx="843915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学会利用问卷了解自己的喜好并找到适合自己的兴趣俱乐部。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掌握本课的重点词汇，短语和句型。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</a:rPr>
              <a:t>课前准备：</a:t>
            </a:r>
          </a:p>
          <a:p>
            <a:pPr eaLnBrk="1" hangingPunct="1">
              <a:lnSpc>
                <a:spcPct val="105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800" dirty="0">
                <a:solidFill>
                  <a:srgbClr val="009900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</a:rPr>
              <a:t> 用一分钟时间对单词进行复习，使学    </a:t>
            </a:r>
          </a:p>
          <a:p>
            <a:pPr eaLnBrk="1" hangingPunct="1">
              <a:lnSpc>
                <a:spcPct val="105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</a:rPr>
              <a:t>   生在新课学习中没有单词障碍。</a:t>
            </a:r>
          </a:p>
          <a:p>
            <a:pPr eaLnBrk="1" hangingPunct="1">
              <a:lnSpc>
                <a:spcPct val="105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800" dirty="0">
                <a:solidFill>
                  <a:srgbClr val="CC0066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sz="2800" dirty="0">
                <a:solidFill>
                  <a:srgbClr val="CC00CC"/>
                </a:solidFill>
                <a:latin typeface="宋体" panose="02010600030101010101" pitchFamily="2" charset="-122"/>
              </a:rPr>
              <a:t> 通过朗读，使学生熟练掌握单词的正</a:t>
            </a:r>
          </a:p>
          <a:p>
            <a:pPr eaLnBrk="1" hangingPunct="1">
              <a:lnSpc>
                <a:spcPct val="105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800" dirty="0">
                <a:solidFill>
                  <a:srgbClr val="CC00CC"/>
                </a:solidFill>
                <a:latin typeface="宋体" panose="02010600030101010101" pitchFamily="2" charset="-122"/>
              </a:rPr>
              <a:t>   确发音。</a:t>
            </a:r>
          </a:p>
          <a:p>
            <a:pPr eaLnBrk="1" hangingPunct="1">
              <a:lnSpc>
                <a:spcPct val="105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800" dirty="0">
                <a:solidFill>
                  <a:srgbClr val="3366FF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</a:rPr>
              <a:t> 所呈现单词均出自课本单词表中的黑</a:t>
            </a:r>
          </a:p>
          <a:p>
            <a:pPr eaLnBrk="1" hangingPunct="1">
              <a:lnSpc>
                <a:spcPct val="105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宋体" panose="02010600030101010101" pitchFamily="2" charset="-122"/>
              </a:rPr>
              <a:t>   体重点词汇。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466725" y="1222375"/>
            <a:ext cx="27749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FF6699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Think about it!</a:t>
            </a:r>
            <a:endParaRPr lang="zh-CN" altLang="en-US" sz="3600" b="1" kern="10" dirty="0">
              <a:ln w="12700">
                <a:solidFill>
                  <a:srgbClr val="FF6699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0483" name="Rectangle 3"/>
          <p:cNvSpPr/>
          <p:nvPr/>
        </p:nvSpPr>
        <p:spPr>
          <a:xfrm>
            <a:off x="466725" y="2019300"/>
            <a:ext cx="8140700" cy="2159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BB996"/>
                </a:solidFill>
                <a:latin typeface="Times New Roman" panose="02020603050405020304" pitchFamily="18" charset="0"/>
              </a:rPr>
              <a:t>What do you like to do for fun?</a:t>
            </a:r>
          </a:p>
          <a:p>
            <a:pPr marL="0" indent="0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BB996"/>
                </a:solidFill>
                <a:latin typeface="Times New Roman" panose="02020603050405020304" pitchFamily="18" charset="0"/>
              </a:rPr>
              <a:t>What club do you want to join in?</a:t>
            </a:r>
          </a:p>
          <a:p>
            <a:pPr marL="0" indent="0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BB996"/>
                </a:solidFill>
                <a:latin typeface="Times New Roman" panose="02020603050405020304" pitchFamily="18" charset="0"/>
              </a:rPr>
              <a:t>What is your club type?</a:t>
            </a:r>
          </a:p>
        </p:txBody>
      </p:sp>
      <p:sp>
        <p:nvSpPr>
          <p:cNvPr id="3" name="Rectangle 3"/>
          <p:cNvSpPr/>
          <p:nvPr/>
        </p:nvSpPr>
        <p:spPr>
          <a:xfrm>
            <a:off x="466725" y="4260850"/>
            <a:ext cx="8140700" cy="2159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Let's see what clubs we have in our school!</a:t>
            </a:r>
          </a:p>
          <a:p>
            <a:pPr marL="0" indent="0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There are dance club, singing club, reading club and so on.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1397000" y="454025"/>
            <a:ext cx="6046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Lead in</a:t>
            </a: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550" y="781050"/>
            <a:ext cx="42021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/>
          <p:nvPr/>
        </p:nvSpPr>
        <p:spPr>
          <a:xfrm>
            <a:off x="463550" y="4970463"/>
            <a:ext cx="8350250" cy="14716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Dance Club</a:t>
            </a:r>
          </a:p>
          <a:p>
            <a:pPr marL="0" indent="0" algn="ctr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BB996"/>
                </a:solidFill>
                <a:latin typeface="Times New Roman" panose="02020603050405020304" pitchFamily="18" charset="0"/>
              </a:rPr>
              <a:t>There are so many students in this club!</a:t>
            </a:r>
          </a:p>
        </p:txBody>
      </p:sp>
      <p:pic>
        <p:nvPicPr>
          <p:cNvPr id="9220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781050"/>
            <a:ext cx="40671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396875" y="4922838"/>
            <a:ext cx="8350250" cy="14716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Singing</a:t>
            </a:r>
            <a:r>
              <a:rPr lang="en-US" altLang="zh-CN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 Club</a:t>
            </a:r>
          </a:p>
          <a:p>
            <a:pPr marL="0" indent="0" algn="ctr" eaLnBrk="0" hangingPunct="0">
              <a:lnSpc>
                <a:spcPct val="140000"/>
              </a:lnSpc>
              <a:spcBef>
                <a:spcPct val="0"/>
              </a:spcBef>
              <a:buClrTx/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b="1" noProof="1">
                <a:solidFill>
                  <a:srgbClr val="0BB996"/>
                </a:solidFill>
                <a:latin typeface="Times New Roman" panose="02020603050405020304" pitchFamily="18" charset="0"/>
              </a:rPr>
              <a:t>The students in this club love music and songs!</a:t>
            </a:r>
          </a:p>
        </p:txBody>
      </p:sp>
      <p:pic>
        <p:nvPicPr>
          <p:cNvPr id="10243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760413"/>
            <a:ext cx="43243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58825"/>
            <a:ext cx="3838575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827213" y="481013"/>
            <a:ext cx="4370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What is your club type?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11267" name="Picture 5" descr="play basketball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9150" y="1873250"/>
            <a:ext cx="30972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35038" y="3541713"/>
            <a:ext cx="283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basketball club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328738" y="1122363"/>
            <a:ext cx="599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I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want to join</a:t>
            </a:r>
            <a:r>
              <a:rPr lang="en-US" altLang="zh-CN" sz="3200" b="1">
                <a:latin typeface="Times New Roman" panose="02020603050405020304" pitchFamily="18" charset="0"/>
              </a:rPr>
              <a:t> the basketball club.</a:t>
            </a:r>
          </a:p>
        </p:txBody>
      </p:sp>
      <p:pic>
        <p:nvPicPr>
          <p:cNvPr id="11270" name="Picture 10" descr="play tennis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1750" y="1822450"/>
            <a:ext cx="30162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438775" y="364013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tennis club</a:t>
            </a:r>
          </a:p>
        </p:txBody>
      </p:sp>
      <p:pic>
        <p:nvPicPr>
          <p:cNvPr id="11272" name="Picture 12" descr="play velloyball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1750" y="4224338"/>
            <a:ext cx="292258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play pingpong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5038" y="4187825"/>
            <a:ext cx="2906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292725" y="6059488"/>
            <a:ext cx="410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volleyball club</a:t>
            </a: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935038" y="5988050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ping-pong club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6505" grpId="0"/>
      <p:bldP spid="3" grpId="0"/>
      <p:bldP spid="4" grpId="0"/>
      <p:bldP spid="11274" grpId="0"/>
    </p:bldLst>
  </p:timing>
</p:sld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2593</Words>
  <Application>Microsoft Office PowerPoint</Application>
  <PresentationFormat>全屏显示(4:3)</PresentationFormat>
  <Paragraphs>353</Paragraphs>
  <Slides>47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3" baseType="lpstr">
      <vt:lpstr>方正姚体</vt:lpstr>
      <vt:lpstr>仿宋_GB2312</vt:lpstr>
      <vt:lpstr>黑体</vt:lpstr>
      <vt:lpstr>华文新魏</vt:lpstr>
      <vt:lpstr>楷体_GB2312</vt:lpstr>
      <vt:lpstr>宋体</vt:lpstr>
      <vt:lpstr>微软雅黑</vt:lpstr>
      <vt:lpstr>Arial</vt:lpstr>
      <vt:lpstr>Calibri</vt:lpstr>
      <vt:lpstr>Comic Sans MS</vt:lpstr>
      <vt:lpstr>Lucida Sans Unicode</vt:lpstr>
      <vt:lpstr>Symbol</vt:lpstr>
      <vt:lpstr>Times New Roman</vt:lpstr>
      <vt:lpstr>Wingdings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2023-01-16T21:12:42Z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2AF68982F6BA4348BBE44DDBB31A85D6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