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5C85000-F055-42FC-A073-88BE54CE97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3D87329-3836-42F6-93C1-3352279993B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2C179-64A1-4152-A08B-D71641B5564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D9288-5C45-4056-94C7-63E42592D4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D9288-5C45-4056-94C7-63E42592D48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KSO_BC1"/>
          <p:cNvSpPr>
            <a:spLocks noGrp="1" noChangeArrowheads="1"/>
          </p:cNvSpPr>
          <p:nvPr>
            <p:ph type="subTitle" idx="1"/>
          </p:nvPr>
        </p:nvSpPr>
        <p:spPr>
          <a:xfrm rot="20576907">
            <a:off x="2068513" y="3384550"/>
            <a:ext cx="5168900" cy="587375"/>
          </a:xfrm>
        </p:spPr>
        <p:txBody>
          <a:bodyPr/>
          <a:lstStyle>
            <a:lvl1pPr marL="0" indent="0" algn="ctr">
              <a:buFont typeface="Wingdings 2" panose="05020102010507070707" pitchFamily="18" charset="2"/>
              <a:buNone/>
              <a:defRPr sz="1800">
                <a:solidFill>
                  <a:srgbClr val="6D6D6D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3076" name="KSO_BT1"/>
          <p:cNvSpPr>
            <a:spLocks noGrp="1" noChangeArrowheads="1"/>
          </p:cNvSpPr>
          <p:nvPr>
            <p:ph type="ctrTitle"/>
          </p:nvPr>
        </p:nvSpPr>
        <p:spPr>
          <a:xfrm rot="20576543">
            <a:off x="1870075" y="2646363"/>
            <a:ext cx="5141913" cy="719137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453293-5812-4B88-82BD-C5DB2062677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56520D-5B11-495A-99D1-F8499DD5DF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8E8B7-E21D-4C25-9BE2-CDEBEBCF5E1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0A6C8-9BE2-4980-8F21-704BE82E1B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78613" y="52388"/>
            <a:ext cx="2089150" cy="63039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9575" y="52388"/>
            <a:ext cx="6116638" cy="63039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E06E5-4F37-4D77-A664-BEED3FCF3BF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E868-19A9-4564-BE4C-C5E29F8329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DF05A-010E-4BFA-B366-83B1AC87F9D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EAB0E-DDF7-4BF1-8271-1C63F68F44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07438-8EC0-489F-84DD-E34661FAE63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3D2C6-0CE7-466A-86BB-1F657166E78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9575" y="1152525"/>
            <a:ext cx="4102100" cy="520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4075" y="1152525"/>
            <a:ext cx="4103688" cy="520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A1CF8-D05C-49B2-B8D3-FAD94978DEF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EB65-7083-44E7-B6B9-43BA474FC1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83B8D-5CCE-417E-BB18-D2E380FAB91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973D5-ECA2-4020-8669-EA01360B67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6E401-0BFA-4895-9519-464213DCE12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DA60A-4F9B-47B1-A762-2E1072C057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B6977-5D11-4F14-989E-AD974625840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41222-5D02-4F43-ABFB-E6DF4167155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82C84-A9CC-46E5-8AB8-33A06EEEDA9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B241E-56B9-4CC9-B7AE-232FFE7B64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CACC9-B49E-4E93-8310-A66902B6B39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56EFB-5B9D-4BA6-9F9E-0A8F88EA82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6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-180340" y="-9906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9575" y="1152525"/>
            <a:ext cx="8358188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2052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09575" y="52388"/>
            <a:ext cx="8358188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3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480175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9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F28736DA-7D9A-469C-8120-49D28D4ACC0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2054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480175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9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480175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0A7D66B0-89A5-4F58-91D5-3F4244922C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9pPr>
    </p:titleStyle>
    <p:bodyStyle>
      <a:lvl1pPr marL="361950" indent="-361950" algn="just" defTabSz="685800" rtl="0" eaLnBrk="1" fontAlgn="base" hangingPunct="1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"/>
        <a:defRPr sz="2400">
          <a:solidFill>
            <a:schemeClr val="accent1"/>
          </a:solidFill>
          <a:latin typeface="+mn-lt"/>
          <a:ea typeface="+mn-ea"/>
          <a:cs typeface="+mn-cs"/>
        </a:defRPr>
      </a:lvl1pPr>
      <a:lvl2pPr marL="361950" indent="-361950" algn="just" defTabSz="685800" rtl="0" eaLnBrk="1" fontAlgn="base" hangingPunct="1">
        <a:lnSpc>
          <a:spcPct val="120000"/>
        </a:lnSpc>
        <a:spcBef>
          <a:spcPct val="0"/>
        </a:spcBef>
        <a:spcAft>
          <a:spcPts val="1200"/>
        </a:spcAft>
        <a:buClr>
          <a:srgbClr val="D8E39E"/>
        </a:buClr>
        <a:buFont typeface="幼圆" panose="02010509060101010101" pitchFamily="49" charset="-122"/>
        <a:buChar char=" "/>
        <a:defRPr sz="1600">
          <a:solidFill>
            <a:schemeClr val="tx1"/>
          </a:solidFill>
          <a:latin typeface="+mn-lt"/>
          <a:ea typeface="+mn-ea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Times New Roman" panose="02020603050405020304" pitchFamily="18" charset="0"/>
          <a:ea typeface="+mn-ea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5pPr>
      <a:lvl6pPr marL="2000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6pPr>
      <a:lvl7pPr marL="24574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7pPr>
      <a:lvl8pPr marL="29146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8pPr>
      <a:lvl9pPr marL="33718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00808"/>
            <a:ext cx="9144000" cy="2376487"/>
          </a:xfrm>
        </p:spPr>
        <p:txBody>
          <a:bodyPr anchor="b"/>
          <a:lstStyle/>
          <a:p>
            <a:pPr algn="ctr"/>
            <a:r>
              <a:rPr lang="en-US" altLang="zh-CN" sz="4400" dirty="0" smtClean="0">
                <a:solidFill>
                  <a:schemeClr val="accent1">
                    <a:lumMod val="50000"/>
                  </a:schemeClr>
                </a:solidFill>
              </a:rPr>
              <a:t>Unit  3 </a:t>
            </a:r>
            <a:r>
              <a:rPr lang="en-US" altLang="zh-CN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altLang="zh-CN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altLang="zh-CN" sz="4800" dirty="0" smtClean="0">
                <a:solidFill>
                  <a:schemeClr val="accent1">
                    <a:lumMod val="50000"/>
                  </a:schemeClr>
                </a:solidFill>
              </a:rPr>
              <a:t>Welcome to Sunshine Town</a:t>
            </a:r>
            <a:br>
              <a:rPr lang="en-US" altLang="zh-CN" sz="4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altLang="zh-CN" sz="4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altLang="zh-CN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altLang="zh-CN" dirty="0" smtClean="0">
                <a:solidFill>
                  <a:schemeClr val="accent1">
                    <a:lumMod val="50000"/>
                  </a:schemeClr>
                </a:solidFill>
              </a:rPr>
              <a:t>Integrated skills</a:t>
            </a:r>
            <a:endParaRPr lang="zh-CN" alt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19790" y="530120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Image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4462463"/>
            <a:ext cx="8382000" cy="239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8"/>
          <p:cNvSpPr txBox="1">
            <a:spLocks noChangeArrowheads="1"/>
          </p:cNvSpPr>
          <p:nvPr/>
        </p:nvSpPr>
        <p:spPr bwMode="auto">
          <a:xfrm>
            <a:off x="990600" y="3657600"/>
            <a:ext cx="655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7652" name="Rectangle 9"/>
          <p:cNvSpPr>
            <a:spLocks noChangeArrowheads="1"/>
          </p:cNvSpPr>
          <p:nvPr/>
        </p:nvSpPr>
        <p:spPr bwMode="auto">
          <a:xfrm>
            <a:off x="228600" y="1600200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altLang="zh-CN" sz="4700" b="1" dirty="0">
                <a:solidFill>
                  <a:schemeClr val="tx2"/>
                </a:solidFill>
              </a:rPr>
              <a:t>Read and find more information.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5"/>
          <p:cNvSpPr>
            <a:spLocks noChangeArrowheads="1"/>
          </p:cNvSpPr>
          <p:nvPr/>
        </p:nvSpPr>
        <p:spPr bwMode="auto">
          <a:xfrm>
            <a:off x="214313" y="1143000"/>
            <a:ext cx="8713787" cy="53578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 altLang="zh-CN" sz="2400" b="1">
              <a:latin typeface="Tahoma" panose="020B0604030504040204" pitchFamily="34" charset="0"/>
            </a:endParaRPr>
          </a:p>
        </p:txBody>
      </p:sp>
      <p:sp>
        <p:nvSpPr>
          <p:cNvPr id="38918" name="WordArt 6"/>
          <p:cNvSpPr>
            <a:spLocks noChangeArrowheads="1" noChangeShapeType="1" noTextEdit="1"/>
          </p:cNvSpPr>
          <p:nvPr/>
        </p:nvSpPr>
        <p:spPr bwMode="auto">
          <a:xfrm>
            <a:off x="395258" y="317500"/>
            <a:ext cx="6624637" cy="687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altLang="zh-CN" sz="36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CC99"/>
                </a:solidFill>
                <a:latin typeface="Arial Black" panose="020B0A04020102020204"/>
              </a:rPr>
              <a:t>Plan a trip in our school</a:t>
            </a:r>
            <a:r>
              <a:rPr lang="zh-CN" altLang="en-US" sz="36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CC99"/>
                </a:solidFill>
                <a:latin typeface="Arial Black" panose="020B0A04020102020204"/>
              </a:rPr>
              <a:t>！</a:t>
            </a:r>
          </a:p>
        </p:txBody>
      </p:sp>
      <p:sp>
        <p:nvSpPr>
          <p:cNvPr id="28676" name="Text Box 8"/>
          <p:cNvSpPr txBox="1">
            <a:spLocks noChangeArrowheads="1"/>
          </p:cNvSpPr>
          <p:nvPr/>
        </p:nvSpPr>
        <p:spPr bwMode="auto">
          <a:xfrm>
            <a:off x="533400" y="1524000"/>
            <a:ext cx="8001000" cy="357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800" dirty="0"/>
              <a:t>Group Work:</a:t>
            </a:r>
          </a:p>
          <a:p>
            <a:pPr>
              <a:spcBef>
                <a:spcPct val="50000"/>
              </a:spcBef>
            </a:pPr>
            <a:r>
              <a:rPr lang="en-US" altLang="zh-CN" sz="3600" dirty="0"/>
              <a:t>Welcome new teachers to our school!</a:t>
            </a:r>
          </a:p>
          <a:p>
            <a:pPr>
              <a:spcBef>
                <a:spcPct val="50000"/>
              </a:spcBef>
            </a:pPr>
            <a:r>
              <a:rPr lang="en-US" altLang="zh-CN" sz="3600" dirty="0"/>
              <a:t>Today after school please invite them to visit our school. Now you can make a plan for the visit.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5"/>
          <p:cNvSpPr>
            <a:spLocks noChangeArrowheads="1"/>
          </p:cNvSpPr>
          <p:nvPr/>
        </p:nvSpPr>
        <p:spPr bwMode="auto">
          <a:xfrm>
            <a:off x="76200" y="990600"/>
            <a:ext cx="8713788" cy="53578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2400" b="1" dirty="0">
                <a:latin typeface="Tahoma" panose="020B0604030504040204" pitchFamily="34" charset="0"/>
              </a:rPr>
              <a:t>S(</a:t>
            </a:r>
            <a:r>
              <a:rPr lang="en-US" altLang="zh-CN" sz="1200" b="1" dirty="0">
                <a:latin typeface="Tahoma" panose="020B0604030504040204" pitchFamily="34" charset="0"/>
              </a:rPr>
              <a:t>1/2/3/4</a:t>
            </a:r>
            <a:r>
              <a:rPr lang="en-US" altLang="zh-CN" sz="2400" b="1" dirty="0">
                <a:latin typeface="Tahoma" panose="020B0604030504040204" pitchFamily="34" charset="0"/>
              </a:rPr>
              <a:t>):  </a:t>
            </a:r>
            <a:r>
              <a:rPr lang="en-US" altLang="zh-CN" sz="2400" b="1" dirty="0">
                <a:solidFill>
                  <a:srgbClr val="FF0000"/>
                </a:solidFill>
                <a:latin typeface="Tahoma" panose="020B0604030504040204" pitchFamily="34" charset="0"/>
              </a:rPr>
              <a:t>Would you like to</a:t>
            </a:r>
            <a:r>
              <a:rPr lang="en-US" altLang="zh-CN" sz="2400" b="1" dirty="0">
                <a:latin typeface="Tahoma" panose="020B0604030504040204" pitchFamily="34" charset="0"/>
              </a:rPr>
              <a:t> visit our school after class </a:t>
            </a:r>
          </a:p>
          <a:p>
            <a:r>
              <a:rPr lang="en-US" altLang="zh-CN" sz="2400" b="1" dirty="0">
                <a:latin typeface="Tahoma" panose="020B0604030504040204" pitchFamily="34" charset="0"/>
              </a:rPr>
              <a:t>today. We’d like to be your guide.</a:t>
            </a:r>
          </a:p>
          <a:p>
            <a:r>
              <a:rPr lang="en-US" altLang="zh-CN" sz="2400" b="1" dirty="0">
                <a:latin typeface="Tahoma" panose="020B0604030504040204" pitchFamily="34" charset="0"/>
              </a:rPr>
              <a:t>NT: That sounds great... </a:t>
            </a:r>
          </a:p>
          <a:p>
            <a:r>
              <a:rPr lang="en-US" altLang="zh-CN" sz="2400" b="1" dirty="0">
                <a:latin typeface="Tahoma" panose="020B0604030504040204" pitchFamily="34" charset="0"/>
              </a:rPr>
              <a:t>S1: </a:t>
            </a:r>
            <a:r>
              <a:rPr lang="en-US" altLang="zh-CN" sz="2400" b="1" dirty="0">
                <a:solidFill>
                  <a:srgbClr val="FF0000"/>
                </a:solidFill>
                <a:latin typeface="Tahoma" panose="020B0604030504040204" pitchFamily="34" charset="0"/>
              </a:rPr>
              <a:t>What time shall we meet?</a:t>
            </a:r>
          </a:p>
          <a:p>
            <a:r>
              <a:rPr lang="en-US" altLang="zh-CN" sz="2400" b="1" dirty="0">
                <a:latin typeface="Tahoma" panose="020B0604030504040204" pitchFamily="34" charset="0"/>
              </a:rPr>
              <a:t>NT: …</a:t>
            </a:r>
            <a:r>
              <a:rPr lang="en-US" altLang="zh-CN" sz="2400" b="1" dirty="0">
                <a:solidFill>
                  <a:srgbClr val="0033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ahoma" panose="020B0604030504040204" pitchFamily="34" charset="0"/>
              </a:rPr>
              <a:t>Where shall we meet?</a:t>
            </a:r>
          </a:p>
          <a:p>
            <a:r>
              <a:rPr lang="en-US" altLang="zh-CN" sz="2400" b="1" dirty="0">
                <a:latin typeface="Tahoma" panose="020B0604030504040204" pitchFamily="34" charset="0"/>
              </a:rPr>
              <a:t>S: </a:t>
            </a:r>
            <a:r>
              <a:rPr lang="en-US" altLang="zh-CN" sz="2400" b="1" dirty="0">
                <a:solidFill>
                  <a:srgbClr val="FF0000"/>
                </a:solidFill>
                <a:latin typeface="Tahoma" panose="020B0604030504040204" pitchFamily="34" charset="0"/>
              </a:rPr>
              <a:t>Let’s meet…</a:t>
            </a:r>
          </a:p>
          <a:p>
            <a:r>
              <a:rPr lang="en-US" altLang="zh-CN" sz="2400" b="1" dirty="0">
                <a:latin typeface="Tahoma" panose="020B0604030504040204" pitchFamily="34" charset="0"/>
              </a:rPr>
              <a:t>NT:</a:t>
            </a:r>
            <a:r>
              <a:rPr lang="en-US" altLang="zh-CN" sz="3600" dirty="0"/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ahoma" panose="020B0604030504040204" pitchFamily="34" charset="0"/>
              </a:rPr>
              <a:t>What can we do here?</a:t>
            </a:r>
          </a:p>
          <a:p>
            <a:r>
              <a:rPr lang="en-US" altLang="zh-CN" sz="2400" b="1" dirty="0">
                <a:latin typeface="Tahoma" panose="020B0604030504040204" pitchFamily="34" charset="0"/>
              </a:rPr>
              <a:t>S2: There are a lot of interesting and beautiful places </a:t>
            </a:r>
          </a:p>
          <a:p>
            <a:r>
              <a:rPr lang="en-US" altLang="zh-CN" sz="2400" b="1" dirty="0">
                <a:latin typeface="Tahoma" panose="020B0604030504040204" pitchFamily="34" charset="0"/>
              </a:rPr>
              <a:t>in our school. At…, we can visit…</a:t>
            </a:r>
          </a:p>
          <a:p>
            <a:r>
              <a:rPr lang="en-US" altLang="zh-CN" sz="2400" b="1" dirty="0">
                <a:latin typeface="Tahoma" panose="020B0604030504040204" pitchFamily="34" charset="0"/>
              </a:rPr>
              <a:t>NT: Is it very far?</a:t>
            </a:r>
          </a:p>
          <a:p>
            <a:r>
              <a:rPr lang="en-US" altLang="zh-CN" sz="2400" b="1" dirty="0">
                <a:latin typeface="Tahoma" panose="020B0604030504040204" pitchFamily="34" charset="0"/>
              </a:rPr>
              <a:t>S3: No, </a:t>
            </a:r>
            <a:r>
              <a:rPr lang="en-US" altLang="zh-CN" sz="2400" b="1" dirty="0">
                <a:solidFill>
                  <a:srgbClr val="FF0000"/>
                </a:solidFill>
                <a:latin typeface="Tahoma" panose="020B0604030504040204" pitchFamily="34" charset="0"/>
              </a:rPr>
              <a:t>it’s about…minutes on foot.</a:t>
            </a:r>
            <a:r>
              <a:rPr lang="en-US" altLang="zh-CN" sz="2400" b="1" dirty="0">
                <a:latin typeface="Tahoma" panose="020B0604030504040204" pitchFamily="34" charset="0"/>
              </a:rPr>
              <a:t> At…,We can …</a:t>
            </a:r>
          </a:p>
          <a:p>
            <a:r>
              <a:rPr lang="en-US" altLang="zh-CN" sz="2400" b="1" dirty="0">
                <a:latin typeface="Tahoma" panose="020B0604030504040204" pitchFamily="34" charset="0"/>
              </a:rPr>
              <a:t>S4: My </a:t>
            </a:r>
            <a:r>
              <a:rPr lang="en-US" altLang="zh-CN" sz="2400" b="1" dirty="0" err="1">
                <a:latin typeface="Tahoma" panose="020B0604030504040204" pitchFamily="34" charset="0"/>
              </a:rPr>
              <a:t>favourite</a:t>
            </a:r>
            <a:r>
              <a:rPr lang="en-US" altLang="zh-CN" sz="2400" b="1" dirty="0">
                <a:latin typeface="Tahoma" panose="020B0604030504040204" pitchFamily="34" charset="0"/>
              </a:rPr>
              <a:t> place is… We can…at…</a:t>
            </a:r>
          </a:p>
          <a:p>
            <a:r>
              <a:rPr lang="en-US" altLang="zh-CN" sz="2400" b="1" dirty="0">
                <a:latin typeface="Tahoma" panose="020B0604030504040204" pitchFamily="34" charset="0"/>
              </a:rPr>
              <a:t>NT: The visit sounds great.</a:t>
            </a:r>
          </a:p>
          <a:p>
            <a:r>
              <a:rPr lang="en-US" altLang="zh-CN" sz="2400" b="1" dirty="0">
                <a:latin typeface="Tahoma" panose="020B0604030504040204" pitchFamily="34" charset="0"/>
              </a:rPr>
              <a:t>S: I’m sure we’ll have a great time here. 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533400" y="304800"/>
            <a:ext cx="693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dirty="0"/>
              <a:t>NT--new teacher  S--student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5"/>
          <p:cNvSpPr txBox="1">
            <a:spLocks noChangeArrowheads="1"/>
          </p:cNvSpPr>
          <p:nvPr/>
        </p:nvSpPr>
        <p:spPr bwMode="auto">
          <a:xfrm>
            <a:off x="611188" y="2420938"/>
            <a:ext cx="8532812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Tx/>
              <a:buAutoNum type="arabicPeriod"/>
            </a:pPr>
            <a:r>
              <a:rPr kumimoji="1" lang="en-US" altLang="zh-CN" sz="4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Finish workbook Period5</a:t>
            </a:r>
          </a:p>
          <a:p>
            <a:pPr>
              <a:lnSpc>
                <a:spcPct val="130000"/>
              </a:lnSpc>
              <a:buFontTx/>
              <a:buAutoNum type="arabicPeriod"/>
            </a:pPr>
            <a:r>
              <a:rPr kumimoji="1" lang="en-US" altLang="zh-CN" sz="40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Make a plan for the coming spring </a:t>
            </a:r>
            <a:r>
              <a:rPr kumimoji="1" lang="en-US" altLang="zh-CN" sz="4000" b="1" dirty="0" smtClean="0">
                <a:solidFill>
                  <a:srgbClr val="000066"/>
                </a:solidFill>
                <a:latin typeface="Times New Roman" panose="02020603050405020304" pitchFamily="18" charset="0"/>
              </a:rPr>
              <a:t>outing </a:t>
            </a:r>
            <a:endParaRPr kumimoji="1" lang="en-US" altLang="zh-CN" sz="4000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0723" name="Group 6"/>
          <p:cNvGrpSpPr/>
          <p:nvPr/>
        </p:nvGrpSpPr>
        <p:grpSpPr bwMode="auto">
          <a:xfrm>
            <a:off x="309563" y="685800"/>
            <a:ext cx="6227762" cy="1295400"/>
            <a:chOff x="0" y="346"/>
            <a:chExt cx="3923" cy="816"/>
          </a:xfrm>
        </p:grpSpPr>
        <p:pic>
          <p:nvPicPr>
            <p:cNvPr id="30724" name="Picture 7" descr="BAN_06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46"/>
              <a:ext cx="3923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25" name="Rectangle 8"/>
            <p:cNvSpPr>
              <a:spLocks noChangeArrowheads="1"/>
            </p:cNvSpPr>
            <p:nvPr/>
          </p:nvSpPr>
          <p:spPr bwMode="auto">
            <a:xfrm>
              <a:off x="511" y="497"/>
              <a:ext cx="21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5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Homework</a:t>
              </a:r>
            </a:p>
          </p:txBody>
        </p:sp>
      </p:grp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2" descr="http://img01.tooopen.com/Downs/images/2009/10/12/sy_200910121812532199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25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16"/>
          <p:cNvSpPr>
            <a:spLocks noChangeArrowheads="1"/>
          </p:cNvSpPr>
          <p:nvPr/>
        </p:nvSpPr>
        <p:spPr bwMode="auto">
          <a:xfrm>
            <a:off x="152400" y="3810000"/>
            <a:ext cx="3259138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FF"/>
                </a:solidFill>
                <a:latin typeface="Arial Black" panose="020B0A04020102020204" pitchFamily="34" charset="0"/>
              </a:rPr>
              <a:t>golden throne</a:t>
            </a:r>
          </a:p>
          <a:p>
            <a:pPr algn="ctr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FF"/>
                </a:solidFill>
                <a:latin typeface="Arial Black" panose="020B0A04020102020204" pitchFamily="34" charset="0"/>
              </a:rPr>
              <a:t>金色的  御座</a:t>
            </a:r>
          </a:p>
          <a:p>
            <a:pPr algn="ctr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FF"/>
                </a:solidFill>
                <a:latin typeface="Arial Black" panose="020B0A04020102020204" pitchFamily="34" charset="0"/>
              </a:rPr>
              <a:t>龙椅</a:t>
            </a:r>
          </a:p>
        </p:txBody>
      </p:sp>
      <p:pic>
        <p:nvPicPr>
          <p:cNvPr id="19460" name="Picture 3" descr="painting"/>
          <p:cNvPicPr>
            <a:picLocks noChangeAspect="1" noChangeArrowheads="1"/>
          </p:cNvPicPr>
          <p:nvPr/>
        </p:nvPicPr>
        <p:blipFill>
          <a:blip r:embed="rId3">
            <a:lum bright="-6000" contrast="30000"/>
          </a:blip>
          <a:srcRect/>
          <a:stretch>
            <a:fillRect/>
          </a:stretch>
        </p:blipFill>
        <p:spPr bwMode="auto">
          <a:xfrm>
            <a:off x="4251325" y="2057400"/>
            <a:ext cx="2073275" cy="152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1" name="Picture 5" descr="200851682738996_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71950" y="525463"/>
            <a:ext cx="2152650" cy="137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 descr="200851984020355_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3975" y="765175"/>
            <a:ext cx="1978025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3810000" y="3992563"/>
            <a:ext cx="5257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Chinese paintings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609600" y="2971800"/>
            <a:ext cx="6192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 of art</a:t>
            </a:r>
            <a:r>
              <a:rPr lang="zh-CN" altLang="en-US" sz="32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艺术品</a:t>
            </a:r>
          </a:p>
        </p:txBody>
      </p:sp>
      <p:grpSp>
        <p:nvGrpSpPr>
          <p:cNvPr id="2" name="Group 17"/>
          <p:cNvGrpSpPr/>
          <p:nvPr/>
        </p:nvGrpSpPr>
        <p:grpSpPr bwMode="auto">
          <a:xfrm>
            <a:off x="0" y="0"/>
            <a:ext cx="9144000" cy="2736850"/>
            <a:chOff x="0" y="1389"/>
            <a:chExt cx="5760" cy="1724"/>
          </a:xfrm>
        </p:grpSpPr>
        <p:pic>
          <p:nvPicPr>
            <p:cNvPr id="20484" name="Picture 2" descr="works of ar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389"/>
              <a:ext cx="1361" cy="1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5" name="Picture 3" descr="carvi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72" y="1389"/>
              <a:ext cx="665" cy="1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6" name="Picture 6" descr="故宫 工艺品1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2" y="1389"/>
              <a:ext cx="1678" cy="1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7" name="Picture 7" descr="故宫 工艺品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107" y="1389"/>
              <a:ext cx="952" cy="1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8" name="Picture 8" descr="故宫 工艺品1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338" y="1389"/>
              <a:ext cx="1127" cy="1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6107" name="Picture 27" descr="stock-photos-question-mark-yellow-pixmac-7634819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77000" y="41910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1428750" y="685800"/>
            <a:ext cx="7164388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400" b="1" dirty="0">
                <a:latin typeface="Arial Narrow" panose="020B0606020202030204" pitchFamily="34" charset="0"/>
              </a:rPr>
              <a:t>Come to the Palace Museum! There are many things to see here. Don’t miss them.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zh-CN" sz="36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zh-CN" sz="3600" b="1" dirty="0" err="1">
                <a:solidFill>
                  <a:srgbClr val="0000CC"/>
                </a:solidFill>
                <a:latin typeface="Arial Narrow" panose="020B0606020202030204" pitchFamily="34" charset="0"/>
              </a:rPr>
              <a:t>Taihe</a:t>
            </a:r>
            <a:r>
              <a:rPr lang="en-US" altLang="zh-CN" sz="3600" b="1" dirty="0">
                <a:solidFill>
                  <a:srgbClr val="0000CC"/>
                </a:solidFill>
                <a:latin typeface="Arial Narrow" panose="020B0606020202030204" pitchFamily="34" charset="0"/>
              </a:rPr>
              <a:t> Palace — the golden throne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zh-CN" sz="3600" b="1" dirty="0">
                <a:solidFill>
                  <a:srgbClr val="0000CC"/>
                </a:solidFill>
                <a:latin typeface="Arial Narrow" panose="020B0606020202030204" pitchFamily="34" charset="0"/>
              </a:rPr>
              <a:t> </a:t>
            </a:r>
            <a:r>
              <a:rPr lang="en-US" altLang="zh-CN" sz="3600" b="1" dirty="0" err="1">
                <a:solidFill>
                  <a:srgbClr val="0000CC"/>
                </a:solidFill>
                <a:latin typeface="Arial Narrow" panose="020B0606020202030204" pitchFamily="34" charset="0"/>
              </a:rPr>
              <a:t>Baohe</a:t>
            </a:r>
            <a:r>
              <a:rPr lang="en-US" altLang="zh-CN" sz="3600" b="1" dirty="0">
                <a:solidFill>
                  <a:srgbClr val="0000CC"/>
                </a:solidFill>
                <a:latin typeface="Arial Narrow" panose="020B0606020202030204" pitchFamily="34" charset="0"/>
              </a:rPr>
              <a:t> Palace —works of art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zh-CN" sz="3600" b="1" dirty="0">
                <a:solidFill>
                  <a:srgbClr val="0000CC"/>
                </a:solidFill>
                <a:latin typeface="Arial Narrow" panose="020B0606020202030204" pitchFamily="34" charset="0"/>
              </a:rPr>
              <a:t> </a:t>
            </a:r>
            <a:r>
              <a:rPr lang="en-US" altLang="zh-CN" sz="3600" b="1" dirty="0" err="1">
                <a:solidFill>
                  <a:srgbClr val="0000CC"/>
                </a:solidFill>
                <a:latin typeface="Arial Narrow" panose="020B0606020202030204" pitchFamily="34" charset="0"/>
              </a:rPr>
              <a:t>Huangji</a:t>
            </a:r>
            <a:r>
              <a:rPr lang="en-US" altLang="zh-CN" sz="3600" b="1" dirty="0">
                <a:solidFill>
                  <a:srgbClr val="0000CC"/>
                </a:solidFill>
                <a:latin typeface="Arial Narrow" panose="020B0606020202030204" pitchFamily="34" charset="0"/>
              </a:rPr>
              <a:t> Palace —Chinese Paintings</a:t>
            </a:r>
            <a:r>
              <a:rPr lang="en-US" altLang="zh-CN" sz="2800" b="1" dirty="0">
                <a:latin typeface="Arial Narrow" panose="020B0606020202030204" pitchFamily="34" charset="0"/>
              </a:rPr>
              <a:t>…and many more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Arial Narrow" panose="020B0606020202030204" pitchFamily="34" charset="0"/>
              </a:rPr>
              <a:t>You learn all about China’s history at the museum! </a:t>
            </a:r>
            <a:endParaRPr lang="en-US" altLang="zh-CN" sz="3600" b="1" dirty="0">
              <a:solidFill>
                <a:srgbClr val="0000FF"/>
              </a:solidFill>
              <a:latin typeface="Arial Narrow" panose="020B0606020202030204" pitchFamily="34" charset="0"/>
            </a:endParaRPr>
          </a:p>
        </p:txBody>
      </p:sp>
      <p:sp>
        <p:nvSpPr>
          <p:cNvPr id="21507" name="WordArt 5"/>
          <p:cNvSpPr>
            <a:spLocks noChangeArrowheads="1" noChangeShapeType="1" noTextEdit="1"/>
          </p:cNvSpPr>
          <p:nvPr/>
        </p:nvSpPr>
        <p:spPr bwMode="auto">
          <a:xfrm>
            <a:off x="1403350" y="304800"/>
            <a:ext cx="6985000" cy="9366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058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800000"/>
                </a:solidFill>
                <a:latin typeface="Arial Narrow" panose="020B0606020202030204"/>
              </a:rPr>
              <a:t>The shows at the Palace Museum</a:t>
            </a:r>
            <a:endParaRPr lang="zh-CN" altLang="en-US" sz="3600" b="1" kern="10" dirty="0">
              <a:ln w="9525">
                <a:solidFill>
                  <a:srgbClr val="FF0000"/>
                </a:solidFill>
                <a:round/>
              </a:ln>
              <a:solidFill>
                <a:srgbClr val="800000"/>
              </a:solidFill>
              <a:latin typeface="Arial Narrow" panose="020B0606020202030204"/>
            </a:endParaRP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990600" y="0"/>
            <a:ext cx="7620000" cy="1752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1295400" y="4419600"/>
            <a:ext cx="7620000" cy="1219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8" grpId="0" animBg="1"/>
      <p:bldP spid="215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Group 2"/>
          <p:cNvGraphicFramePr>
            <a:graphicFrameLocks noGrp="1"/>
          </p:cNvGraphicFramePr>
          <p:nvPr/>
        </p:nvGraphicFramePr>
        <p:xfrm>
          <a:off x="539750" y="1327150"/>
          <a:ext cx="7777163" cy="5127281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Time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F7D3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Place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4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Things to see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2A3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F7D3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4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2A3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F7D3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4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2A3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F7D3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4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2A3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F7D3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4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2A3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F7D3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4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2A3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4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F7D3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4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2A3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0845" name="WordArt 189"/>
          <p:cNvSpPr>
            <a:spLocks noChangeArrowheads="1" noChangeShapeType="1" noTextEdit="1"/>
          </p:cNvSpPr>
          <p:nvPr/>
        </p:nvSpPr>
        <p:spPr bwMode="auto">
          <a:xfrm>
            <a:off x="684213" y="2119313"/>
            <a:ext cx="17653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66"/>
                </a:solidFill>
                <a:latin typeface="Arial Black" panose="020B0A04020102020204"/>
              </a:rPr>
              <a:t>10:00 a.m.</a:t>
            </a:r>
            <a:endParaRPr lang="zh-CN" altLang="en-US" sz="3600" b="1" kern="10" dirty="0">
              <a:ln w="9525">
                <a:solidFill>
                  <a:srgbClr val="000000"/>
                </a:solidFill>
                <a:round/>
              </a:ln>
              <a:solidFill>
                <a:srgbClr val="000066"/>
              </a:solidFill>
              <a:latin typeface="Arial Black" panose="020B0A04020102020204"/>
            </a:endParaRPr>
          </a:p>
        </p:txBody>
      </p:sp>
      <p:sp>
        <p:nvSpPr>
          <p:cNvPr id="70847" name="WordArt 191"/>
          <p:cNvSpPr>
            <a:spLocks noChangeArrowheads="1" noChangeShapeType="1" noTextEdit="1"/>
          </p:cNvSpPr>
          <p:nvPr/>
        </p:nvSpPr>
        <p:spPr bwMode="auto">
          <a:xfrm>
            <a:off x="684213" y="3919538"/>
            <a:ext cx="17653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66"/>
                </a:solidFill>
                <a:latin typeface="Arial Black" panose="020B0A04020102020204"/>
              </a:rPr>
              <a:t>11:00 a.m.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000066"/>
              </a:solidFill>
              <a:latin typeface="Arial Black" panose="020B0A04020102020204"/>
            </a:endParaRPr>
          </a:p>
        </p:txBody>
      </p:sp>
      <p:sp>
        <p:nvSpPr>
          <p:cNvPr id="70848" name="WordArt 192"/>
          <p:cNvSpPr>
            <a:spLocks noChangeArrowheads="1" noChangeShapeType="1" noTextEdit="1"/>
          </p:cNvSpPr>
          <p:nvPr/>
        </p:nvSpPr>
        <p:spPr bwMode="auto">
          <a:xfrm>
            <a:off x="684213" y="5719763"/>
            <a:ext cx="17653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66"/>
                </a:solidFill>
                <a:latin typeface="Arial Black" panose="020B0A04020102020204"/>
              </a:rPr>
              <a:t>2:30 p.m.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000066"/>
              </a:solidFill>
              <a:latin typeface="Arial Black" panose="020B0A04020102020204"/>
            </a:endParaRPr>
          </a:p>
        </p:txBody>
      </p:sp>
      <p:sp>
        <p:nvSpPr>
          <p:cNvPr id="70849" name="WordArt 193"/>
          <p:cNvSpPr>
            <a:spLocks noChangeArrowheads="1" noChangeShapeType="1" noTextEdit="1"/>
          </p:cNvSpPr>
          <p:nvPr/>
        </p:nvSpPr>
        <p:spPr bwMode="auto">
          <a:xfrm>
            <a:off x="684213" y="4783138"/>
            <a:ext cx="17653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66"/>
                </a:solidFill>
                <a:latin typeface="Arial Black" panose="020B0A04020102020204"/>
              </a:rPr>
              <a:t>1:00 p.m.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000066"/>
              </a:solidFill>
              <a:latin typeface="Arial Black" panose="020B0A04020102020204"/>
            </a:endParaRPr>
          </a:p>
        </p:txBody>
      </p:sp>
      <p:sp>
        <p:nvSpPr>
          <p:cNvPr id="70850" name="WordArt 194"/>
          <p:cNvSpPr>
            <a:spLocks noChangeArrowheads="1" noChangeShapeType="1" noTextEdit="1"/>
          </p:cNvSpPr>
          <p:nvPr/>
        </p:nvSpPr>
        <p:spPr bwMode="auto">
          <a:xfrm>
            <a:off x="684213" y="3054350"/>
            <a:ext cx="17653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66"/>
                </a:solidFill>
                <a:latin typeface="Arial Black" panose="020B0A04020102020204"/>
              </a:rPr>
              <a:t>10:30 a.m.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000066"/>
              </a:solidFill>
              <a:latin typeface="Arial Black" panose="020B0A04020102020204"/>
            </a:endParaRPr>
          </a:p>
        </p:txBody>
      </p:sp>
      <p:sp>
        <p:nvSpPr>
          <p:cNvPr id="22564" name="WordArt 196"/>
          <p:cNvSpPr>
            <a:spLocks noChangeArrowheads="1" noChangeShapeType="1" noTextEdit="1"/>
          </p:cNvSpPr>
          <p:nvPr/>
        </p:nvSpPr>
        <p:spPr bwMode="auto">
          <a:xfrm>
            <a:off x="2700338" y="2046288"/>
            <a:ext cx="223202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4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800000"/>
                </a:solidFill>
                <a:latin typeface="Arial Narrow" panose="020B0606020202030204"/>
              </a:rPr>
              <a:t>Taihe Palace</a:t>
            </a:r>
            <a:endParaRPr lang="zh-CN" altLang="en-US" sz="2400" b="1" kern="10">
              <a:ln w="9525">
                <a:solidFill>
                  <a:srgbClr val="000000"/>
                </a:solidFill>
                <a:round/>
              </a:ln>
              <a:solidFill>
                <a:srgbClr val="800000"/>
              </a:solidFill>
              <a:latin typeface="Arial Narrow" panose="020B0606020202030204"/>
            </a:endParaRPr>
          </a:p>
        </p:txBody>
      </p:sp>
      <p:sp>
        <p:nvSpPr>
          <p:cNvPr id="22565" name="WordArt 197"/>
          <p:cNvSpPr>
            <a:spLocks noChangeArrowheads="1" noChangeShapeType="1" noTextEdit="1"/>
          </p:cNvSpPr>
          <p:nvPr/>
        </p:nvSpPr>
        <p:spPr bwMode="auto">
          <a:xfrm>
            <a:off x="2700338" y="3919538"/>
            <a:ext cx="223202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4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800000"/>
                </a:solidFill>
                <a:latin typeface="Arial Narrow" panose="020B0606020202030204"/>
              </a:rPr>
              <a:t>Baohe Palace</a:t>
            </a:r>
            <a:endParaRPr lang="zh-CN" altLang="en-US" sz="2400" b="1" kern="10">
              <a:ln w="9525">
                <a:solidFill>
                  <a:srgbClr val="000000"/>
                </a:solidFill>
                <a:round/>
              </a:ln>
              <a:solidFill>
                <a:srgbClr val="800000"/>
              </a:solidFill>
              <a:latin typeface="Arial Narrow" panose="020B0606020202030204"/>
            </a:endParaRPr>
          </a:p>
        </p:txBody>
      </p:sp>
      <p:sp>
        <p:nvSpPr>
          <p:cNvPr id="22566" name="WordArt 198"/>
          <p:cNvSpPr>
            <a:spLocks noChangeArrowheads="1" noChangeShapeType="1" noTextEdit="1"/>
          </p:cNvSpPr>
          <p:nvPr/>
        </p:nvSpPr>
        <p:spPr bwMode="auto">
          <a:xfrm>
            <a:off x="2773363" y="3054350"/>
            <a:ext cx="223202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4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800000"/>
                </a:solidFill>
                <a:latin typeface="Arial Narrow" panose="020B0606020202030204"/>
              </a:rPr>
              <a:t>Zhonghe Palace</a:t>
            </a:r>
            <a:endParaRPr lang="zh-CN" altLang="en-US" sz="2400" b="1" kern="10">
              <a:ln w="9525">
                <a:solidFill>
                  <a:srgbClr val="000000"/>
                </a:solidFill>
                <a:round/>
              </a:ln>
              <a:solidFill>
                <a:srgbClr val="800000"/>
              </a:solidFill>
              <a:latin typeface="Arial Narrow" panose="020B0606020202030204"/>
            </a:endParaRPr>
          </a:p>
        </p:txBody>
      </p:sp>
      <p:sp>
        <p:nvSpPr>
          <p:cNvPr id="22567" name="WordArt 199"/>
          <p:cNvSpPr>
            <a:spLocks noChangeArrowheads="1" noChangeShapeType="1" noTextEdit="1"/>
          </p:cNvSpPr>
          <p:nvPr/>
        </p:nvSpPr>
        <p:spPr bwMode="auto">
          <a:xfrm>
            <a:off x="2628900" y="4783138"/>
            <a:ext cx="237648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4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800000"/>
                </a:solidFill>
                <a:latin typeface="Arial Narrow" panose="020B0606020202030204"/>
              </a:rPr>
              <a:t>Huangji Palace</a:t>
            </a:r>
            <a:endParaRPr lang="zh-CN" altLang="en-US" sz="2400" b="1" kern="10">
              <a:ln w="9525">
                <a:solidFill>
                  <a:srgbClr val="000000"/>
                </a:solidFill>
                <a:round/>
              </a:ln>
              <a:solidFill>
                <a:srgbClr val="800000"/>
              </a:solidFill>
              <a:latin typeface="Arial Narrow" panose="020B0606020202030204"/>
            </a:endParaRPr>
          </a:p>
        </p:txBody>
      </p:sp>
      <p:sp>
        <p:nvSpPr>
          <p:cNvPr id="22568" name="WordArt 200"/>
          <p:cNvSpPr>
            <a:spLocks noChangeArrowheads="1" noChangeShapeType="1" noTextEdit="1"/>
          </p:cNvSpPr>
          <p:nvPr/>
        </p:nvSpPr>
        <p:spPr bwMode="auto">
          <a:xfrm>
            <a:off x="2628900" y="5646738"/>
            <a:ext cx="237648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4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800000"/>
                </a:solidFill>
                <a:latin typeface="Arial Narrow" panose="020B0606020202030204"/>
              </a:rPr>
              <a:t>Fengxian Palace</a:t>
            </a:r>
            <a:endParaRPr lang="zh-CN" altLang="en-US" sz="2400" b="1" kern="10">
              <a:ln w="9525">
                <a:solidFill>
                  <a:srgbClr val="000000"/>
                </a:solidFill>
                <a:round/>
              </a:ln>
              <a:solidFill>
                <a:srgbClr val="800000"/>
              </a:solidFill>
              <a:latin typeface="Arial Narrow" panose="020B0606020202030204"/>
            </a:endParaRPr>
          </a:p>
        </p:txBody>
      </p:sp>
      <p:sp>
        <p:nvSpPr>
          <p:cNvPr id="70857" name="WordArt 201"/>
          <p:cNvSpPr>
            <a:spLocks noChangeArrowheads="1" noChangeShapeType="1" noTextEdit="1"/>
          </p:cNvSpPr>
          <p:nvPr/>
        </p:nvSpPr>
        <p:spPr bwMode="auto">
          <a:xfrm>
            <a:off x="5148263" y="2046288"/>
            <a:ext cx="302418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4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800000"/>
                </a:solidFill>
                <a:latin typeface="Arial Narrow" panose="020B0606020202030204"/>
              </a:rPr>
              <a:t>the golden throne</a:t>
            </a:r>
            <a:endParaRPr lang="zh-CN" altLang="en-US" sz="2400" b="1" kern="10">
              <a:ln w="9525">
                <a:solidFill>
                  <a:srgbClr val="000000"/>
                </a:solidFill>
                <a:round/>
              </a:ln>
              <a:solidFill>
                <a:srgbClr val="800000"/>
              </a:solidFill>
              <a:latin typeface="Arial Narrow" panose="020B0606020202030204"/>
            </a:endParaRPr>
          </a:p>
        </p:txBody>
      </p:sp>
      <p:sp>
        <p:nvSpPr>
          <p:cNvPr id="70858" name="WordArt 202"/>
          <p:cNvSpPr>
            <a:spLocks noChangeArrowheads="1" noChangeShapeType="1" noTextEdit="1"/>
          </p:cNvSpPr>
          <p:nvPr/>
        </p:nvSpPr>
        <p:spPr bwMode="auto">
          <a:xfrm>
            <a:off x="5221288" y="3990975"/>
            <a:ext cx="302418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4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800000"/>
                </a:solidFill>
                <a:latin typeface="Arial Narrow" panose="020B0606020202030204"/>
              </a:rPr>
              <a:t>works of art</a:t>
            </a:r>
            <a:endParaRPr lang="zh-CN" altLang="en-US" sz="2400" b="1" kern="10">
              <a:ln w="9525">
                <a:solidFill>
                  <a:srgbClr val="000000"/>
                </a:solidFill>
                <a:round/>
              </a:ln>
              <a:solidFill>
                <a:srgbClr val="800000"/>
              </a:solidFill>
              <a:latin typeface="Arial Narrow" panose="020B0606020202030204"/>
            </a:endParaRPr>
          </a:p>
        </p:txBody>
      </p:sp>
      <p:sp>
        <p:nvSpPr>
          <p:cNvPr id="70859" name="WordArt 203"/>
          <p:cNvSpPr>
            <a:spLocks noChangeArrowheads="1" noChangeShapeType="1" noTextEdit="1"/>
          </p:cNvSpPr>
          <p:nvPr/>
        </p:nvSpPr>
        <p:spPr bwMode="auto">
          <a:xfrm>
            <a:off x="5148263" y="4783138"/>
            <a:ext cx="31686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4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800000"/>
                </a:solidFill>
                <a:latin typeface="Arial Narrow" panose="020B0606020202030204"/>
              </a:rPr>
              <a:t>Chinese paintings</a:t>
            </a:r>
            <a:endParaRPr lang="zh-CN" altLang="en-US" sz="2400" b="1" kern="10">
              <a:ln w="9525">
                <a:solidFill>
                  <a:srgbClr val="000000"/>
                </a:solidFill>
                <a:round/>
              </a:ln>
              <a:solidFill>
                <a:srgbClr val="800000"/>
              </a:solidFill>
              <a:latin typeface="Arial Narrow" panose="020B0606020202030204"/>
            </a:endParaRPr>
          </a:p>
        </p:txBody>
      </p:sp>
      <p:sp>
        <p:nvSpPr>
          <p:cNvPr id="70860" name="WordArt 204"/>
          <p:cNvSpPr>
            <a:spLocks noChangeArrowheads="1" noChangeShapeType="1" noTextEdit="1"/>
          </p:cNvSpPr>
          <p:nvPr/>
        </p:nvSpPr>
        <p:spPr bwMode="auto">
          <a:xfrm>
            <a:off x="5148263" y="3054350"/>
            <a:ext cx="302418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4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66"/>
                </a:solidFill>
                <a:latin typeface="Arial Narrow" panose="020B0606020202030204"/>
              </a:rPr>
              <a:t>works of art</a:t>
            </a:r>
            <a:endParaRPr lang="zh-CN" altLang="en-US" sz="2400" b="1" kern="10">
              <a:ln w="9525">
                <a:solidFill>
                  <a:srgbClr val="000000"/>
                </a:solidFill>
                <a:round/>
              </a:ln>
              <a:solidFill>
                <a:srgbClr val="000066"/>
              </a:solidFill>
              <a:latin typeface="Arial Narrow" panose="020B0606020202030204"/>
            </a:endParaRPr>
          </a:p>
        </p:txBody>
      </p:sp>
      <p:sp>
        <p:nvSpPr>
          <p:cNvPr id="70861" name="WordArt 205"/>
          <p:cNvSpPr>
            <a:spLocks noChangeArrowheads="1" noChangeShapeType="1" noTextEdit="1"/>
          </p:cNvSpPr>
          <p:nvPr/>
        </p:nvSpPr>
        <p:spPr bwMode="auto">
          <a:xfrm>
            <a:off x="5221288" y="5646738"/>
            <a:ext cx="302418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4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66"/>
                </a:solidFill>
                <a:latin typeface="Arial Narrow" panose="020B0606020202030204"/>
              </a:rPr>
              <a:t>clocks and watches</a:t>
            </a:r>
            <a:endParaRPr lang="zh-CN" altLang="en-US" sz="2400" b="1" kern="10">
              <a:ln w="9525">
                <a:solidFill>
                  <a:srgbClr val="000000"/>
                </a:solidFill>
                <a:round/>
              </a:ln>
              <a:solidFill>
                <a:srgbClr val="000066"/>
              </a:solidFill>
              <a:latin typeface="Arial Narrow" panose="020B0606020202030204"/>
            </a:endParaRPr>
          </a:p>
        </p:txBody>
      </p:sp>
      <p:pic>
        <p:nvPicPr>
          <p:cNvPr id="22574" name="Picture 46" descr="6834494_144907401163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825" y="130175"/>
            <a:ext cx="1981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0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0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0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70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70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70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70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45" grpId="0" animBg="1"/>
      <p:bldP spid="70847" grpId="0" animBg="1"/>
      <p:bldP spid="70848" grpId="0" animBg="1"/>
      <p:bldP spid="70849" grpId="0" animBg="1"/>
      <p:bldP spid="70850" grpId="0" animBg="1"/>
      <p:bldP spid="70857" grpId="0" animBg="1"/>
      <p:bldP spid="70858" grpId="0" animBg="1"/>
      <p:bldP spid="70859" grpId="0" animBg="1"/>
      <p:bldP spid="70860" grpId="0" animBg="1"/>
      <p:bldP spid="708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/>
          <p:cNvPicPr>
            <a:picLocks noChangeAspect="1" noChangeArrowheads="1"/>
          </p:cNvPicPr>
          <p:nvPr/>
        </p:nvPicPr>
        <p:blipFill>
          <a:blip r:embed="rId2">
            <a:lum bright="-12000" contrast="24000"/>
          </a:blip>
          <a:srcRect/>
          <a:stretch>
            <a:fillRect/>
          </a:stretch>
        </p:blipFill>
        <p:spPr bwMode="auto">
          <a:xfrm>
            <a:off x="0" y="1797050"/>
            <a:ext cx="7667625" cy="506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4" name="WordArt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575" y="261938"/>
            <a:ext cx="7620000" cy="162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85" name="Line 5"/>
          <p:cNvSpPr>
            <a:spLocks noChangeShapeType="1"/>
          </p:cNvSpPr>
          <p:nvPr/>
        </p:nvSpPr>
        <p:spPr bwMode="auto">
          <a:xfrm>
            <a:off x="1908175" y="2636838"/>
            <a:ext cx="863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>
            <a:off x="3348038" y="6165850"/>
            <a:ext cx="10795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5076825" y="5084763"/>
            <a:ext cx="1150938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>
            <a:off x="1619250" y="4005263"/>
            <a:ext cx="136842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>
            <a:off x="5076825" y="3284538"/>
            <a:ext cx="1582738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690" name="WordArt 10"/>
          <p:cNvSpPr>
            <a:spLocks noChangeArrowheads="1" noChangeShapeType="1" noTextEdit="1"/>
          </p:cNvSpPr>
          <p:nvPr/>
        </p:nvSpPr>
        <p:spPr bwMode="auto">
          <a:xfrm>
            <a:off x="3276600" y="2276475"/>
            <a:ext cx="11049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Arial Black" panose="020B0A04020102020204"/>
              </a:rPr>
              <a:t>a.m.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Arial Black" panose="020B0A04020102020204"/>
            </a:endParaRPr>
          </a:p>
        </p:txBody>
      </p:sp>
      <p:sp>
        <p:nvSpPr>
          <p:cNvPr id="71691" name="WordArt 11"/>
          <p:cNvSpPr>
            <a:spLocks noChangeArrowheads="1" noChangeShapeType="1" noTextEdit="1"/>
          </p:cNvSpPr>
          <p:nvPr/>
        </p:nvSpPr>
        <p:spPr bwMode="auto">
          <a:xfrm>
            <a:off x="4211638" y="6165850"/>
            <a:ext cx="1800225" cy="458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Arial Black" panose="020B0A04020102020204"/>
              </a:rPr>
              <a:t>watches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Arial Black" panose="020B0A04020102020204"/>
            </a:endParaRPr>
          </a:p>
        </p:txBody>
      </p:sp>
      <p:sp>
        <p:nvSpPr>
          <p:cNvPr id="71692" name="WordArt 12"/>
          <p:cNvSpPr>
            <a:spLocks noChangeArrowheads="1" noChangeShapeType="1" noTextEdit="1"/>
          </p:cNvSpPr>
          <p:nvPr/>
        </p:nvSpPr>
        <p:spPr bwMode="auto">
          <a:xfrm>
            <a:off x="3563938" y="4076700"/>
            <a:ext cx="172878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Arial Black" panose="020B0A04020102020204"/>
              </a:rPr>
              <a:t>Baohe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Arial Black" panose="020B0A04020102020204"/>
            </a:endParaRPr>
          </a:p>
        </p:txBody>
      </p:sp>
      <p:sp>
        <p:nvSpPr>
          <p:cNvPr id="71693" name="WordArt 13"/>
          <p:cNvSpPr>
            <a:spLocks noChangeArrowheads="1" noChangeShapeType="1" noTextEdit="1"/>
          </p:cNvSpPr>
          <p:nvPr/>
        </p:nvSpPr>
        <p:spPr bwMode="auto">
          <a:xfrm>
            <a:off x="6948488" y="2852738"/>
            <a:ext cx="1655762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Arial Black" panose="020B0A04020102020204"/>
              </a:rPr>
              <a:t>10:30a.m.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Arial Black" panose="020B0A04020102020204"/>
            </a:endParaRPr>
          </a:p>
        </p:txBody>
      </p:sp>
      <p:sp>
        <p:nvSpPr>
          <p:cNvPr id="71694" name="WordArt 14"/>
          <p:cNvSpPr>
            <a:spLocks noChangeArrowheads="1" noChangeShapeType="1" noTextEdit="1"/>
          </p:cNvSpPr>
          <p:nvPr/>
        </p:nvSpPr>
        <p:spPr bwMode="auto">
          <a:xfrm>
            <a:off x="4787900" y="5157788"/>
            <a:ext cx="216058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Arial Black" panose="020B0A04020102020204"/>
              </a:rPr>
              <a:t>Huangji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Arial Black" panose="020B0A0402010202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animBg="1"/>
      <p:bldP spid="71686" grpId="0" animBg="1"/>
      <p:bldP spid="71687" grpId="0" animBg="1"/>
      <p:bldP spid="71688" grpId="0" animBg="1"/>
      <p:bldP spid="71689" grpId="0" animBg="1"/>
      <p:bldP spid="71690" grpId="0" animBg="1"/>
      <p:bldP spid="71691" grpId="0" animBg="1"/>
      <p:bldP spid="71692" grpId="0" animBg="1"/>
      <p:bldP spid="71693" grpId="0" animBg="1"/>
      <p:bldP spid="716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内容占位符 2"/>
          <p:cNvSpPr>
            <a:spLocks noGrp="1"/>
          </p:cNvSpPr>
          <p:nvPr>
            <p:ph idx="4294967295"/>
          </p:nvPr>
        </p:nvSpPr>
        <p:spPr>
          <a:xfrm>
            <a:off x="251520" y="882352"/>
            <a:ext cx="8743950" cy="5715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Dear Mum,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happy in Beijing today because I visited the____________.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lots of palaces and interesting things_______(see) there.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zh-CN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Taihe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Palace is the highest palace. It is about 27 </a:t>
            </a:r>
            <a:r>
              <a:rPr lang="en-US" altLang="zh-CN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metres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high. The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 throne is in this palace. It is wonderful. There are nice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 of art in </a:t>
            </a:r>
            <a:r>
              <a:rPr lang="en-US" altLang="zh-CN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Zhonghe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Palace and </a:t>
            </a:r>
            <a:r>
              <a:rPr lang="en-US" altLang="zh-CN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Baohe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Palace. In </a:t>
            </a:r>
            <a:r>
              <a:rPr lang="en-US" altLang="zh-CN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Huangji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Palace, I saw some Chinese ________. There are some clocks and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in </a:t>
            </a:r>
            <a:r>
              <a:rPr lang="en-US" altLang="zh-CN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Fengxian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Palace.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zh-CN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learn a lot about the history of China at the museum. If you visit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Beijing next time, don’t miss it.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 wishes!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Neil </a:t>
            </a:r>
            <a:endParaRPr lang="zh-CN" altLang="en-US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6443663" y="1171277"/>
            <a:ext cx="2239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Palace Museum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651500" y="1531640"/>
            <a:ext cx="903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see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95250" y="2514600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golden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152400" y="2971800"/>
            <a:ext cx="981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3886200" y="3212976"/>
            <a:ext cx="1387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paintings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4" name="TextBox 8"/>
          <p:cNvSpPr txBox="1">
            <a:spLocks noChangeArrowheads="1"/>
          </p:cNvSpPr>
          <p:nvPr/>
        </p:nvSpPr>
        <p:spPr bwMode="auto">
          <a:xfrm>
            <a:off x="330051" y="3645024"/>
            <a:ext cx="121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  <p:bldP spid="24581" grpId="0"/>
      <p:bldP spid="24582" grpId="0"/>
      <p:bldP spid="24583" grpId="0"/>
      <p:bldP spid="245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49363"/>
            <a:ext cx="3657600" cy="503237"/>
          </a:xfrm>
        </p:spPr>
        <p:txBody>
          <a:bodyPr anchor="b"/>
          <a:lstStyle/>
          <a:p>
            <a:r>
              <a:rPr lang="en-US" altLang="zh-CN" sz="2900" dirty="0" smtClean="0">
                <a:solidFill>
                  <a:srgbClr val="0033CC"/>
                </a:solidFill>
              </a:rPr>
              <a:t>Be the exchange </a:t>
            </a:r>
            <a:br>
              <a:rPr lang="en-US" altLang="zh-CN" sz="2900" dirty="0" smtClean="0">
                <a:solidFill>
                  <a:srgbClr val="0033CC"/>
                </a:solidFill>
              </a:rPr>
            </a:br>
            <a:r>
              <a:rPr lang="en-US" altLang="zh-CN" sz="2900" dirty="0" smtClean="0">
                <a:solidFill>
                  <a:srgbClr val="0033CC"/>
                </a:solidFill>
              </a:rPr>
              <a:t>students’ guide(</a:t>
            </a:r>
            <a:r>
              <a:rPr lang="zh-CN" altLang="en-US" sz="2900" dirty="0" smtClean="0">
                <a:solidFill>
                  <a:srgbClr val="0033CC"/>
                </a:solidFill>
              </a:rPr>
              <a:t>导游</a:t>
            </a:r>
            <a:r>
              <a:rPr lang="en-US" altLang="zh-CN" sz="2900" dirty="0" smtClean="0">
                <a:solidFill>
                  <a:srgbClr val="0033CC"/>
                </a:solidFill>
              </a:rPr>
              <a:t>).</a:t>
            </a:r>
            <a:endParaRPr lang="zh-CN" altLang="en-US" sz="2900" dirty="0" smtClean="0">
              <a:solidFill>
                <a:srgbClr val="0033CC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4800600" cy="44116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 b="1" dirty="0" smtClean="0">
                <a:solidFill>
                  <a:srgbClr val="0033CC"/>
                </a:solidFill>
              </a:rPr>
              <a:t>   Guide:</a:t>
            </a:r>
            <a:r>
              <a:rPr lang="en-US" altLang="zh-CN" sz="2000" dirty="0" smtClean="0"/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dirty="0" smtClean="0"/>
              <a:t>   </a:t>
            </a:r>
            <a:r>
              <a:rPr lang="en-US" altLang="zh-CN" sz="2000" dirty="0" smtClean="0">
                <a:solidFill>
                  <a:srgbClr val="0033CC"/>
                </a:solidFill>
              </a:rPr>
              <a:t>The Palace Museum is a wonderful place to visit. Every day lots of visitors come to see it. There are many beautiful palaces. The important palaces are...First we’ll visit …at… We’ll see…Then…After that…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dirty="0" smtClean="0">
                <a:solidFill>
                  <a:srgbClr val="0033CC"/>
                </a:solidFill>
              </a:rPr>
              <a:t>   Ok. Let’s go to </a:t>
            </a:r>
            <a:r>
              <a:rPr lang="en-US" altLang="zh-CN" sz="2000" dirty="0" err="1" smtClean="0">
                <a:solidFill>
                  <a:srgbClr val="0033CC"/>
                </a:solidFill>
              </a:rPr>
              <a:t>Taihe</a:t>
            </a:r>
            <a:r>
              <a:rPr lang="en-US" altLang="zh-CN" sz="2000" dirty="0" smtClean="0">
                <a:solidFill>
                  <a:srgbClr val="0033CC"/>
                </a:solidFill>
              </a:rPr>
              <a:t> Palace.</a:t>
            </a:r>
          </a:p>
        </p:txBody>
      </p:sp>
      <p:sp>
        <p:nvSpPr>
          <p:cNvPr id="25604" name="Text Box 12"/>
          <p:cNvSpPr txBox="1">
            <a:spLocks noChangeArrowheads="1"/>
          </p:cNvSpPr>
          <p:nvPr/>
        </p:nvSpPr>
        <p:spPr bwMode="auto">
          <a:xfrm>
            <a:off x="4267200" y="381000"/>
            <a:ext cx="472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000000"/>
                </a:solidFill>
              </a:rPr>
              <a:t>the Palace Museum</a:t>
            </a: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4343400" y="11430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0000"/>
                </a:solidFill>
              </a:rPr>
              <a:t>Taihe Palace(the golden throne)</a:t>
            </a:r>
          </a:p>
        </p:txBody>
      </p:sp>
      <p:sp>
        <p:nvSpPr>
          <p:cNvPr id="25606" name="Text Box 14"/>
          <p:cNvSpPr txBox="1">
            <a:spLocks noChangeArrowheads="1"/>
          </p:cNvSpPr>
          <p:nvPr/>
        </p:nvSpPr>
        <p:spPr bwMode="auto">
          <a:xfrm>
            <a:off x="4419600" y="1828800"/>
            <a:ext cx="434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0000"/>
                </a:solidFill>
              </a:rPr>
              <a:t>Zhonghe Palace(works of art)</a:t>
            </a:r>
          </a:p>
        </p:txBody>
      </p:sp>
      <p:sp>
        <p:nvSpPr>
          <p:cNvPr id="25607" name="Text Box 15"/>
          <p:cNvSpPr txBox="1">
            <a:spLocks noChangeArrowheads="1"/>
          </p:cNvSpPr>
          <p:nvPr/>
        </p:nvSpPr>
        <p:spPr bwMode="auto">
          <a:xfrm>
            <a:off x="4419600" y="2590800"/>
            <a:ext cx="403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0000"/>
                </a:solidFill>
              </a:rPr>
              <a:t>Baohe Palace (works of art)</a:t>
            </a:r>
          </a:p>
        </p:txBody>
      </p:sp>
      <p:sp>
        <p:nvSpPr>
          <p:cNvPr id="25608" name="Text Box 16"/>
          <p:cNvSpPr txBox="1">
            <a:spLocks noChangeArrowheads="1"/>
          </p:cNvSpPr>
          <p:nvPr/>
        </p:nvSpPr>
        <p:spPr bwMode="auto">
          <a:xfrm>
            <a:off x="4343400" y="3429000"/>
            <a:ext cx="487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0000"/>
                </a:solidFill>
              </a:rPr>
              <a:t>Huangji Palace(Chinese paintings)</a:t>
            </a:r>
          </a:p>
        </p:txBody>
      </p:sp>
      <p:sp>
        <p:nvSpPr>
          <p:cNvPr id="25609" name="Text Box 17"/>
          <p:cNvSpPr txBox="1">
            <a:spLocks noChangeArrowheads="1"/>
          </p:cNvSpPr>
          <p:nvPr/>
        </p:nvSpPr>
        <p:spPr bwMode="auto">
          <a:xfrm>
            <a:off x="4572000" y="4265613"/>
            <a:ext cx="37338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0000"/>
                </a:solidFill>
              </a:rPr>
              <a:t>Fengxian Palace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0000"/>
                </a:solidFill>
              </a:rPr>
              <a:t>(clocks and watches)</a:t>
            </a:r>
          </a:p>
        </p:txBody>
      </p:sp>
      <p:sp>
        <p:nvSpPr>
          <p:cNvPr id="25610" name="Line 18"/>
          <p:cNvSpPr>
            <a:spLocks noChangeShapeType="1"/>
          </p:cNvSpPr>
          <p:nvPr/>
        </p:nvSpPr>
        <p:spPr bwMode="auto">
          <a:xfrm>
            <a:off x="6477000" y="16002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1" name="Line 19"/>
          <p:cNvSpPr>
            <a:spLocks noChangeShapeType="1"/>
          </p:cNvSpPr>
          <p:nvPr/>
        </p:nvSpPr>
        <p:spPr bwMode="auto">
          <a:xfrm>
            <a:off x="6553200" y="22860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2" name="Line 20"/>
          <p:cNvSpPr>
            <a:spLocks noChangeShapeType="1"/>
          </p:cNvSpPr>
          <p:nvPr/>
        </p:nvSpPr>
        <p:spPr bwMode="auto">
          <a:xfrm>
            <a:off x="6553200" y="2971800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3" name="Line 21"/>
          <p:cNvSpPr>
            <a:spLocks noChangeShapeType="1"/>
          </p:cNvSpPr>
          <p:nvPr/>
        </p:nvSpPr>
        <p:spPr bwMode="auto">
          <a:xfrm>
            <a:off x="6553200" y="3886200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9159" name="Picture 7" descr="daoyou_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4005263"/>
            <a:ext cx="1955800" cy="266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Image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4462463"/>
            <a:ext cx="8382000" cy="239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0"/>
            <a:ext cx="4392613" cy="838200"/>
          </a:xfrm>
        </p:spPr>
        <p:txBody>
          <a:bodyPr anchor="b"/>
          <a:lstStyle/>
          <a:p>
            <a:r>
              <a:rPr lang="en-US" altLang="zh-CN" sz="4700" b="1" dirty="0" smtClean="0"/>
              <a:t>  </a:t>
            </a:r>
            <a:r>
              <a:rPr lang="en-US" altLang="zh-CN" sz="4700" b="1" dirty="0" smtClean="0">
                <a:solidFill>
                  <a:srgbClr val="FF0000"/>
                </a:solidFill>
              </a:rPr>
              <a:t>Speak up</a:t>
            </a:r>
            <a:r>
              <a:rPr lang="en-US" altLang="zh-CN" sz="3600" dirty="0" smtClean="0"/>
              <a:t> 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76200" y="1676400"/>
            <a:ext cx="8713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Listen and answer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76200" y="2514600"/>
            <a:ext cx="7696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Where are they going to visit?</a:t>
            </a:r>
          </a:p>
          <a:p>
            <a:endParaRPr kumimoji="1" lang="en-US" altLang="zh-CN" sz="36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kumimoji="1"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152400" y="3306763"/>
            <a:ext cx="6553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Beihai</a:t>
            </a:r>
            <a:r>
              <a:rPr kumimoji="1"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park.</a:t>
            </a:r>
          </a:p>
        </p:txBody>
      </p:sp>
      <p:pic>
        <p:nvPicPr>
          <p:cNvPr id="24584" name="Picture 8" descr="mfkiqpl_other_img200806290213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0"/>
            <a:ext cx="3103563" cy="410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5" name="Text Box 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8688" y="292100"/>
            <a:ext cx="2249487" cy="125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A000120150601A16PWBG 1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76AA30"/>
      </a:accent1>
      <a:accent2>
        <a:srgbClr val="BED15D"/>
      </a:accent2>
      <a:accent3>
        <a:srgbClr val="FFFFFF"/>
      </a:accent3>
      <a:accent4>
        <a:srgbClr val="404040"/>
      </a:accent4>
      <a:accent5>
        <a:srgbClr val="BDD2AD"/>
      </a:accent5>
      <a:accent6>
        <a:srgbClr val="ACBD53"/>
      </a:accent6>
      <a:hlink>
        <a:srgbClr val="0070C0"/>
      </a:hlink>
      <a:folHlink>
        <a:srgbClr val="7F7F7F"/>
      </a:folHlink>
    </a:clrScheme>
    <a:fontScheme name="A000120150601A16PWBG">
      <a:majorFont>
        <a:latin typeface="华文中宋"/>
        <a:ea typeface="华文中宋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601A16PWBG 1">
        <a:dk1>
          <a:srgbClr val="4D4D4D"/>
        </a:dk1>
        <a:lt1>
          <a:srgbClr val="FFFFFF"/>
        </a:lt1>
        <a:dk2>
          <a:srgbClr val="4D4D4D"/>
        </a:dk2>
        <a:lt2>
          <a:srgbClr val="FFFFFF"/>
        </a:lt2>
        <a:accent1>
          <a:srgbClr val="76AA30"/>
        </a:accent1>
        <a:accent2>
          <a:srgbClr val="BED15D"/>
        </a:accent2>
        <a:accent3>
          <a:srgbClr val="FFFFFF"/>
        </a:accent3>
        <a:accent4>
          <a:srgbClr val="404040"/>
        </a:accent4>
        <a:accent5>
          <a:srgbClr val="BDD2AD"/>
        </a:accent5>
        <a:accent6>
          <a:srgbClr val="ACBD53"/>
        </a:accent6>
        <a:hlink>
          <a:srgbClr val="0070C0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主题41</Template>
  <TotalTime>0</TotalTime>
  <Words>540</Words>
  <Application>Microsoft Office PowerPoint</Application>
  <PresentationFormat>全屏显示(4:3)</PresentationFormat>
  <Paragraphs>98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华文中宋</vt:lpstr>
      <vt:lpstr>宋体</vt:lpstr>
      <vt:lpstr>微软雅黑</vt:lpstr>
      <vt:lpstr>幼圆</vt:lpstr>
      <vt:lpstr>Arial</vt:lpstr>
      <vt:lpstr>Arial Black</vt:lpstr>
      <vt:lpstr>Arial Narrow</vt:lpstr>
      <vt:lpstr>Calibri</vt:lpstr>
      <vt:lpstr>Tahoma</vt:lpstr>
      <vt:lpstr>Times New Roman</vt:lpstr>
      <vt:lpstr>Wingdings</vt:lpstr>
      <vt:lpstr>Wingdings 2</vt:lpstr>
      <vt:lpstr>WWW.2PPT.COM
</vt:lpstr>
      <vt:lpstr>Unit  3  Welcome to Sunshine Town  Integrated skills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Be the exchange  students’ guide(导游).</vt:lpstr>
      <vt:lpstr>  Speak up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2017-01-21T06:37:00Z</dcterms:created>
  <dcterms:modified xsi:type="dcterms:W3CDTF">2023-01-16T21:12:48Z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62E3F39973D549D898132CA1DF140196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