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1" r:id="rId2"/>
    <p:sldId id="601" r:id="rId3"/>
    <p:sldId id="1067" r:id="rId4"/>
    <p:sldId id="1068" r:id="rId5"/>
    <p:sldId id="1069" r:id="rId6"/>
    <p:sldId id="1070" r:id="rId7"/>
    <p:sldId id="1071" r:id="rId8"/>
    <p:sldId id="1072" r:id="rId9"/>
    <p:sldId id="1073" r:id="rId10"/>
    <p:sldId id="1074" r:id="rId11"/>
    <p:sldId id="1075" r:id="rId12"/>
    <p:sldId id="1076" r:id="rId13"/>
    <p:sldId id="1077" r:id="rId14"/>
    <p:sldId id="1078" r:id="rId15"/>
    <p:sldId id="1079" r:id="rId16"/>
    <p:sldId id="1080" r:id="rId17"/>
    <p:sldId id="1081" r:id="rId18"/>
    <p:sldId id="1082" r:id="rId19"/>
    <p:sldId id="1083" r:id="rId20"/>
    <p:sldId id="1084" r:id="rId21"/>
    <p:sldId id="1085" r:id="rId22"/>
    <p:sldId id="1086" r:id="rId23"/>
    <p:sldId id="1087" r:id="rId24"/>
    <p:sldId id="60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>
        <p:scale>
          <a:sx n="50" d="100"/>
          <a:sy n="50" d="100"/>
        </p:scale>
        <p:origin x="1680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语文园地四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7295" y="2240280"/>
            <a:ext cx="2037080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7295" y="3467100"/>
            <a:ext cx="2084070" cy="62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IMG_25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285" y="4839335"/>
            <a:ext cx="2037080" cy="718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758180" y="2240280"/>
            <a:ext cx="4831080" cy="2006203"/>
          </a:xfrm>
          <a:prstGeom prst="cloudCallout">
            <a:avLst>
              <a:gd name="adj1" fmla="val -69710"/>
              <a:gd name="adj2" fmla="val 2982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36D9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回顾上册，我们学习哪些修改符号？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38275" y="2580640"/>
            <a:ext cx="4030980" cy="646430"/>
            <a:chOff x="4349" y="4256"/>
            <a:chExt cx="6348" cy="1018"/>
          </a:xfrm>
        </p:grpSpPr>
        <p:sp>
          <p:nvSpPr>
            <p:cNvPr id="4" name="文本框 3"/>
            <p:cNvSpPr txBox="1"/>
            <p:nvPr/>
          </p:nvSpPr>
          <p:spPr>
            <a:xfrm>
              <a:off x="7349" y="4256"/>
              <a:ext cx="3349" cy="101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表示对调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49" y="4511"/>
              <a:ext cx="2537" cy="763"/>
              <a:chOff x="3818" y="4511"/>
              <a:chExt cx="3068" cy="876"/>
            </a:xfrm>
          </p:grpSpPr>
          <p:cxnSp>
            <p:nvCxnSpPr>
              <p:cNvPr id="7" name="肘形连接符 1"/>
              <p:cNvCxnSpPr/>
              <p:nvPr/>
            </p:nvCxnSpPr>
            <p:spPr>
              <a:xfrm flipV="1">
                <a:off x="3818" y="4511"/>
                <a:ext cx="3046" cy="877"/>
              </a:xfrm>
              <a:prstGeom prst="bentConnector3">
                <a:avLst>
                  <a:gd name="adj1" fmla="val 50033"/>
                </a:avLst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3818" y="4569"/>
                <a:ext cx="23" cy="762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864" y="4511"/>
                <a:ext cx="23" cy="762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1291590" y="4416425"/>
            <a:ext cx="4563745" cy="915670"/>
            <a:chOff x="3072" y="5538"/>
            <a:chExt cx="7187" cy="1442"/>
          </a:xfrm>
        </p:grpSpPr>
        <p:sp>
          <p:nvSpPr>
            <p:cNvPr id="11" name="文本框 10"/>
            <p:cNvSpPr txBox="1"/>
            <p:nvPr/>
          </p:nvSpPr>
          <p:spPr>
            <a:xfrm>
              <a:off x="7237" y="5741"/>
              <a:ext cx="302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表示移动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072" y="5538"/>
              <a:ext cx="3838" cy="1442"/>
              <a:chOff x="3445" y="5038"/>
              <a:chExt cx="2358" cy="1942"/>
            </a:xfrm>
          </p:grpSpPr>
          <p:sp>
            <p:nvSpPr>
              <p:cNvPr id="13" name="圆角矩形 11"/>
              <p:cNvSpPr/>
              <p:nvPr/>
            </p:nvSpPr>
            <p:spPr>
              <a:xfrm>
                <a:off x="4257" y="6150"/>
                <a:ext cx="1546" cy="830"/>
              </a:xfrm>
              <a:prstGeom prst="roundRect">
                <a:avLst/>
              </a:prstGeom>
              <a:noFill/>
              <a:ln w="38100">
                <a:solidFill>
                  <a:srgbClr val="FF66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16200000">
                <a:off x="3329" y="5154"/>
                <a:ext cx="975" cy="7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b="0" i="0" u="none" strike="noStrike" kern="1200" cap="none" spc="0" normalizeH="0" baseline="0" noProof="0">
                    <a:ln w="38100">
                      <a:solidFill>
                        <a:srgbClr val="FF8D41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&lt;</a:t>
                </a:r>
              </a:p>
            </p:txBody>
          </p:sp>
          <p:sp>
            <p:nvSpPr>
              <p:cNvPr id="15" name="任意多边形 12"/>
              <p:cNvSpPr/>
              <p:nvPr/>
            </p:nvSpPr>
            <p:spPr>
              <a:xfrm>
                <a:off x="3841" y="5734"/>
                <a:ext cx="485" cy="392"/>
              </a:xfrm>
              <a:custGeom>
                <a:avLst/>
                <a:gdLst>
                  <a:gd name="connisteX0" fmla="*/ 0 w 307975"/>
                  <a:gd name="connsiteY0" fmla="*/ 0 h 248920"/>
                  <a:gd name="connisteX1" fmla="*/ 73660 w 307975"/>
                  <a:gd name="connsiteY1" fmla="*/ 29210 h 248920"/>
                  <a:gd name="connisteX2" fmla="*/ 117475 w 307975"/>
                  <a:gd name="connsiteY2" fmla="*/ 102870 h 248920"/>
                  <a:gd name="connisteX3" fmla="*/ 190500 w 307975"/>
                  <a:gd name="connsiteY3" fmla="*/ 146685 h 248920"/>
                  <a:gd name="connisteX4" fmla="*/ 234315 w 307975"/>
                  <a:gd name="connsiteY4" fmla="*/ 219710 h 248920"/>
                  <a:gd name="connisteX5" fmla="*/ 307975 w 307975"/>
                  <a:gd name="connsiteY5" fmla="*/ 248920 h 2489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07975" h="248920">
                    <a:moveTo>
                      <a:pt x="0" y="0"/>
                    </a:moveTo>
                    <a:cubicBezTo>
                      <a:pt x="13970" y="4445"/>
                      <a:pt x="50165" y="8890"/>
                      <a:pt x="73660" y="29210"/>
                    </a:cubicBezTo>
                    <a:cubicBezTo>
                      <a:pt x="97155" y="49530"/>
                      <a:pt x="93980" y="79375"/>
                      <a:pt x="117475" y="102870"/>
                    </a:cubicBezTo>
                    <a:cubicBezTo>
                      <a:pt x="140970" y="126365"/>
                      <a:pt x="167005" y="123190"/>
                      <a:pt x="190500" y="146685"/>
                    </a:cubicBezTo>
                    <a:cubicBezTo>
                      <a:pt x="213995" y="170180"/>
                      <a:pt x="210820" y="199390"/>
                      <a:pt x="234315" y="219710"/>
                    </a:cubicBezTo>
                    <a:cubicBezTo>
                      <a:pt x="257810" y="240030"/>
                      <a:pt x="294005" y="244475"/>
                      <a:pt x="307975" y="248920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675630" y="2298700"/>
            <a:ext cx="4890135" cy="1158074"/>
          </a:xfrm>
          <a:prstGeom prst="flowChartDisplay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是调整对调位置颠倒相邻的部分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55970" y="4231640"/>
            <a:ext cx="5080000" cy="1158074"/>
          </a:xfrm>
          <a:prstGeom prst="flowChartDisplay">
            <a:avLst/>
          </a:prstGeom>
          <a:noFill/>
          <a:ln w="38100">
            <a:solidFill>
              <a:srgbClr val="FF66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位置颠倒、不相邻部分的调整。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8" name="矩形 1"/>
          <p:cNvSpPr/>
          <p:nvPr/>
        </p:nvSpPr>
        <p:spPr>
          <a:xfrm>
            <a:off x="1273810" y="1938655"/>
            <a:ext cx="8039100" cy="72436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读一读，看看还有什么问题，用修改符号改一改。</a:t>
            </a:r>
          </a:p>
        </p:txBody>
      </p:sp>
      <p:sp>
        <p:nvSpPr>
          <p:cNvPr id="19" name="矩形 1"/>
          <p:cNvSpPr/>
          <p:nvPr/>
        </p:nvSpPr>
        <p:spPr>
          <a:xfrm>
            <a:off x="510540" y="3332480"/>
            <a:ext cx="109639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我养了螃蟹一只，他眼睛、嘴巴都不怎么显眼，钳子倒是很大。它最爱显摆它的钳了。有一次，我轻轻点了它一下用一根小棍，它立刻转动身体，向我高高举起那大钳子剪刀似的。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2329180" y="3458845"/>
            <a:ext cx="1652588" cy="579438"/>
          </a:xfrm>
          <a:custGeom>
            <a:avLst/>
            <a:gdLst>
              <a:gd name="connsiteX0" fmla="*/ 23079 w 1653402"/>
              <a:gd name="connsiteY0" fmla="*/ 14519 h 579325"/>
              <a:gd name="connsiteX1" fmla="*/ 29903 w 1653402"/>
              <a:gd name="connsiteY1" fmla="*/ 505838 h 579325"/>
              <a:gd name="connsiteX2" fmla="*/ 316506 w 1653402"/>
              <a:gd name="connsiteY2" fmla="*/ 553605 h 579325"/>
              <a:gd name="connsiteX3" fmla="*/ 780530 w 1653402"/>
              <a:gd name="connsiteY3" fmla="*/ 539958 h 579325"/>
              <a:gd name="connsiteX4" fmla="*/ 828297 w 1653402"/>
              <a:gd name="connsiteY4" fmla="*/ 96405 h 579325"/>
              <a:gd name="connsiteX5" fmla="*/ 1114900 w 1653402"/>
              <a:gd name="connsiteY5" fmla="*/ 21343 h 579325"/>
              <a:gd name="connsiteX6" fmla="*/ 1626691 w 1653402"/>
              <a:gd name="connsiteY6" fmla="*/ 48638 h 579325"/>
              <a:gd name="connsiteX7" fmla="*/ 1585748 w 1653402"/>
              <a:gd name="connsiteY7" fmla="*/ 526310 h 579325"/>
              <a:gd name="connsiteX8" fmla="*/ 1585748 w 1653402"/>
              <a:gd name="connsiteY8" fmla="*/ 539958 h 5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402" h="579325">
                <a:moveTo>
                  <a:pt x="23079" y="14519"/>
                </a:moveTo>
                <a:cubicBezTo>
                  <a:pt x="2039" y="215254"/>
                  <a:pt x="-19001" y="415990"/>
                  <a:pt x="29903" y="505838"/>
                </a:cubicBezTo>
                <a:cubicBezTo>
                  <a:pt x="78807" y="595686"/>
                  <a:pt x="191402" y="547918"/>
                  <a:pt x="316506" y="553605"/>
                </a:cubicBezTo>
                <a:cubicBezTo>
                  <a:pt x="441610" y="559292"/>
                  <a:pt x="695232" y="616158"/>
                  <a:pt x="780530" y="539958"/>
                </a:cubicBezTo>
                <a:cubicBezTo>
                  <a:pt x="865828" y="463758"/>
                  <a:pt x="772569" y="182841"/>
                  <a:pt x="828297" y="96405"/>
                </a:cubicBezTo>
                <a:cubicBezTo>
                  <a:pt x="884025" y="9969"/>
                  <a:pt x="981834" y="29304"/>
                  <a:pt x="1114900" y="21343"/>
                </a:cubicBezTo>
                <a:cubicBezTo>
                  <a:pt x="1247966" y="13382"/>
                  <a:pt x="1548216" y="-35523"/>
                  <a:pt x="1626691" y="48638"/>
                </a:cubicBezTo>
                <a:cubicBezTo>
                  <a:pt x="1705166" y="132799"/>
                  <a:pt x="1585748" y="526310"/>
                  <a:pt x="1585748" y="526310"/>
                </a:cubicBezTo>
                <a:cubicBezTo>
                  <a:pt x="1578924" y="608197"/>
                  <a:pt x="1582336" y="574077"/>
                  <a:pt x="1585748" y="53995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15"/>
          <p:cNvGrpSpPr/>
          <p:nvPr/>
        </p:nvGrpSpPr>
        <p:grpSpPr>
          <a:xfrm>
            <a:off x="3396615" y="3943668"/>
            <a:ext cx="1198563" cy="690562"/>
            <a:chOff x="7350788" y="2240221"/>
            <a:chExt cx="1198693" cy="689877"/>
          </a:xfrm>
        </p:grpSpPr>
        <p:sp>
          <p:nvSpPr>
            <p:cNvPr id="22" name="任意多边形 57"/>
            <p:cNvSpPr/>
            <p:nvPr/>
          </p:nvSpPr>
          <p:spPr bwMode="auto">
            <a:xfrm rot="10800000" flipH="1">
              <a:off x="7411120" y="2449563"/>
              <a:ext cx="701751" cy="388551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 flipH="1">
              <a:off x="7350788" y="2803224"/>
              <a:ext cx="80972" cy="12687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 bwMode="auto">
            <a:xfrm>
              <a:off x="7433347" y="2819083"/>
              <a:ext cx="58744" cy="11101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 bwMode="auto">
            <a:xfrm>
              <a:off x="8106520" y="2240221"/>
              <a:ext cx="442961" cy="41868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子</a:t>
              </a:r>
            </a:p>
          </p:txBody>
        </p:sp>
      </p:grpSp>
      <p:grpSp>
        <p:nvGrpSpPr>
          <p:cNvPr id="26" name="组合 14"/>
          <p:cNvGrpSpPr/>
          <p:nvPr/>
        </p:nvGrpSpPr>
        <p:grpSpPr>
          <a:xfrm>
            <a:off x="5120640" y="4816475"/>
            <a:ext cx="2543810" cy="493395"/>
            <a:chOff x="5418161" y="3821890"/>
            <a:chExt cx="2710039" cy="493625"/>
          </a:xfrm>
        </p:grpSpPr>
        <p:sp>
          <p:nvSpPr>
            <p:cNvPr id="27" name="任意多边形 57"/>
            <p:cNvSpPr/>
            <p:nvPr/>
          </p:nvSpPr>
          <p:spPr bwMode="auto">
            <a:xfrm>
              <a:off x="5481665" y="4152032"/>
              <a:ext cx="1158951" cy="119041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8"/>
            <p:cNvGrpSpPr/>
            <p:nvPr/>
          </p:nvGrpSpPr>
          <p:grpSpPr>
            <a:xfrm rot="10800000">
              <a:off x="5418161" y="4027124"/>
              <a:ext cx="156949" cy="126872"/>
              <a:chOff x="5424245" y="4211220"/>
              <a:chExt cx="156949" cy="126872"/>
            </a:xfrm>
          </p:grpSpPr>
          <p:cxnSp>
            <p:nvCxnSpPr>
              <p:cNvPr id="30" name="直接连接符 29"/>
              <p:cNvCxnSpPr/>
              <p:nvPr/>
            </p:nvCxnSpPr>
            <p:spPr bwMode="auto">
              <a:xfrm rot="10800000" flipV="1">
                <a:off x="5430372" y="4211597"/>
                <a:ext cx="71442" cy="12697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 bwMode="auto">
              <a:xfrm rot="10800000" flipH="1" flipV="1">
                <a:off x="5503402" y="4227469"/>
                <a:ext cx="84142" cy="9840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: 圆角 28"/>
            <p:cNvSpPr/>
            <p:nvPr/>
          </p:nvSpPr>
          <p:spPr>
            <a:xfrm>
              <a:off x="6640616" y="3821890"/>
              <a:ext cx="1487584" cy="49362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95745" y="4152900"/>
            <a:ext cx="3621405" cy="512445"/>
            <a:chOff x="4667532" y="3821890"/>
            <a:chExt cx="3907810" cy="493625"/>
          </a:xfrm>
        </p:grpSpPr>
        <p:sp>
          <p:nvSpPr>
            <p:cNvPr id="33" name="任意多边形 57"/>
            <p:cNvSpPr/>
            <p:nvPr/>
          </p:nvSpPr>
          <p:spPr bwMode="auto">
            <a:xfrm>
              <a:off x="4711993" y="4145682"/>
              <a:ext cx="1941996" cy="126977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49"/>
            <p:cNvGrpSpPr/>
            <p:nvPr/>
          </p:nvGrpSpPr>
          <p:grpSpPr>
            <a:xfrm rot="10800000">
              <a:off x="4667532" y="4027124"/>
              <a:ext cx="156949" cy="126872"/>
              <a:chOff x="6174874" y="4211220"/>
              <a:chExt cx="156949" cy="126872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 rot="10800000" flipV="1">
                <a:off x="6180973" y="4211598"/>
                <a:ext cx="71456" cy="1269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 bwMode="auto">
              <a:xfrm rot="10800000" flipH="1" flipV="1">
                <a:off x="6254016" y="4227470"/>
                <a:ext cx="84159" cy="984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矩形: 圆角 50"/>
            <p:cNvSpPr/>
            <p:nvPr/>
          </p:nvSpPr>
          <p:spPr>
            <a:xfrm>
              <a:off x="6633346" y="3821890"/>
              <a:ext cx="1941996" cy="4936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15"/>
          <p:cNvGrpSpPr/>
          <p:nvPr/>
        </p:nvGrpSpPr>
        <p:grpSpPr>
          <a:xfrm>
            <a:off x="4158298" y="3148013"/>
            <a:ext cx="1289050" cy="822325"/>
            <a:chOff x="7112131" y="2644818"/>
            <a:chExt cx="1289375" cy="822857"/>
          </a:xfrm>
        </p:grpSpPr>
        <p:sp>
          <p:nvSpPr>
            <p:cNvPr id="39" name="任意多边形 57"/>
            <p:cNvSpPr/>
            <p:nvPr/>
          </p:nvSpPr>
          <p:spPr bwMode="auto">
            <a:xfrm rot="10800000" flipH="1">
              <a:off x="7297267" y="2758335"/>
              <a:ext cx="701751" cy="291924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7958545" y="2644818"/>
              <a:ext cx="442961" cy="418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它</a:t>
              </a: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7112131" y="3048991"/>
              <a:ext cx="442961" cy="418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42" name="矩形 1"/>
          <p:cNvSpPr/>
          <p:nvPr/>
        </p:nvSpPr>
        <p:spPr>
          <a:xfrm>
            <a:off x="1553845" y="2597694"/>
            <a:ext cx="90843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我又点了几下，它钳子越举越高，突然，整个身子翻了过去。它急了，，腿和钳子在空中乱舞，好不容易才借助玻璃缸壁翻过身来。</a:t>
            </a:r>
          </a:p>
        </p:txBody>
      </p:sp>
      <p:grpSp>
        <p:nvGrpSpPr>
          <p:cNvPr id="43" name="组合 7"/>
          <p:cNvGrpSpPr/>
          <p:nvPr/>
        </p:nvGrpSpPr>
        <p:grpSpPr>
          <a:xfrm>
            <a:off x="1539875" y="3282224"/>
            <a:ext cx="2520315" cy="682625"/>
            <a:chOff x="395785" y="1542197"/>
            <a:chExt cx="4551519" cy="682387"/>
          </a:xfrm>
        </p:grpSpPr>
        <p:sp>
          <p:nvSpPr>
            <p:cNvPr id="44" name="椭圆 43"/>
            <p:cNvSpPr/>
            <p:nvPr/>
          </p:nvSpPr>
          <p:spPr bwMode="auto">
            <a:xfrm>
              <a:off x="4637731" y="1916716"/>
              <a:ext cx="309573" cy="30786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任意多边形: 形状 6"/>
            <p:cNvSpPr/>
            <p:nvPr/>
          </p:nvSpPr>
          <p:spPr>
            <a:xfrm>
              <a:off x="395785" y="1542197"/>
              <a:ext cx="4373713" cy="376106"/>
            </a:xfrm>
            <a:custGeom>
              <a:avLst/>
              <a:gdLst>
                <a:gd name="connsiteX0" fmla="*/ 4374108 w 4374108"/>
                <a:gd name="connsiteY0" fmla="*/ 375313 h 375313"/>
                <a:gd name="connsiteX1" fmla="*/ 4367284 w 4374108"/>
                <a:gd name="connsiteY1" fmla="*/ 163773 h 375313"/>
                <a:gd name="connsiteX2" fmla="*/ 4360460 w 4374108"/>
                <a:gd name="connsiteY2" fmla="*/ 143302 h 375313"/>
                <a:gd name="connsiteX3" fmla="*/ 4299045 w 4374108"/>
                <a:gd name="connsiteY3" fmla="*/ 102358 h 375313"/>
                <a:gd name="connsiteX4" fmla="*/ 3698543 w 4374108"/>
                <a:gd name="connsiteY4" fmla="*/ 95534 h 375313"/>
                <a:gd name="connsiteX5" fmla="*/ 1610436 w 4374108"/>
                <a:gd name="connsiteY5" fmla="*/ 102358 h 375313"/>
                <a:gd name="connsiteX6" fmla="*/ 1385248 w 4374108"/>
                <a:gd name="connsiteY6" fmla="*/ 109182 h 375313"/>
                <a:gd name="connsiteX7" fmla="*/ 1398896 w 4374108"/>
                <a:gd name="connsiteY7" fmla="*/ 143302 h 375313"/>
                <a:gd name="connsiteX8" fmla="*/ 1439839 w 4374108"/>
                <a:gd name="connsiteY8" fmla="*/ 170597 h 375313"/>
                <a:gd name="connsiteX9" fmla="*/ 1480782 w 4374108"/>
                <a:gd name="connsiteY9" fmla="*/ 184245 h 375313"/>
                <a:gd name="connsiteX10" fmla="*/ 1521725 w 4374108"/>
                <a:gd name="connsiteY10" fmla="*/ 177421 h 375313"/>
                <a:gd name="connsiteX11" fmla="*/ 1542197 w 4374108"/>
                <a:gd name="connsiteY11" fmla="*/ 136478 h 375313"/>
                <a:gd name="connsiteX12" fmla="*/ 1528549 w 4374108"/>
                <a:gd name="connsiteY12" fmla="*/ 68239 h 375313"/>
                <a:gd name="connsiteX13" fmla="*/ 1480782 w 4374108"/>
                <a:gd name="connsiteY13" fmla="*/ 20472 h 375313"/>
                <a:gd name="connsiteX14" fmla="*/ 1433015 w 4374108"/>
                <a:gd name="connsiteY14" fmla="*/ 0 h 375313"/>
                <a:gd name="connsiteX15" fmla="*/ 1132764 w 4374108"/>
                <a:gd name="connsiteY15" fmla="*/ 6824 h 375313"/>
                <a:gd name="connsiteX16" fmla="*/ 1057702 w 4374108"/>
                <a:gd name="connsiteY16" fmla="*/ 20472 h 375313"/>
                <a:gd name="connsiteX17" fmla="*/ 1030406 w 4374108"/>
                <a:gd name="connsiteY17" fmla="*/ 34119 h 375313"/>
                <a:gd name="connsiteX18" fmla="*/ 989463 w 4374108"/>
                <a:gd name="connsiteY18" fmla="*/ 47767 h 375313"/>
                <a:gd name="connsiteX19" fmla="*/ 968991 w 4374108"/>
                <a:gd name="connsiteY19" fmla="*/ 54591 h 375313"/>
                <a:gd name="connsiteX20" fmla="*/ 921224 w 4374108"/>
                <a:gd name="connsiteY20" fmla="*/ 81887 h 375313"/>
                <a:gd name="connsiteX21" fmla="*/ 873457 w 4374108"/>
                <a:gd name="connsiteY21" fmla="*/ 102358 h 375313"/>
                <a:gd name="connsiteX22" fmla="*/ 832514 w 4374108"/>
                <a:gd name="connsiteY22" fmla="*/ 122830 h 375313"/>
                <a:gd name="connsiteX23" fmla="*/ 839337 w 4374108"/>
                <a:gd name="connsiteY23" fmla="*/ 156949 h 375313"/>
                <a:gd name="connsiteX24" fmla="*/ 982639 w 4374108"/>
                <a:gd name="connsiteY24" fmla="*/ 122830 h 375313"/>
                <a:gd name="connsiteX25" fmla="*/ 975815 w 4374108"/>
                <a:gd name="connsiteY25" fmla="*/ 88710 h 375313"/>
                <a:gd name="connsiteX26" fmla="*/ 955343 w 4374108"/>
                <a:gd name="connsiteY26" fmla="*/ 81887 h 375313"/>
                <a:gd name="connsiteX27" fmla="*/ 934872 w 4374108"/>
                <a:gd name="connsiteY27" fmla="*/ 68239 h 375313"/>
                <a:gd name="connsiteX28" fmla="*/ 866633 w 4374108"/>
                <a:gd name="connsiteY28" fmla="*/ 47767 h 375313"/>
                <a:gd name="connsiteX29" fmla="*/ 825690 w 4374108"/>
                <a:gd name="connsiteY29" fmla="*/ 40943 h 375313"/>
                <a:gd name="connsiteX30" fmla="*/ 498143 w 4374108"/>
                <a:gd name="connsiteY30" fmla="*/ 61415 h 375313"/>
                <a:gd name="connsiteX31" fmla="*/ 450376 w 4374108"/>
                <a:gd name="connsiteY31" fmla="*/ 68239 h 375313"/>
                <a:gd name="connsiteX32" fmla="*/ 416257 w 4374108"/>
                <a:gd name="connsiteY32" fmla="*/ 75063 h 375313"/>
                <a:gd name="connsiteX33" fmla="*/ 300251 w 4374108"/>
                <a:gd name="connsiteY33" fmla="*/ 88710 h 375313"/>
                <a:gd name="connsiteX34" fmla="*/ 272955 w 4374108"/>
                <a:gd name="connsiteY34" fmla="*/ 95534 h 375313"/>
                <a:gd name="connsiteX35" fmla="*/ 238836 w 4374108"/>
                <a:gd name="connsiteY35" fmla="*/ 102358 h 375313"/>
                <a:gd name="connsiteX36" fmla="*/ 218364 w 4374108"/>
                <a:gd name="connsiteY36" fmla="*/ 109182 h 375313"/>
                <a:gd name="connsiteX37" fmla="*/ 163773 w 4374108"/>
                <a:gd name="connsiteY37" fmla="*/ 122830 h 375313"/>
                <a:gd name="connsiteX38" fmla="*/ 129654 w 4374108"/>
                <a:gd name="connsiteY38" fmla="*/ 129654 h 375313"/>
                <a:gd name="connsiteX39" fmla="*/ 95534 w 4374108"/>
                <a:gd name="connsiteY39" fmla="*/ 143302 h 375313"/>
                <a:gd name="connsiteX40" fmla="*/ 75063 w 4374108"/>
                <a:gd name="connsiteY40" fmla="*/ 150125 h 375313"/>
                <a:gd name="connsiteX41" fmla="*/ 54591 w 4374108"/>
                <a:gd name="connsiteY41" fmla="*/ 163773 h 375313"/>
                <a:gd name="connsiteX42" fmla="*/ 0 w 4374108"/>
                <a:gd name="connsiteY42" fmla="*/ 191069 h 3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74108" h="375313">
                  <a:moveTo>
                    <a:pt x="4374108" y="375313"/>
                  </a:moveTo>
                  <a:cubicBezTo>
                    <a:pt x="4371833" y="304800"/>
                    <a:pt x="4371427" y="234201"/>
                    <a:pt x="4367284" y="163773"/>
                  </a:cubicBezTo>
                  <a:cubicBezTo>
                    <a:pt x="4366862" y="156593"/>
                    <a:pt x="4364029" y="149547"/>
                    <a:pt x="4360460" y="143302"/>
                  </a:cubicBezTo>
                  <a:cubicBezTo>
                    <a:pt x="4345905" y="117831"/>
                    <a:pt x="4332375" y="102737"/>
                    <a:pt x="4299045" y="102358"/>
                  </a:cubicBezTo>
                  <a:lnTo>
                    <a:pt x="3698543" y="95534"/>
                  </a:lnTo>
                  <a:lnTo>
                    <a:pt x="1610436" y="102358"/>
                  </a:lnTo>
                  <a:cubicBezTo>
                    <a:pt x="1535340" y="102801"/>
                    <a:pt x="1458977" y="94912"/>
                    <a:pt x="1385248" y="109182"/>
                  </a:cubicBezTo>
                  <a:cubicBezTo>
                    <a:pt x="1373222" y="111510"/>
                    <a:pt x="1390758" y="134147"/>
                    <a:pt x="1398896" y="143302"/>
                  </a:cubicBezTo>
                  <a:cubicBezTo>
                    <a:pt x="1409793" y="155561"/>
                    <a:pt x="1424278" y="165410"/>
                    <a:pt x="1439839" y="170597"/>
                  </a:cubicBezTo>
                  <a:lnTo>
                    <a:pt x="1480782" y="184245"/>
                  </a:lnTo>
                  <a:cubicBezTo>
                    <a:pt x="1494430" y="181970"/>
                    <a:pt x="1509350" y="183609"/>
                    <a:pt x="1521725" y="177421"/>
                  </a:cubicBezTo>
                  <a:cubicBezTo>
                    <a:pt x="1532307" y="172130"/>
                    <a:pt x="1538967" y="146167"/>
                    <a:pt x="1542197" y="136478"/>
                  </a:cubicBezTo>
                  <a:cubicBezTo>
                    <a:pt x="1537648" y="113732"/>
                    <a:pt x="1536694" y="89959"/>
                    <a:pt x="1528549" y="68239"/>
                  </a:cubicBezTo>
                  <a:cubicBezTo>
                    <a:pt x="1510075" y="18976"/>
                    <a:pt x="1511196" y="33507"/>
                    <a:pt x="1480782" y="20472"/>
                  </a:cubicBezTo>
                  <a:cubicBezTo>
                    <a:pt x="1421756" y="-4825"/>
                    <a:pt x="1481026" y="16004"/>
                    <a:pt x="1433015" y="0"/>
                  </a:cubicBezTo>
                  <a:lnTo>
                    <a:pt x="1132764" y="6824"/>
                  </a:lnTo>
                  <a:cubicBezTo>
                    <a:pt x="1108294" y="7765"/>
                    <a:pt x="1080957" y="10506"/>
                    <a:pt x="1057702" y="20472"/>
                  </a:cubicBezTo>
                  <a:cubicBezTo>
                    <a:pt x="1048352" y="24479"/>
                    <a:pt x="1039851" y="30341"/>
                    <a:pt x="1030406" y="34119"/>
                  </a:cubicBezTo>
                  <a:cubicBezTo>
                    <a:pt x="1017049" y="39462"/>
                    <a:pt x="1003111" y="43218"/>
                    <a:pt x="989463" y="47767"/>
                  </a:cubicBezTo>
                  <a:cubicBezTo>
                    <a:pt x="982639" y="50042"/>
                    <a:pt x="975425" y="51374"/>
                    <a:pt x="968991" y="54591"/>
                  </a:cubicBezTo>
                  <a:cubicBezTo>
                    <a:pt x="886471" y="95853"/>
                    <a:pt x="988771" y="43290"/>
                    <a:pt x="921224" y="81887"/>
                  </a:cubicBezTo>
                  <a:cubicBezTo>
                    <a:pt x="821805" y="138696"/>
                    <a:pt x="950027" y="64072"/>
                    <a:pt x="873457" y="102358"/>
                  </a:cubicBezTo>
                  <a:cubicBezTo>
                    <a:pt x="820545" y="128815"/>
                    <a:pt x="883967" y="105678"/>
                    <a:pt x="832514" y="122830"/>
                  </a:cubicBezTo>
                  <a:cubicBezTo>
                    <a:pt x="834788" y="134203"/>
                    <a:pt x="827964" y="154674"/>
                    <a:pt x="839337" y="156949"/>
                  </a:cubicBezTo>
                  <a:cubicBezTo>
                    <a:pt x="963094" y="181700"/>
                    <a:pt x="953410" y="181286"/>
                    <a:pt x="982639" y="122830"/>
                  </a:cubicBezTo>
                  <a:cubicBezTo>
                    <a:pt x="980364" y="111457"/>
                    <a:pt x="982249" y="98361"/>
                    <a:pt x="975815" y="88710"/>
                  </a:cubicBezTo>
                  <a:cubicBezTo>
                    <a:pt x="971825" y="82725"/>
                    <a:pt x="961777" y="85104"/>
                    <a:pt x="955343" y="81887"/>
                  </a:cubicBezTo>
                  <a:cubicBezTo>
                    <a:pt x="948008" y="78219"/>
                    <a:pt x="942366" y="71570"/>
                    <a:pt x="934872" y="68239"/>
                  </a:cubicBezTo>
                  <a:cubicBezTo>
                    <a:pt x="920632" y="61910"/>
                    <a:pt x="884677" y="51376"/>
                    <a:pt x="866633" y="47767"/>
                  </a:cubicBezTo>
                  <a:cubicBezTo>
                    <a:pt x="853066" y="45053"/>
                    <a:pt x="839338" y="43218"/>
                    <a:pt x="825690" y="40943"/>
                  </a:cubicBezTo>
                  <a:cubicBezTo>
                    <a:pt x="736981" y="45738"/>
                    <a:pt x="600846" y="50003"/>
                    <a:pt x="498143" y="61415"/>
                  </a:cubicBezTo>
                  <a:cubicBezTo>
                    <a:pt x="482157" y="63191"/>
                    <a:pt x="466241" y="65595"/>
                    <a:pt x="450376" y="68239"/>
                  </a:cubicBezTo>
                  <a:cubicBezTo>
                    <a:pt x="438936" y="70146"/>
                    <a:pt x="427766" y="73624"/>
                    <a:pt x="416257" y="75063"/>
                  </a:cubicBezTo>
                  <a:cubicBezTo>
                    <a:pt x="340091" y="84584"/>
                    <a:pt x="358996" y="76962"/>
                    <a:pt x="300251" y="88710"/>
                  </a:cubicBezTo>
                  <a:cubicBezTo>
                    <a:pt x="291054" y="90549"/>
                    <a:pt x="282110" y="93499"/>
                    <a:pt x="272955" y="95534"/>
                  </a:cubicBezTo>
                  <a:cubicBezTo>
                    <a:pt x="261633" y="98050"/>
                    <a:pt x="250088" y="99545"/>
                    <a:pt x="238836" y="102358"/>
                  </a:cubicBezTo>
                  <a:cubicBezTo>
                    <a:pt x="231858" y="104103"/>
                    <a:pt x="225304" y="107289"/>
                    <a:pt x="218364" y="109182"/>
                  </a:cubicBezTo>
                  <a:cubicBezTo>
                    <a:pt x="200268" y="114117"/>
                    <a:pt x="182166" y="119151"/>
                    <a:pt x="163773" y="122830"/>
                  </a:cubicBezTo>
                  <a:cubicBezTo>
                    <a:pt x="152400" y="125105"/>
                    <a:pt x="140763" y="126321"/>
                    <a:pt x="129654" y="129654"/>
                  </a:cubicBezTo>
                  <a:cubicBezTo>
                    <a:pt x="117921" y="133174"/>
                    <a:pt x="107004" y="139001"/>
                    <a:pt x="95534" y="143302"/>
                  </a:cubicBezTo>
                  <a:cubicBezTo>
                    <a:pt x="88799" y="145827"/>
                    <a:pt x="81887" y="147851"/>
                    <a:pt x="75063" y="150125"/>
                  </a:cubicBezTo>
                  <a:cubicBezTo>
                    <a:pt x="68239" y="154674"/>
                    <a:pt x="62086" y="160442"/>
                    <a:pt x="54591" y="163773"/>
                  </a:cubicBezTo>
                  <a:cubicBezTo>
                    <a:pt x="-1865" y="188865"/>
                    <a:pt x="28028" y="163041"/>
                    <a:pt x="0" y="19106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15"/>
          <p:cNvGrpSpPr/>
          <p:nvPr/>
        </p:nvGrpSpPr>
        <p:grpSpPr>
          <a:xfrm>
            <a:off x="4472623" y="2273209"/>
            <a:ext cx="1440180" cy="922020"/>
            <a:chOff x="7350788" y="2009795"/>
            <a:chExt cx="1440352" cy="920303"/>
          </a:xfrm>
        </p:grpSpPr>
        <p:sp>
          <p:nvSpPr>
            <p:cNvPr id="47" name="任意多边形 57"/>
            <p:cNvSpPr/>
            <p:nvPr/>
          </p:nvSpPr>
          <p:spPr bwMode="auto">
            <a:xfrm rot="10800000" flipH="1">
              <a:off x="7411120" y="2335423"/>
              <a:ext cx="701751" cy="470147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 flipH="1">
              <a:off x="7350788" y="2803224"/>
              <a:ext cx="80972" cy="1268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 bwMode="auto">
            <a:xfrm>
              <a:off x="7433347" y="2819083"/>
              <a:ext cx="58744" cy="1110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 bwMode="auto">
            <a:xfrm>
              <a:off x="8112879" y="2009795"/>
              <a:ext cx="678261" cy="6129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pic>
        <p:nvPicPr>
          <p:cNvPr id="3" name="图片 2" descr="图片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590" y="1666875"/>
            <a:ext cx="6822440" cy="4524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9630" y="1668145"/>
            <a:ext cx="78574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chú      jiàn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州西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涧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唐·韦应物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           yōu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草涧边生，上有黄鹂深树鸣。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春潮带雨晚来急，野渡无人舟自横。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3662">
            <a:off x="438785" y="2677795"/>
            <a:ext cx="3044190" cy="2760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67052" y="2394427"/>
            <a:ext cx="7400834" cy="2797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韦应物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737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792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），中国唐代诗人。汉族，长安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今陕西西安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人。今传有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韦江州集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、两卷本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韦苏州诗集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韦苏州集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。散文仅存一篇。因出任过苏州刺史，世称“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韦苏州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”。诗风恬淡高远，以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善于写景和描写隐逸生活著称。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2188267"/>
            <a:ext cx="2628809" cy="320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5" name="图片 4" descr="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48" y="1104355"/>
            <a:ext cx="2333625" cy="1569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4826" y="2793909"/>
            <a:ext cx="10082348" cy="29355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的名篇，描写春游滁州西涧赏景和晚潮带雨的野渡所见。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首二句写春景、爱幽草而轻黄鹂，以喻乐守节，而嫉高媚；后二句写带雨春潮之急，和水急舟横的景象，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蕴含一种不在其位，不得其用的无可奈何之忧伤。全诗表露了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恬淡的胸襟和忧伤之情怀。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7043" y="179269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写作背景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55" y="1562100"/>
            <a:ext cx="2516505" cy="42875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5410" y="2145665"/>
            <a:ext cx="4814933" cy="626412"/>
          </a:xfrm>
          <a:prstGeom prst="snip2DiagRect">
            <a:avLst/>
          </a:prstGeom>
          <a:solidFill>
            <a:srgbClr val="CFAFE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滁州：在今安徽滁县以西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6410" y="3539490"/>
            <a:ext cx="585025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西涧：在滁县城西，俗名称上马河。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39215" y="4958715"/>
            <a:ext cx="3783330" cy="1138654"/>
          </a:xfrm>
          <a:prstGeom prst="snip2DiagRect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幽草：幽谷里的小草。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625600"/>
            <a:ext cx="4003675" cy="4445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5365" y="2267585"/>
            <a:ext cx="500761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译文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我怜爱生长在涧边的幽草，涧上有黄鹂在深林中啼叫。春潮伴着夜雨急急地涌来，渡口无人船只随波浪横漂。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1120" y="2090420"/>
            <a:ext cx="447675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幽草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涧边生，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黄鹂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深树鸣。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带雨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晚来急，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野渡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舟自横。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2" y="1737360"/>
            <a:ext cx="3891280" cy="367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6049" y="1687830"/>
            <a:ext cx="9739902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3273742" y="2954676"/>
            <a:ext cx="5644515" cy="275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55398" y="2630714"/>
            <a:ext cx="7932420" cy="25407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383CD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通过本节课的学习，我们交流了如何找关键句及关键句在归纳段意的作用，学习了写观察记录，认识了对调和移动符号，并学会用所学修改符号修改片段，学习了古诗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7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6770" y="1229042"/>
            <a:ext cx="874458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把下面的病句修改过来。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）每个小学生都应该上课专心听讲的好习惯。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）我国人口是世界上最多的国家。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9750" y="3278822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每个小学生都应该养成上课专心听讲的好习惯。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9750" y="4988242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我国是世界上人口最多的国家。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78" y="3930934"/>
            <a:ext cx="2210943" cy="2927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3302" y="1718763"/>
            <a:ext cx="6283960" cy="1685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试着写一段观察记录。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362" y="3042441"/>
            <a:ext cx="2760616" cy="36837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3302" y="2847793"/>
            <a:ext cx="73596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711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我洒了一把小米在地上，小鸡们笃笃地啄起来，它们你挤我我挤你，只顾一下又一下地啄米，根本没有像我们一样把嘴里的食物嚼碎再吞下去。是它们没有牙齿吗？还是别的原因？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49162" y="2434408"/>
            <a:ext cx="9058275" cy="28893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语文园地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利用关键句概括段意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关键句与段意有关，位置不固定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学写观察记录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主动思考、提出问题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修改符号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对调符号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移动符号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唐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韦应物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pic>
        <p:nvPicPr>
          <p:cNvPr id="8" name="图片 7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7" y="1353522"/>
            <a:ext cx="2859405" cy="285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41855" y="1509032"/>
            <a:ext cx="824992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关键句能帮助我们概括一段话的大意。如何寻找关键句，如何用关键句概括段意呢？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6868" y="3429000"/>
            <a:ext cx="9611632" cy="232850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关键语句能帮助我们概括一段话的大意。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富饶的西沙群岛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中的“西沙群岛也是鸟的天下”这句话，直接写出了第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自然段的大意。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9371" y="1909536"/>
            <a:ext cx="8301355" cy="2777095"/>
          </a:xfrm>
          <a:prstGeom prst="snip2Diag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有时候，一段话的大意需要根据关键语句的提示进行概括。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如，根据《花钟》第2自然段的第1句话的提示，这个自然段的大意可以概括为：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植物开花的时间与温度、湿度、光照、昆虫活动的时间有关。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5" name="图片 4" descr="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10" y="3072311"/>
            <a:ext cx="1026160" cy="1154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540" y="1828346"/>
            <a:ext cx="11085830" cy="1112787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鲜花朵朵，争奇斗艳，芬芳迷人。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要是我们留心观察，就会发现，一天之内，不同的花开放的时间是不同的。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凌晨四点，牵牛花吹起了紫色的小喇叭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4476296"/>
            <a:ext cx="9646920" cy="125580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小虾真有趣。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它们吃东西的时候非常小心，总是先用钳子轻轻碰一下食物，然后迅速后退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75990" y="3454581"/>
            <a:ext cx="4142740" cy="649188"/>
          </a:xfrm>
          <a:prstGeom prst="flowChartTerminator">
            <a:avLst/>
          </a:prstGeom>
          <a:solidFill>
            <a:srgbClr val="FF6600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关键句位置不固定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6784" y="2085249"/>
            <a:ext cx="76123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关键句有的能够直接概括段意，有的是与段意有关，但是需要改变一下，才能准确概括段意；关键句的位置并不是固定的，有时是第一句，有时是最后一句，有时在中间。判断关键句的关键是是否与段意有关。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852578" y="1652677"/>
            <a:ext cx="10486843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观察时主动思考、提出问题是个好习惯。读下面两段话，照样子写一写你的观察和思考。</a:t>
            </a:r>
          </a:p>
        </p:txBody>
      </p:sp>
      <p:sp>
        <p:nvSpPr>
          <p:cNvPr id="4" name="矩形 1"/>
          <p:cNvSpPr/>
          <p:nvPr/>
        </p:nvSpPr>
        <p:spPr>
          <a:xfrm>
            <a:off x="1000579" y="3628662"/>
            <a:ext cx="9957707" cy="1970894"/>
          </a:xfrm>
          <a:prstGeom prst="roundRect">
            <a:avLst/>
          </a:prstGeom>
          <a:noFill/>
          <a:ln w="38100">
            <a:solidFill>
              <a:srgbClr val="0AEDD2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这时候刮起了狂风，蜜蜂飞得很低，几乎要触到地面，大概这样可以减少阻力。我想，它们飞得这么低，怎么能看到遥远的家呢？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809806" y="1523910"/>
            <a:ext cx="10858500" cy="1158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这个路口总是很畅通，那个路口却总是堵车。两个路口才相距一百米，差别却这么大。到底是什么原因呢？</a:t>
            </a:r>
          </a:p>
        </p:txBody>
      </p:sp>
      <p:sp>
        <p:nvSpPr>
          <p:cNvPr id="4" name="圆角矩形标注 14"/>
          <p:cNvSpPr/>
          <p:nvPr/>
        </p:nvSpPr>
        <p:spPr bwMode="auto">
          <a:xfrm>
            <a:off x="1101363" y="3742689"/>
            <a:ext cx="5572125" cy="1978025"/>
          </a:xfrm>
          <a:prstGeom prst="wedgeRoundRectCallout">
            <a:avLst>
              <a:gd name="adj1" fmla="val 56811"/>
              <a:gd name="adj2" fmla="val 14167"/>
              <a:gd name="adj3" fmla="val 16667"/>
            </a:avLst>
          </a:prstGeom>
          <a:ln w="38100">
            <a:solidFill>
              <a:srgbClr val="0AEDD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我发现：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这两段话都是先描述自己看到的现象，再写由这种现象引起的思考。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84" y="3404616"/>
            <a:ext cx="2493159" cy="3300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759280" y="989963"/>
            <a:ext cx="1480820" cy="5237480"/>
            <a:chOff x="11267" y="416"/>
            <a:chExt cx="2332" cy="8803"/>
          </a:xfrm>
        </p:grpSpPr>
        <p:sp>
          <p:nvSpPr>
            <p:cNvPr id="8" name="椭圆 7"/>
            <p:cNvSpPr/>
            <p:nvPr/>
          </p:nvSpPr>
          <p:spPr>
            <a:xfrm>
              <a:off x="11267" y="6994"/>
              <a:ext cx="2041" cy="2225"/>
            </a:xfrm>
            <a:prstGeom prst="ellipse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990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2700"/>
            </a:sp3d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7"/>
            <p:cNvGrpSpPr/>
            <p:nvPr/>
          </p:nvGrpSpPr>
          <p:grpSpPr>
            <a:xfrm>
              <a:off x="12061" y="416"/>
              <a:ext cx="337" cy="6350"/>
              <a:chOff x="6948264" y="0"/>
              <a:chExt cx="141899" cy="4406651"/>
            </a:xfrm>
          </p:grpSpPr>
          <p:sp>
            <p:nvSpPr>
              <p:cNvPr id="11" name="圆角矩形 1"/>
              <p:cNvSpPr/>
              <p:nvPr/>
            </p:nvSpPr>
            <p:spPr>
              <a:xfrm rot="5400000">
                <a:off x="6786438" y="885631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圆角矩形 1"/>
              <p:cNvSpPr/>
              <p:nvPr/>
            </p:nvSpPr>
            <p:spPr>
              <a:xfrm rot="5400000">
                <a:off x="6791194" y="1344504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圆角矩形 1"/>
              <p:cNvSpPr/>
              <p:nvPr/>
            </p:nvSpPr>
            <p:spPr>
              <a:xfrm rot="5400000">
                <a:off x="6786438" y="180337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圆角矩形 1"/>
              <p:cNvSpPr/>
              <p:nvPr/>
            </p:nvSpPr>
            <p:spPr>
              <a:xfrm rot="5400000">
                <a:off x="6786437" y="2262250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圆角矩形 1"/>
              <p:cNvSpPr/>
              <p:nvPr/>
            </p:nvSpPr>
            <p:spPr>
              <a:xfrm rot="5400000">
                <a:off x="6786437" y="272112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圆角矩形 2"/>
              <p:cNvSpPr/>
              <p:nvPr/>
            </p:nvSpPr>
            <p:spPr>
              <a:xfrm>
                <a:off x="7005137" y="0"/>
                <a:ext cx="32911" cy="725727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圆角矩形 1"/>
              <p:cNvSpPr/>
              <p:nvPr/>
            </p:nvSpPr>
            <p:spPr>
              <a:xfrm rot="5400000">
                <a:off x="6786437" y="317657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圆角矩形 1"/>
              <p:cNvSpPr/>
              <p:nvPr/>
            </p:nvSpPr>
            <p:spPr>
              <a:xfrm rot="5400000">
                <a:off x="6786437" y="364688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圆角矩形 1"/>
              <p:cNvSpPr/>
              <p:nvPr/>
            </p:nvSpPr>
            <p:spPr>
              <a:xfrm rot="5400000">
                <a:off x="6786437" y="4107683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31"/>
            <p:cNvSpPr txBox="1"/>
            <p:nvPr/>
          </p:nvSpPr>
          <p:spPr>
            <a:xfrm>
              <a:off x="11272" y="643"/>
              <a:ext cx="2327" cy="57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主动思考、提出问题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5841" y="2858043"/>
            <a:ext cx="77470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我用手一碰含羞草的叶子，叶子就马上全部合拢起来，好象一个害羞的小姑娘。我一捏又细又长的茎，整条茎就垂了下来，更多的叶子合拢了，好象不敢见人似的。含羞草到底怎么了？为什么会这么不经碰呢？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7956" y="1690278"/>
            <a:ext cx="4507865" cy="640276"/>
          </a:xfrm>
          <a:prstGeom prst="snip2DiagRect">
            <a:avLst/>
          </a:prstGeom>
          <a:solidFill>
            <a:srgbClr val="0383CD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思考，并写一段观察记录。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705" y="4505323"/>
            <a:ext cx="2555240" cy="169735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ypuw2t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宽屏</PresentationFormat>
  <Paragraphs>124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Wingdings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2021-05-10T00:50:01Z</dcterms:created>
  <dcterms:modified xsi:type="dcterms:W3CDTF">2023-01-10T06:20:34Z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F7F8E2CAFF3C4E80B43F08961D49BB0B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