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484" r:id="rId2"/>
    <p:sldId id="366" r:id="rId3"/>
    <p:sldId id="307" r:id="rId4"/>
    <p:sldId id="309" r:id="rId5"/>
    <p:sldId id="483" r:id="rId6"/>
    <p:sldId id="312" r:id="rId7"/>
    <p:sldId id="315" r:id="rId8"/>
    <p:sldId id="313" r:id="rId9"/>
    <p:sldId id="316" r:id="rId10"/>
    <p:sldId id="314" r:id="rId11"/>
    <p:sldId id="290" r:id="rId12"/>
    <p:sldId id="365" r:id="rId13"/>
    <p:sldId id="486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82" r:id="rId25"/>
    <p:sldId id="479" r:id="rId26"/>
    <p:sldId id="633" r:id="rId27"/>
    <p:sldId id="634" r:id="rId28"/>
    <p:sldId id="480" r:id="rId29"/>
    <p:sldId id="549" r:id="rId30"/>
    <p:sldId id="550" r:id="rId31"/>
    <p:sldId id="551" r:id="rId32"/>
    <p:sldId id="636" r:id="rId33"/>
    <p:sldId id="637" r:id="rId34"/>
    <p:sldId id="638" r:id="rId35"/>
    <p:sldId id="283" r:id="rId36"/>
    <p:sldId id="282" r:id="rId37"/>
    <p:sldId id="281" r:id="rId38"/>
    <p:sldId id="280" r:id="rId3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6">
          <p15:clr>
            <a:srgbClr val="A4A3A4"/>
          </p15:clr>
        </p15:guide>
        <p15:guide id="2" pos="2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3300"/>
    <a:srgbClr val="996600"/>
    <a:srgbClr val="FFC000"/>
    <a:srgbClr val="008000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294" y="-804"/>
      </p:cViewPr>
      <p:guideLst>
        <p:guide orient="horz" pos="1636"/>
        <p:guide pos="29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4099" name="Rectangle 3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fld id="{BB962C8B-B14F-4D97-AF65-F5344CB8AC3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2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 dirty="0"/>
            </a:lvl1pPr>
          </a:lstStyle>
          <a:p>
            <a:endParaRPr lang="en-US" altLang="x-none"/>
          </a:p>
        </p:txBody>
      </p:sp>
      <p:sp>
        <p:nvSpPr>
          <p:cNvPr id="4103" name="Rectangle 7"/>
          <p:cNvSpPr>
            <a:spLocks noGrp="1"/>
          </p:cNvSpPr>
          <p:nvPr>
            <p:ph type="sldNum" sz="quarter" idx="5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ED298791-7B78-4BB2-B015-924A8BA7A242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98791-7B78-4BB2-B015-924A8BA7A242}" type="slidenum">
              <a:rPr lang="zh-CN" alt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69E43-5221-451D-BF6C-D0BB8927EA4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9263F-D293-47DC-9E2E-C13F92185DC7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14207-DA4F-4985-9B7C-A89E29383D4B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4E350-8B48-4771-95D9-8FFE717277EA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60CCB-DCF0-4B8D-BE8C-6CC51C121FEE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88672-DECB-489B-B1E3-DBCE1C0B760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21B6-1489-497B-B1E2-E4D59AF1C038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95A2-D698-4D3D-94EF-EB1E5F78E78F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EF82-38F3-436B-BD66-6702DB721AC5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DE28-6879-412D-853D-A5D331439A8D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5AE88-CA2B-453A-8345-30FFEB81A3C1}" type="slidenum">
              <a:rPr lang="zh-CN" altLang="en-US"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96FA8F0-AA03-4295-A76C-ECED1D5A9522}" type="slidenum">
              <a:rPr lang="zh-CN" altLang="en-US"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0" y="771550"/>
            <a:ext cx="9144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sz="3600" b="1" i="1" dirty="0" smtClean="0">
                <a:latin typeface="Times New Roman" panose="02020603050405020304" pitchFamily="18" charset="0"/>
              </a:rPr>
              <a:t>Unit </a:t>
            </a:r>
            <a:r>
              <a:rPr lang="en-US" sz="3600" b="1" i="1" dirty="0">
                <a:latin typeface="Times New Roman" panose="02020603050405020304" pitchFamily="18" charset="0"/>
              </a:rPr>
              <a:t>1  Lesson 3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Everyone was happy that day.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401191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6385" descr="014892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2775" y="748903"/>
            <a:ext cx="7812088" cy="439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文本框 17409"/>
          <p:cNvSpPr txBox="1">
            <a:spLocks noChangeArrowheads="1"/>
          </p:cNvSpPr>
          <p:nvPr/>
        </p:nvSpPr>
        <p:spPr bwMode="auto">
          <a:xfrm>
            <a:off x="971550" y="1168004"/>
            <a:ext cx="501932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6000" dirty="0"/>
              <a:t>yangge </a:t>
            </a:r>
            <a:r>
              <a:rPr lang="zh-CN" altLang="en-US" sz="6000" dirty="0" smtClean="0"/>
              <a:t>dance</a:t>
            </a:r>
            <a:endParaRPr lang="zh-CN" altLang="en-US" sz="6000" dirty="0"/>
          </a:p>
          <a:p>
            <a:pPr eaLnBrk="0" hangingPunct="0"/>
            <a:r>
              <a:rPr lang="zh-CN" altLang="en-US" sz="2800" dirty="0"/>
              <a:t>                     </a:t>
            </a:r>
            <a:r>
              <a:rPr lang="zh-CN" altLang="en-US" sz="4000" dirty="0"/>
              <a:t>秧歌舞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18433" descr="OOOPIC_hackchong_200905044e55d41c7b66d08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666448"/>
            <a:ext cx="6624637" cy="331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18434"/>
          <p:cNvSpPr txBox="1">
            <a:spLocks noChangeArrowheads="1"/>
          </p:cNvSpPr>
          <p:nvPr/>
        </p:nvSpPr>
        <p:spPr bwMode="auto">
          <a:xfrm>
            <a:off x="900114" y="123478"/>
            <a:ext cx="45368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800" dirty="0">
                <a:solidFill>
                  <a:srgbClr val="FF0000"/>
                </a:solidFill>
              </a:rPr>
              <a:t>guess  a   </a:t>
            </a:r>
            <a:r>
              <a:rPr lang="zh-CN" altLang="en-US" sz="4800" u="sng" dirty="0">
                <a:solidFill>
                  <a:srgbClr val="FF0000"/>
                </a:solidFill>
              </a:rPr>
              <a:t>riddle</a:t>
            </a:r>
          </a:p>
          <a:p>
            <a:pPr eaLnBrk="0" hangingPunct="0"/>
            <a:r>
              <a:rPr lang="zh-CN" altLang="en-US" sz="4800" dirty="0">
                <a:solidFill>
                  <a:srgbClr val="FF0000"/>
                </a:solidFill>
              </a:rPr>
              <a:t>        </a:t>
            </a:r>
            <a:r>
              <a:rPr lang="zh-CN" altLang="en-US" sz="3600" dirty="0">
                <a:solidFill>
                  <a:srgbClr val="FF0000"/>
                </a:solidFill>
              </a:rPr>
              <a:t>猜谜语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9457" descr="QQ截图201503190945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6" y="88106"/>
            <a:ext cx="8785225" cy="500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43558"/>
            <a:ext cx="9144000" cy="85725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What did Li Ming, Jenny and Danny do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at the Lantern Festival?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1828801" y="2857500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828800" y="337185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CC"/>
              </a:solidFill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1752600" y="25967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>
              <a:solidFill>
                <a:srgbClr val="FF33CC"/>
              </a:solidFill>
            </a:endParaRP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752600" y="2956322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CC"/>
              </a:solidFill>
            </a:endParaRPr>
          </a:p>
        </p:txBody>
      </p:sp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1752600" y="35111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1752600" y="3870722"/>
            <a:ext cx="18473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00"/>
              </a:solidFill>
            </a:endParaRPr>
          </a:p>
          <a:p>
            <a:pPr eaLnBrk="0" hangingPunct="0"/>
            <a:endParaRPr lang="zh-CN" altLang="en-US"/>
          </a:p>
        </p:txBody>
      </p:sp>
      <p:sp>
        <p:nvSpPr>
          <p:cNvPr id="18440" name="Text Box 11"/>
          <p:cNvSpPr txBox="1">
            <a:spLocks noChangeArrowheads="1"/>
          </p:cNvSpPr>
          <p:nvPr/>
        </p:nvSpPr>
        <p:spPr bwMode="auto">
          <a:xfrm>
            <a:off x="2803525" y="23598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18441" name="矩形 2"/>
          <p:cNvSpPr>
            <a:spLocks noChangeArrowheads="1"/>
          </p:cNvSpPr>
          <p:nvPr/>
        </p:nvSpPr>
        <p:spPr bwMode="auto">
          <a:xfrm>
            <a:off x="1625039" y="258783"/>
            <a:ext cx="3712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i="1" dirty="0">
                <a:solidFill>
                  <a:srgbClr val="FFC000"/>
                </a:solidFill>
                <a:sym typeface="Arial" panose="020B0604020202020204" pitchFamily="34" charset="0"/>
              </a:rPr>
              <a:t>watch and answer</a:t>
            </a:r>
          </a:p>
        </p:txBody>
      </p:sp>
      <p:sp>
        <p:nvSpPr>
          <p:cNvPr id="19466" name="文本框 20490"/>
          <p:cNvSpPr txBox="1"/>
          <p:nvPr/>
        </p:nvSpPr>
        <p:spPr>
          <a:xfrm>
            <a:off x="609601" y="1885950"/>
            <a:ext cx="5081840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r>
              <a:rPr lang="en-US" altLang="x-none" sz="2400" b="1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They ____________ for </a:t>
            </a:r>
            <a:r>
              <a:rPr lang="en-US" altLang="x-none" sz="2400" b="1" u="sng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breakfast</a:t>
            </a:r>
            <a:r>
              <a:rPr lang="en-US" altLang="x-none" sz="2400" b="1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.</a:t>
            </a:r>
            <a:endParaRPr lang="en-US" altLang="x-none" sz="2400" b="1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7" name="文本框 20491"/>
          <p:cNvSpPr txBox="1"/>
          <p:nvPr/>
        </p:nvSpPr>
        <p:spPr>
          <a:xfrm>
            <a:off x="609600" y="2739629"/>
            <a:ext cx="4980851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r>
              <a:rPr lang="en-US" altLang="x-none" sz="2400" b="1" u="sng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Then </a:t>
            </a:r>
            <a:r>
              <a:rPr lang="en-US" altLang="x-none" sz="2400" b="1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they___________________.</a:t>
            </a:r>
            <a:endParaRPr lang="en-US" altLang="x-none" sz="2400" b="1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68" name="文本框 20492"/>
          <p:cNvSpPr txBox="1"/>
          <p:nvPr/>
        </p:nvSpPr>
        <p:spPr>
          <a:xfrm>
            <a:off x="838200" y="3600450"/>
            <a:ext cx="5282215" cy="461665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r>
              <a:rPr lang="en-US" altLang="x-none" sz="2400" b="1" u="sng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In the evening</a:t>
            </a:r>
            <a:r>
              <a:rPr lang="en-US" altLang="x-none" sz="2400" b="1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, they ____________.</a:t>
            </a:r>
            <a:endParaRPr lang="en-US" altLang="x-none" sz="2400" b="1" noProof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99992" y="2326720"/>
            <a:ext cx="70083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zh-CN" sz="2000" b="1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早饭</a:t>
            </a:r>
            <a:endParaRPr lang="zh-CN" altLang="zh-CN" sz="2000" b="1" noProof="1"/>
          </a:p>
        </p:txBody>
      </p:sp>
      <p:sp>
        <p:nvSpPr>
          <p:cNvPr id="3" name="文本框 2"/>
          <p:cNvSpPr txBox="1"/>
          <p:nvPr/>
        </p:nvSpPr>
        <p:spPr>
          <a:xfrm>
            <a:off x="838201" y="3174207"/>
            <a:ext cx="6495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b="1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接着</a:t>
            </a:r>
            <a:endParaRPr lang="zh-CN" altLang="en-US" b="1" noProof="1"/>
          </a:p>
        </p:txBody>
      </p:sp>
      <p:sp>
        <p:nvSpPr>
          <p:cNvPr id="4" name="文本框 3"/>
          <p:cNvSpPr txBox="1"/>
          <p:nvPr/>
        </p:nvSpPr>
        <p:spPr>
          <a:xfrm>
            <a:off x="1158876" y="4035029"/>
            <a:ext cx="8819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b="1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在晚上</a:t>
            </a:r>
            <a:endParaRPr lang="zh-CN" altLang="en-US" b="1" noProof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57800"/>
            <a:ext cx="9144000" cy="85725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What did Lin Ming, Jenny and Danny do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at the Lantern Festival?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752600" y="270420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>
              <a:solidFill>
                <a:srgbClr val="FF33CC"/>
              </a:solidFill>
            </a:endParaRPr>
          </a:p>
        </p:txBody>
      </p: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1752600" y="3870722"/>
            <a:ext cx="18473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00"/>
              </a:solidFill>
            </a:endParaRPr>
          </a:p>
          <a:p>
            <a:pPr eaLnBrk="0" hangingPunct="0"/>
            <a:endParaRPr lang="zh-CN" altLang="en-US"/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2803525" y="2467273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20489" name="矩形 2"/>
          <p:cNvSpPr>
            <a:spLocks noChangeArrowheads="1"/>
          </p:cNvSpPr>
          <p:nvPr/>
        </p:nvSpPr>
        <p:spPr bwMode="auto">
          <a:xfrm>
            <a:off x="1619672" y="575"/>
            <a:ext cx="3712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i="1" dirty="0">
                <a:solidFill>
                  <a:srgbClr val="FFC000"/>
                </a:solidFill>
                <a:sym typeface="Arial" panose="020B0604020202020204" pitchFamily="34" charset="0"/>
              </a:rPr>
              <a:t>watch and answer</a:t>
            </a:r>
          </a:p>
        </p:txBody>
      </p:sp>
      <p:sp>
        <p:nvSpPr>
          <p:cNvPr id="20490" name="文本框 22538"/>
          <p:cNvSpPr txBox="1">
            <a:spLocks noChangeArrowheads="1"/>
          </p:cNvSpPr>
          <p:nvPr/>
        </p:nvSpPr>
        <p:spPr bwMode="auto">
          <a:xfrm>
            <a:off x="533400" y="2507754"/>
            <a:ext cx="78790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1"/>
              <a:t>Then they_____________________.</a:t>
            </a:r>
          </a:p>
        </p:txBody>
      </p:sp>
      <p:sp>
        <p:nvSpPr>
          <p:cNvPr id="22540" name="文本框 22539"/>
          <p:cNvSpPr txBox="1">
            <a:spLocks noChangeArrowheads="1"/>
          </p:cNvSpPr>
          <p:nvPr/>
        </p:nvSpPr>
        <p:spPr bwMode="auto">
          <a:xfrm>
            <a:off x="2895600" y="2450604"/>
            <a:ext cx="5262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FF3300"/>
                </a:solidFill>
              </a:rPr>
              <a:t>went to watch a parade</a:t>
            </a:r>
          </a:p>
        </p:txBody>
      </p:sp>
      <p:pic>
        <p:nvPicPr>
          <p:cNvPr id="20492" name="图片 22540" descr="u=957456338,3161504261&amp;fm=21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3371850"/>
            <a:ext cx="2971800" cy="174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文本框 22541"/>
          <p:cNvSpPr txBox="1">
            <a:spLocks noChangeArrowheads="1"/>
          </p:cNvSpPr>
          <p:nvPr/>
        </p:nvSpPr>
        <p:spPr bwMode="auto">
          <a:xfrm>
            <a:off x="685800" y="1764804"/>
            <a:ext cx="71497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/>
              <a:t>They ______________ for breakfast.</a:t>
            </a:r>
          </a:p>
        </p:txBody>
      </p:sp>
      <p:sp>
        <p:nvSpPr>
          <p:cNvPr id="22543" name="文本框 22542"/>
          <p:cNvSpPr txBox="1">
            <a:spLocks noChangeArrowheads="1"/>
          </p:cNvSpPr>
          <p:nvPr/>
        </p:nvSpPr>
        <p:spPr bwMode="auto">
          <a:xfrm>
            <a:off x="1828800" y="1707654"/>
            <a:ext cx="28007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FF3300"/>
                </a:solidFill>
              </a:rPr>
              <a:t>had yuanxiao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0" grpId="0"/>
      <p:bldP spid="225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23553"/>
          <p:cNvSpPr txBox="1">
            <a:spLocks noChangeArrowheads="1"/>
          </p:cNvSpPr>
          <p:nvPr/>
        </p:nvSpPr>
        <p:spPr bwMode="auto">
          <a:xfrm>
            <a:off x="323850" y="2895601"/>
            <a:ext cx="81772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6000" b="1" i="1"/>
              <a:t>They watch </a:t>
            </a:r>
            <a:r>
              <a:rPr lang="zh-CN" altLang="en-US" sz="6000" b="1" i="1"/>
              <a:t> a</a:t>
            </a:r>
            <a:r>
              <a:rPr lang="en-US" sz="6000" b="1" i="1"/>
              <a:t> </a:t>
            </a:r>
            <a:r>
              <a:rPr lang="en-US" sz="6000" b="1" i="1">
                <a:solidFill>
                  <a:srgbClr val="FF3300"/>
                </a:solidFill>
              </a:rPr>
              <a:t>parade</a:t>
            </a:r>
            <a:r>
              <a:rPr lang="en-US" sz="6000" b="1" i="1"/>
              <a:t>.</a:t>
            </a:r>
          </a:p>
        </p:txBody>
      </p:sp>
      <p:pic>
        <p:nvPicPr>
          <p:cNvPr id="21506" name="图片 23554" descr="u=1792835890,2635261202&amp;fm=21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465535"/>
            <a:ext cx="4419600" cy="1782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云形标注 24577"/>
          <p:cNvSpPr>
            <a:spLocks noChangeArrowheads="1"/>
          </p:cNvSpPr>
          <p:nvPr/>
        </p:nvSpPr>
        <p:spPr bwMode="auto">
          <a:xfrm>
            <a:off x="914400" y="1116806"/>
            <a:ext cx="8153400" cy="2228850"/>
          </a:xfrm>
          <a:prstGeom prst="cloudCallout">
            <a:avLst>
              <a:gd name="adj1" fmla="val -27213"/>
              <a:gd name="adj2" fmla="val 89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endParaRPr lang="zh-CN" altLang="en-US"/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9144000" cy="85725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What </a:t>
            </a:r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did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Jenny do in the parade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? </a:t>
            </a:r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679575" y="1579632"/>
            <a:ext cx="7464425" cy="1638300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  <a:sym typeface="Arial" panose="020B0604020202020204" pitchFamily="34" charset="0"/>
              </a:rPr>
              <a:t>Jenny learn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ed </a:t>
            </a:r>
            <a:r>
              <a:rPr lang="en-US" sz="3200" b="1" dirty="0">
                <a:latin typeface="Times New Roman" panose="02020603050405020304" pitchFamily="18" charset="0"/>
                <a:sym typeface="Arial" panose="020B0604020202020204" pitchFamily="34" charset="0"/>
              </a:rPr>
              <a:t>the </a:t>
            </a:r>
            <a:r>
              <a:rPr lang="en-US" sz="3200" b="1" dirty="0" err="1">
                <a:latin typeface="Times New Roman" panose="02020603050405020304" pitchFamily="18" charset="0"/>
                <a:sym typeface="Arial" panose="020B0604020202020204" pitchFamily="34" charset="0"/>
              </a:rPr>
              <a:t>yangge</a:t>
            </a:r>
            <a:r>
              <a:rPr lang="en-US" sz="3200" b="1" dirty="0">
                <a:latin typeface="Times New Roman" panose="02020603050405020304" pitchFamily="18" charset="0"/>
                <a:sym typeface="Arial" panose="020B0604020202020204" pitchFamily="34" charset="0"/>
              </a:rPr>
              <a:t> dance from grandma.</a:t>
            </a:r>
            <a:endParaRPr lang="zh-CN" altLang="en-US" sz="3200" dirty="0"/>
          </a:p>
          <a:p>
            <a:pPr>
              <a:buFontTx/>
              <a:buNone/>
            </a:pPr>
            <a:r>
              <a:rPr lang="en-US" sz="2000" dirty="0">
                <a:sym typeface="Arial" panose="020B0604020202020204" pitchFamily="34" charset="0"/>
              </a:rPr>
              <a:t> </a:t>
            </a:r>
            <a:endParaRPr lang="zh-CN" altLang="en-US" sz="2000" dirty="0">
              <a:sym typeface="Arial" panose="020B0604020202020204" pitchFamily="34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1828801" y="2857500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828800" y="337185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CC"/>
              </a:solidFill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752600" y="25967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>
              <a:solidFill>
                <a:srgbClr val="FF33CC"/>
              </a:solidFill>
            </a:endParaRPr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1752600" y="2956322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CC"/>
              </a:solidFill>
            </a:endParaRPr>
          </a:p>
        </p:txBody>
      </p:sp>
      <p:sp>
        <p:nvSpPr>
          <p:cNvPr id="22536" name="Text Box 9"/>
          <p:cNvSpPr txBox="1">
            <a:spLocks noChangeArrowheads="1"/>
          </p:cNvSpPr>
          <p:nvPr/>
        </p:nvSpPr>
        <p:spPr bwMode="auto">
          <a:xfrm>
            <a:off x="1752600" y="35111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22537" name="Text Box 10"/>
          <p:cNvSpPr txBox="1">
            <a:spLocks noChangeArrowheads="1"/>
          </p:cNvSpPr>
          <p:nvPr/>
        </p:nvSpPr>
        <p:spPr bwMode="auto">
          <a:xfrm>
            <a:off x="1752600" y="3870722"/>
            <a:ext cx="18473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00"/>
              </a:solidFill>
            </a:endParaRPr>
          </a:p>
          <a:p>
            <a:pPr eaLnBrk="0" hangingPunct="0"/>
            <a:endParaRPr lang="zh-CN" altLang="en-US"/>
          </a:p>
        </p:txBody>
      </p:sp>
      <p:sp>
        <p:nvSpPr>
          <p:cNvPr id="22538" name="Text Box 11"/>
          <p:cNvSpPr txBox="1">
            <a:spLocks noChangeArrowheads="1"/>
          </p:cNvSpPr>
          <p:nvPr/>
        </p:nvSpPr>
        <p:spPr bwMode="auto">
          <a:xfrm>
            <a:off x="2803525" y="23598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22539" name="矩形 2"/>
          <p:cNvSpPr>
            <a:spLocks noChangeArrowheads="1"/>
          </p:cNvSpPr>
          <p:nvPr/>
        </p:nvSpPr>
        <p:spPr bwMode="auto">
          <a:xfrm>
            <a:off x="530178" y="114300"/>
            <a:ext cx="33217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i="1" dirty="0">
                <a:solidFill>
                  <a:srgbClr val="FFC000"/>
                </a:solidFill>
                <a:sym typeface="Arial" panose="020B0604020202020204" pitchFamily="34" charset="0"/>
              </a:rPr>
              <a:t>Listen and answer</a:t>
            </a:r>
          </a:p>
        </p:txBody>
      </p:sp>
      <p:pic>
        <p:nvPicPr>
          <p:cNvPr id="22540" name="图片 24588" descr="3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1513" y="2834233"/>
            <a:ext cx="403860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ldLvl="0" animBg="1"/>
      <p:bldP spid="2458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云形标注 25601"/>
          <p:cNvSpPr>
            <a:spLocks noChangeArrowheads="1"/>
          </p:cNvSpPr>
          <p:nvPr/>
        </p:nvSpPr>
        <p:spPr bwMode="auto">
          <a:xfrm>
            <a:off x="609600" y="1371600"/>
            <a:ext cx="8001000" cy="2389585"/>
          </a:xfrm>
          <a:prstGeom prst="cloudCallout">
            <a:avLst>
              <a:gd name="adj1" fmla="val -27213"/>
              <a:gd name="adj2" fmla="val 89472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endParaRPr lang="zh-CN" altLang="en-US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5900"/>
            <a:ext cx="9173369" cy="85725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What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did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Danny do in the parade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? </a:t>
            </a:r>
            <a:r>
              <a:rPr lang="zh-CN" alt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87103" y="1874113"/>
            <a:ext cx="6045993" cy="1216264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sz="3200" b="1" dirty="0">
                <a:latin typeface="Times New Roman" panose="02020603050405020304" pitchFamily="18" charset="0"/>
                <a:sym typeface="Arial" panose="020B0604020202020204" pitchFamily="34" charset="0"/>
              </a:rPr>
              <a:t>He </a:t>
            </a:r>
            <a:r>
              <a:rPr lang="zh-CN" altLang="en-US" sz="3200" b="1" dirty="0" smtClean="0"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sym typeface="Arial" panose="020B0604020202020204" pitchFamily="34" charset="0"/>
              </a:rPr>
              <a:t>join</a:t>
            </a:r>
            <a:r>
              <a:rPr lang="en-US" sz="3200" b="1" dirty="0" smtClean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ed</a:t>
            </a:r>
            <a:r>
              <a:rPr lang="en-US" sz="3200" b="1" dirty="0" smtClean="0"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zh-CN" altLang="en-US" sz="3200" b="1" dirty="0" smtClean="0"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sym typeface="Arial" panose="020B0604020202020204" pitchFamily="34" charset="0"/>
              </a:rPr>
              <a:t>the </a:t>
            </a:r>
            <a:r>
              <a:rPr lang="zh-CN" altLang="en-US" sz="3200" b="1" dirty="0" smtClean="0"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sym typeface="Arial" panose="020B0604020202020204" pitchFamily="34" charset="0"/>
              </a:rPr>
              <a:t>parade</a:t>
            </a:r>
            <a:r>
              <a:rPr lang="en-US" sz="3200" b="1" dirty="0">
                <a:latin typeface="Times New Roman" panose="02020603050405020304" pitchFamily="18" charset="0"/>
                <a:sym typeface="Arial" panose="020B0604020202020204" pitchFamily="34" charset="0"/>
              </a:rPr>
              <a:t>.</a:t>
            </a:r>
          </a:p>
          <a:p>
            <a:pPr>
              <a:buFontTx/>
              <a:buNone/>
            </a:pPr>
            <a:r>
              <a:rPr lang="en-US" sz="3200" b="1" dirty="0">
                <a:latin typeface="Times New Roman" panose="02020603050405020304" pitchFamily="18" charset="0"/>
                <a:sym typeface="Arial" panose="020B0604020202020204" pitchFamily="34" charset="0"/>
              </a:rPr>
              <a:t>He 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acted like</a:t>
            </a:r>
            <a:r>
              <a:rPr lang="en-US" sz="3200" b="1" dirty="0">
                <a:latin typeface="Times New Roman" panose="02020603050405020304" pitchFamily="18" charset="0"/>
                <a:sym typeface="Arial" panose="020B0604020202020204" pitchFamily="34" charset="0"/>
              </a:rPr>
              <a:t> the Monkey King</a:t>
            </a:r>
            <a:r>
              <a:rPr lang="en-US" sz="3200" b="1" dirty="0" smtClean="0">
                <a:latin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3200" dirty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828801" y="2857500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1828800" y="337185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CC"/>
              </a:solidFill>
            </a:endParaRPr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1752600" y="25967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>
              <a:solidFill>
                <a:srgbClr val="FF33CC"/>
              </a:solidFill>
            </a:endParaRP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1752600" y="2956322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CC"/>
              </a:solidFill>
            </a:endParaRPr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1752600" y="35111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1752600" y="3870722"/>
            <a:ext cx="18473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00"/>
              </a:solidFill>
            </a:endParaRPr>
          </a:p>
          <a:p>
            <a:pPr eaLnBrk="0" hangingPunct="0"/>
            <a:endParaRPr lang="zh-CN" altLang="en-US"/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2803525" y="23598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23563" name="矩形 2"/>
          <p:cNvSpPr>
            <a:spLocks noChangeArrowheads="1"/>
          </p:cNvSpPr>
          <p:nvPr/>
        </p:nvSpPr>
        <p:spPr bwMode="auto">
          <a:xfrm>
            <a:off x="947087" y="114300"/>
            <a:ext cx="3712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i="1" dirty="0">
                <a:solidFill>
                  <a:srgbClr val="FFC000"/>
                </a:solidFill>
                <a:sym typeface="Arial" panose="020B0604020202020204" pitchFamily="34" charset="0"/>
              </a:rPr>
              <a:t>watch and answer</a:t>
            </a:r>
          </a:p>
        </p:txBody>
      </p:sp>
      <p:pic>
        <p:nvPicPr>
          <p:cNvPr id="23564" name="图片 25612" descr="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59426" y="3345657"/>
            <a:ext cx="3051175" cy="171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ldLvl="0" animBg="1"/>
      <p:bldP spid="2560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图片 26625" descr="u=1966029389,2777353954&amp;fm=21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303610"/>
            <a:ext cx="4572000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文本框 26626"/>
          <p:cNvSpPr txBox="1">
            <a:spLocks noChangeArrowheads="1"/>
          </p:cNvSpPr>
          <p:nvPr/>
        </p:nvSpPr>
        <p:spPr bwMode="auto">
          <a:xfrm>
            <a:off x="107950" y="2842023"/>
            <a:ext cx="940193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800" b="1" i="1"/>
              <a:t>He </a:t>
            </a:r>
            <a:r>
              <a:rPr lang="en-US" sz="4800" b="1" i="1">
                <a:solidFill>
                  <a:srgbClr val="FF3300"/>
                </a:solidFill>
              </a:rPr>
              <a:t>acted like</a:t>
            </a:r>
            <a:r>
              <a:rPr lang="en-US" sz="4800" b="1" i="1"/>
              <a:t> the Monkey King 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169" descr="0023ae731d750ec5b3ba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6" y="267494"/>
            <a:ext cx="8245475" cy="4637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27649" descr="u=2289861248,1606073909&amp;fm=23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250031"/>
            <a:ext cx="4724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文本框 27650"/>
          <p:cNvSpPr txBox="1">
            <a:spLocks noChangeArrowheads="1"/>
          </p:cNvSpPr>
          <p:nvPr/>
        </p:nvSpPr>
        <p:spPr bwMode="auto">
          <a:xfrm>
            <a:off x="466726" y="2950369"/>
            <a:ext cx="81339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800" b="1" i="1"/>
              <a:t>He </a:t>
            </a:r>
            <a:r>
              <a:rPr lang="en-US" sz="4800" b="1" i="1">
                <a:solidFill>
                  <a:srgbClr val="FF3300"/>
                </a:solidFill>
              </a:rPr>
              <a:t>acted like</a:t>
            </a:r>
            <a:r>
              <a:rPr lang="en-US" sz="4800" b="1" i="1"/>
              <a:t> supper man  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图片 28673" descr="u=1380866479,3016310901&amp;fm=21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41685"/>
            <a:ext cx="52578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文本框 28674"/>
          <p:cNvSpPr txBox="1">
            <a:spLocks noChangeArrowheads="1"/>
          </p:cNvSpPr>
          <p:nvPr/>
        </p:nvSpPr>
        <p:spPr bwMode="auto">
          <a:xfrm>
            <a:off x="755651" y="3057526"/>
            <a:ext cx="7622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6000" b="1" i="1"/>
              <a:t>He </a:t>
            </a:r>
            <a:r>
              <a:rPr lang="en-US" sz="6000" b="1" i="1">
                <a:solidFill>
                  <a:srgbClr val="FF3300"/>
                </a:solidFill>
              </a:rPr>
              <a:t>acted like</a:t>
            </a:r>
            <a:r>
              <a:rPr lang="en-US" sz="6000" b="1" i="1"/>
              <a:t> Santa 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9144000" cy="85725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What did Lin Ming, Jenny and Danny do</a:t>
            </a:r>
            <a:b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at the Lantern Festival?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828801" y="2857500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828800" y="337185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CC"/>
              </a:solidFill>
            </a:endParaRP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1752600" y="25967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>
              <a:solidFill>
                <a:srgbClr val="FF33CC"/>
              </a:solidFill>
            </a:endParaRP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1752600" y="2956322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CC"/>
              </a:solidFill>
            </a:endParaRP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1752600" y="35111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1752600" y="3870722"/>
            <a:ext cx="18473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00"/>
              </a:solidFill>
            </a:endParaRPr>
          </a:p>
          <a:p>
            <a:pPr eaLnBrk="0" hangingPunct="0"/>
            <a:endParaRPr lang="zh-CN" altLang="en-US"/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2803525" y="23598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27657" name="矩形 2"/>
          <p:cNvSpPr>
            <a:spLocks noChangeArrowheads="1"/>
          </p:cNvSpPr>
          <p:nvPr/>
        </p:nvSpPr>
        <p:spPr bwMode="auto">
          <a:xfrm>
            <a:off x="58881" y="114300"/>
            <a:ext cx="37128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i="1" dirty="0">
                <a:solidFill>
                  <a:srgbClr val="FFC000"/>
                </a:solidFill>
                <a:sym typeface="Arial" panose="020B0604020202020204" pitchFamily="34" charset="0"/>
              </a:rPr>
              <a:t>watch and answer</a:t>
            </a:r>
          </a:p>
        </p:txBody>
      </p:sp>
      <p:sp>
        <p:nvSpPr>
          <p:cNvPr id="27658" name="文本框 29706"/>
          <p:cNvSpPr txBox="1">
            <a:spLocks noChangeArrowheads="1"/>
          </p:cNvSpPr>
          <p:nvPr/>
        </p:nvSpPr>
        <p:spPr bwMode="auto">
          <a:xfrm>
            <a:off x="533400" y="1600200"/>
            <a:ext cx="66944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They ____________ for breakfast.</a:t>
            </a:r>
          </a:p>
        </p:txBody>
      </p:sp>
      <p:sp>
        <p:nvSpPr>
          <p:cNvPr id="27659" name="文本框 29707"/>
          <p:cNvSpPr txBox="1">
            <a:spLocks noChangeArrowheads="1"/>
          </p:cNvSpPr>
          <p:nvPr/>
        </p:nvSpPr>
        <p:spPr bwMode="auto">
          <a:xfrm>
            <a:off x="457201" y="2114550"/>
            <a:ext cx="70118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Then they_____________________.</a:t>
            </a:r>
          </a:p>
        </p:txBody>
      </p:sp>
      <p:sp>
        <p:nvSpPr>
          <p:cNvPr id="27660" name="文本框 29708"/>
          <p:cNvSpPr txBox="1">
            <a:spLocks noChangeArrowheads="1"/>
          </p:cNvSpPr>
          <p:nvPr/>
        </p:nvSpPr>
        <p:spPr bwMode="auto">
          <a:xfrm>
            <a:off x="533400" y="2743200"/>
            <a:ext cx="64443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/>
              <a:t>In the evening, they </a:t>
            </a:r>
          </a:p>
          <a:p>
            <a:pPr eaLnBrk="0" hangingPunct="0"/>
            <a:r>
              <a:rPr lang="en-US" sz="3200" b="1" dirty="0"/>
              <a:t>__________</a:t>
            </a:r>
            <a:r>
              <a:rPr lang="zh-CN" altLang="en-US" sz="3200" b="1" dirty="0"/>
              <a:t>_______</a:t>
            </a:r>
            <a:r>
              <a:rPr lang="en-US" sz="3200" b="1" dirty="0"/>
              <a:t>__________.</a:t>
            </a:r>
          </a:p>
        </p:txBody>
      </p:sp>
      <p:sp>
        <p:nvSpPr>
          <p:cNvPr id="29710" name="文本框 29709"/>
          <p:cNvSpPr txBox="1">
            <a:spLocks noChangeArrowheads="1"/>
          </p:cNvSpPr>
          <p:nvPr/>
        </p:nvSpPr>
        <p:spPr bwMode="auto">
          <a:xfrm>
            <a:off x="1676400" y="1543050"/>
            <a:ext cx="28007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solidFill>
                  <a:srgbClr val="FF3300"/>
                </a:solidFill>
              </a:rPr>
              <a:t>had yuanxiao</a:t>
            </a:r>
          </a:p>
        </p:txBody>
      </p:sp>
      <p:sp>
        <p:nvSpPr>
          <p:cNvPr id="29711" name="文本框 29710"/>
          <p:cNvSpPr txBox="1">
            <a:spLocks noChangeArrowheads="1"/>
          </p:cNvSpPr>
          <p:nvPr/>
        </p:nvSpPr>
        <p:spPr bwMode="auto">
          <a:xfrm>
            <a:off x="2514601" y="2057400"/>
            <a:ext cx="4690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FF3300"/>
                </a:solidFill>
              </a:rPr>
              <a:t>went to watch a parade</a:t>
            </a:r>
          </a:p>
        </p:txBody>
      </p:sp>
      <p:sp>
        <p:nvSpPr>
          <p:cNvPr id="29712" name="文本框 29711"/>
          <p:cNvSpPr txBox="1">
            <a:spLocks noChangeArrowheads="1"/>
          </p:cNvSpPr>
          <p:nvPr/>
        </p:nvSpPr>
        <p:spPr bwMode="auto">
          <a:xfrm>
            <a:off x="533401" y="3147814"/>
            <a:ext cx="6077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 dirty="0">
                <a:solidFill>
                  <a:srgbClr val="FF3300"/>
                </a:solidFill>
              </a:rPr>
              <a:t>watched the</a:t>
            </a:r>
            <a:r>
              <a:rPr lang="zh-CN" altLang="en-US" sz="3200" b="1" dirty="0">
                <a:solidFill>
                  <a:srgbClr val="FF3300"/>
                </a:solidFill>
              </a:rPr>
              <a:t> beautiful</a:t>
            </a:r>
            <a:r>
              <a:rPr lang="en-US" sz="3200" b="1" dirty="0">
                <a:solidFill>
                  <a:srgbClr val="FF3300"/>
                </a:solidFill>
              </a:rPr>
              <a:t> lanterns</a:t>
            </a:r>
          </a:p>
        </p:txBody>
      </p:sp>
      <p:pic>
        <p:nvPicPr>
          <p:cNvPr id="29713" name="图片 29712" descr="u=930475152,359324004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3886200"/>
            <a:ext cx="2743200" cy="126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/>
      <p:bldP spid="29711" grpId="0"/>
      <p:bldP spid="297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00300"/>
            <a:ext cx="8229600" cy="15430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4000" b="1" dirty="0">
                <a:latin typeface="Times New Roman" panose="02020603050405020304" pitchFamily="18" charset="0"/>
                <a:sym typeface="Arial" panose="020B0604020202020204" pitchFamily="34" charset="0"/>
              </a:rPr>
              <a:t>Danny__________________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4000" b="1" dirty="0">
                <a:latin typeface="Times New Roman" panose="02020603050405020304" pitchFamily="18" charset="0"/>
                <a:sym typeface="Arial" panose="020B0604020202020204" pitchFamily="34" charset="0"/>
              </a:rPr>
              <a:t>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4000" b="1" dirty="0">
                <a:latin typeface="Times New Roman" panose="02020603050405020304" pitchFamily="18" charset="0"/>
                <a:sym typeface="Arial" panose="020B0604020202020204" pitchFamily="34" charset="0"/>
              </a:rPr>
              <a:t>      and ____________.</a:t>
            </a:r>
            <a:endParaRPr lang="zh-CN" altLang="en-US" sz="4000" b="1" i="1" dirty="0">
              <a:solidFill>
                <a:srgbClr val="FF330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674" name="Text Box 8"/>
          <p:cNvSpPr txBox="1">
            <a:spLocks noChangeArrowheads="1"/>
          </p:cNvSpPr>
          <p:nvPr/>
        </p:nvSpPr>
        <p:spPr bwMode="auto">
          <a:xfrm>
            <a:off x="1371600" y="8465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28675" name="Text Box 9"/>
          <p:cNvSpPr txBox="1">
            <a:spLocks noChangeArrowheads="1"/>
          </p:cNvSpPr>
          <p:nvPr/>
        </p:nvSpPr>
        <p:spPr bwMode="auto">
          <a:xfrm>
            <a:off x="685800" y="59531"/>
            <a:ext cx="18473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 sz="4000" b="1"/>
          </a:p>
          <a:p>
            <a:pPr eaLnBrk="0" hangingPunct="0"/>
            <a:endParaRPr lang="zh-CN" altLang="en-US"/>
          </a:p>
          <a:p>
            <a:pPr eaLnBrk="0" hangingPunct="0"/>
            <a:endParaRPr lang="zh-CN" altLang="en-US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457200" y="285750"/>
            <a:ext cx="8153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90000"/>
              </a:lnSpc>
            </a:pPr>
            <a:endParaRPr lang="en-US" sz="2400">
              <a:latin typeface="Britannic Bold" panose="020B0903060703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7" name="矩形 30725"/>
          <p:cNvSpPr>
            <a:spLocks noChangeArrowheads="1"/>
          </p:cNvSpPr>
          <p:nvPr/>
        </p:nvSpPr>
        <p:spPr bwMode="auto">
          <a:xfrm>
            <a:off x="304800" y="800100"/>
            <a:ext cx="8839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/>
              <a:t>  </a:t>
            </a:r>
            <a:r>
              <a:rPr lang="en-US" sz="3200" b="1"/>
              <a:t>In the evening ,</a:t>
            </a:r>
          </a:p>
          <a:p>
            <a:pPr eaLnBrk="0" hangingPunct="0"/>
            <a:r>
              <a:rPr lang="en-US" sz="3200" b="1">
                <a:latin typeface="Times New Roman" panose="02020603050405020304" pitchFamily="18" charset="0"/>
                <a:sym typeface="Arial" panose="020B0604020202020204" pitchFamily="34" charset="0"/>
              </a:rPr>
              <a:t>they watched</a:t>
            </a:r>
            <a:r>
              <a:rPr lang="en-US" sz="2800" b="1"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sz="3200" b="1">
                <a:latin typeface="Times New Roman" panose="02020603050405020304" pitchFamily="18" charset="0"/>
                <a:sym typeface="Arial" panose="020B0604020202020204" pitchFamily="34" charset="0"/>
              </a:rPr>
              <a:t>the beautiful lanterns.</a:t>
            </a:r>
            <a:r>
              <a:rPr lang="en-US" sz="1600">
                <a:sym typeface="Arial" panose="020B0604020202020204" pitchFamily="34" charset="0"/>
              </a:rPr>
              <a:t> 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28678" name="矩形 2"/>
          <p:cNvSpPr>
            <a:spLocks noChangeArrowheads="1"/>
          </p:cNvSpPr>
          <p:nvPr/>
        </p:nvSpPr>
        <p:spPr bwMode="auto">
          <a:xfrm>
            <a:off x="765778" y="114300"/>
            <a:ext cx="4618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i="1" dirty="0">
                <a:solidFill>
                  <a:srgbClr val="FFC000"/>
                </a:solidFill>
                <a:sym typeface="Arial" panose="020B0604020202020204" pitchFamily="34" charset="0"/>
              </a:rPr>
              <a:t>Read and fill in the blanks</a:t>
            </a:r>
          </a:p>
        </p:txBody>
      </p:sp>
      <p:sp>
        <p:nvSpPr>
          <p:cNvPr id="30728" name="文本框 30727"/>
          <p:cNvSpPr txBox="1">
            <a:spLocks noChangeArrowheads="1"/>
          </p:cNvSpPr>
          <p:nvPr/>
        </p:nvSpPr>
        <p:spPr bwMode="auto">
          <a:xfrm>
            <a:off x="2057400" y="2286000"/>
            <a:ext cx="3826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1">
                <a:solidFill>
                  <a:srgbClr val="FF3300"/>
                </a:solidFill>
              </a:rPr>
              <a:t>guessed a riddle</a:t>
            </a:r>
          </a:p>
        </p:txBody>
      </p:sp>
      <p:sp>
        <p:nvSpPr>
          <p:cNvPr id="30729" name="文本框 30728"/>
          <p:cNvSpPr txBox="1">
            <a:spLocks noChangeArrowheads="1"/>
          </p:cNvSpPr>
          <p:nvPr/>
        </p:nvSpPr>
        <p:spPr bwMode="auto">
          <a:xfrm>
            <a:off x="2286000" y="3409265"/>
            <a:ext cx="24929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>
                <a:solidFill>
                  <a:srgbClr val="FF3300"/>
                </a:solidFill>
              </a:rPr>
              <a:t>got a prize</a:t>
            </a:r>
          </a:p>
        </p:txBody>
      </p:sp>
      <p:pic>
        <p:nvPicPr>
          <p:cNvPr id="30730" name="图片 30729" descr="3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2286000"/>
            <a:ext cx="23622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图片 30730" descr="u=2951636472,2474673728&amp;fm=23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7789" y="3795886"/>
            <a:ext cx="175260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6003925" y="104536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29700" name="Text Box 7"/>
          <p:cNvSpPr txBox="1">
            <a:spLocks noChangeArrowheads="1"/>
          </p:cNvSpPr>
          <p:nvPr/>
        </p:nvSpPr>
        <p:spPr bwMode="auto">
          <a:xfrm>
            <a:off x="1508125" y="11025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29701" name="文本框 31749"/>
          <p:cNvSpPr txBox="1">
            <a:spLocks noChangeArrowheads="1"/>
          </p:cNvSpPr>
          <p:nvPr/>
        </p:nvSpPr>
        <p:spPr bwMode="auto">
          <a:xfrm>
            <a:off x="1600200" y="3543301"/>
            <a:ext cx="489268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000" b="1"/>
              <a:t>They guess riddles</a:t>
            </a:r>
            <a:r>
              <a:rPr lang="en-US"/>
              <a:t>.</a:t>
            </a:r>
          </a:p>
        </p:txBody>
      </p:sp>
      <p:pic>
        <p:nvPicPr>
          <p:cNvPr id="29702" name="图片 31750" descr="u=477986212,795958998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971550"/>
            <a:ext cx="457200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云形标注 32769"/>
          <p:cNvSpPr>
            <a:spLocks noChangeArrowheads="1"/>
          </p:cNvSpPr>
          <p:nvPr/>
        </p:nvSpPr>
        <p:spPr bwMode="auto">
          <a:xfrm>
            <a:off x="1331913" y="2359819"/>
            <a:ext cx="7315200" cy="1543050"/>
          </a:xfrm>
          <a:prstGeom prst="cloudCallout">
            <a:avLst>
              <a:gd name="adj1" fmla="val -30338"/>
              <a:gd name="adj2" fmla="val 6705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/>
            <a:endParaRPr lang="zh-CN" altLang="en-US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1720850" y="571500"/>
            <a:ext cx="10864850" cy="85725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Did they have a good time?</a:t>
            </a:r>
            <a:r>
              <a:rPr lang="zh-CN" altLang="en-US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2772" name="Rectangle 4"/>
          <p:cNvSpPr>
            <a:spLocks noGrp="1"/>
          </p:cNvSpPr>
          <p:nvPr>
            <p:ph type="body" idx="4294967295"/>
          </p:nvPr>
        </p:nvSpPr>
        <p:spPr>
          <a:xfrm>
            <a:off x="914400" y="2854325"/>
            <a:ext cx="8229600" cy="1314450"/>
          </a:xfrm>
          <a:prstGeom prst="rect">
            <a:avLst/>
          </a:prstGeom>
          <a:ln>
            <a:miter/>
          </a:ln>
        </p:spPr>
        <p:txBody>
          <a:bodyPr/>
          <a:lstStyle/>
          <a:p>
            <a:pPr>
              <a:buFontTx/>
              <a:buNone/>
            </a:pPr>
            <a:r>
              <a:rPr lang="en-US" sz="5400" b="1" i="1" dirty="0">
                <a:solidFill>
                  <a:srgbClr val="FF330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Everyone was happy that day.</a:t>
            </a:r>
          </a:p>
          <a:p>
            <a:pPr>
              <a:buFontTx/>
              <a:buNone/>
            </a:pPr>
            <a:endParaRPr lang="zh-CN" altLang="en-US" sz="5400" dirty="0"/>
          </a:p>
          <a:p>
            <a:pPr>
              <a:buFontTx/>
              <a:buNone/>
            </a:pPr>
            <a:endParaRPr lang="zh-CN" altLang="en-US" sz="4000" dirty="0">
              <a:sym typeface="Arial" panose="020B0604020202020204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828801" y="2857500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1828800" y="337185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CC"/>
              </a:solidFill>
            </a:endParaRPr>
          </a:p>
        </p:txBody>
      </p:sp>
      <p:sp>
        <p:nvSpPr>
          <p:cNvPr id="30726" name="Text Box 7"/>
          <p:cNvSpPr txBox="1">
            <a:spLocks noChangeArrowheads="1"/>
          </p:cNvSpPr>
          <p:nvPr/>
        </p:nvSpPr>
        <p:spPr bwMode="auto">
          <a:xfrm>
            <a:off x="1752600" y="25967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>
              <a:solidFill>
                <a:srgbClr val="FF33CC"/>
              </a:solidFill>
            </a:endParaRP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1752600" y="2956322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CC"/>
              </a:solidFill>
            </a:endParaRP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1752600" y="35111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30729" name="Text Box 10"/>
          <p:cNvSpPr txBox="1">
            <a:spLocks noChangeArrowheads="1"/>
          </p:cNvSpPr>
          <p:nvPr/>
        </p:nvSpPr>
        <p:spPr bwMode="auto">
          <a:xfrm>
            <a:off x="1752600" y="3870722"/>
            <a:ext cx="18473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00"/>
              </a:solidFill>
            </a:endParaRPr>
          </a:p>
          <a:p>
            <a:pPr eaLnBrk="0" hangingPunct="0"/>
            <a:endParaRPr lang="zh-CN" altLang="en-US"/>
          </a:p>
        </p:txBody>
      </p:sp>
      <p:sp>
        <p:nvSpPr>
          <p:cNvPr id="30730" name="Text Box 11"/>
          <p:cNvSpPr txBox="1">
            <a:spLocks noChangeArrowheads="1"/>
          </p:cNvSpPr>
          <p:nvPr/>
        </p:nvSpPr>
        <p:spPr bwMode="auto">
          <a:xfrm>
            <a:off x="2803525" y="23598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30731" name="矩形 2"/>
          <p:cNvSpPr>
            <a:spLocks noChangeArrowheads="1"/>
          </p:cNvSpPr>
          <p:nvPr/>
        </p:nvSpPr>
        <p:spPr bwMode="auto">
          <a:xfrm>
            <a:off x="38028" y="114300"/>
            <a:ext cx="3757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 i="1" dirty="0">
                <a:solidFill>
                  <a:srgbClr val="FFC000"/>
                </a:solidFill>
                <a:sym typeface="Arial" panose="020B0604020202020204" pitchFamily="34" charset="0"/>
              </a:rPr>
              <a:t>Listen and answer</a:t>
            </a:r>
          </a:p>
        </p:txBody>
      </p:sp>
      <p:sp>
        <p:nvSpPr>
          <p:cNvPr id="32781" name="文本框 32780"/>
          <p:cNvSpPr txBox="1">
            <a:spLocks noChangeArrowheads="1"/>
          </p:cNvSpPr>
          <p:nvPr/>
        </p:nvSpPr>
        <p:spPr bwMode="auto">
          <a:xfrm>
            <a:off x="2411413" y="1428750"/>
            <a:ext cx="51800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000" b="1" dirty="0">
                <a:latin typeface="Times New Roman" panose="02020603050405020304" pitchFamily="18" charset="0"/>
              </a:rPr>
              <a:t>Yes ,    they       did.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ldLvl="0" animBg="1"/>
      <p:bldP spid="32772" grpId="0" build="p"/>
      <p:bldP spid="3278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/>
          </p:cNvSpPr>
          <p:nvPr>
            <p:ph type="ctrTitle" idx="4294967295"/>
          </p:nvPr>
        </p:nvSpPr>
        <p:spPr>
          <a:xfrm>
            <a:off x="0" y="1347614"/>
            <a:ext cx="9144000" cy="1101725"/>
          </a:xfrm>
          <a:prstGeom prst="rect">
            <a:avLst/>
          </a:prstGeom>
          <a:ln>
            <a:miter/>
          </a:ln>
        </p:spPr>
        <p:txBody>
          <a:bodyPr anchor="ctr"/>
          <a:lstStyle/>
          <a:p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 Lantern  Festival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643758"/>
            <a:ext cx="9144000" cy="13144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CN" altLang="en-US" sz="4800" b="1" dirty="0">
                <a:solidFill>
                  <a:srgbClr val="6C6F72"/>
                </a:solidFill>
              </a:rPr>
              <a:t>元宵节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11267" descr="u=3524354921,2370402952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1" y="742951"/>
            <a:ext cx="2500313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0" name="图片 11270" descr="u=3135934926,2160318641&amp;fm=2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2914651"/>
            <a:ext cx="2438400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11272" descr="u=2811356459,1644095266&amp;fm=21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2743200"/>
            <a:ext cx="1600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11273" descr="u=2166985153,1784781264&amp;fm=21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742950"/>
            <a:ext cx="2590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图片 11275" descr="u=190805170,3953544397&amp;fm=21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5201" y="742950"/>
            <a:ext cx="2238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图片 11276" descr="u=1362141749,2940801147&amp;fm=23&amp;gp=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3600" y="2800350"/>
            <a:ext cx="2590800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文本框 33793"/>
          <p:cNvSpPr txBox="1">
            <a:spLocks noChangeArrowheads="1"/>
          </p:cNvSpPr>
          <p:nvPr/>
        </p:nvSpPr>
        <p:spPr bwMode="auto">
          <a:xfrm>
            <a:off x="179388" y="88106"/>
            <a:ext cx="944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Times New Roman" panose="02020603050405020304" pitchFamily="18" charset="0"/>
              </a:rPr>
              <a:t>What do you usually do at the Lantern Festival</a:t>
            </a:r>
            <a:r>
              <a:rPr lang="zh-CN" altLang="en-US" sz="3600">
                <a:latin typeface="Times New Roman" panose="02020603050405020304" pitchFamily="18" charset="0"/>
              </a:rPr>
              <a:t> </a:t>
            </a:r>
            <a:r>
              <a:rPr lang="en-US" sz="360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/>
        </p:nvSpPr>
        <p:spPr bwMode="auto">
          <a:xfrm>
            <a:off x="390526" y="5170885"/>
            <a:ext cx="8296275" cy="7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44500" indent="-444500" eaLnBrk="0" hangingPunct="0">
              <a:lnSpc>
                <a:spcPct val="80000"/>
              </a:lnSpc>
              <a:spcBef>
                <a:spcPts val="1800"/>
              </a:spcBef>
              <a:buSzPct val="100000"/>
              <a:buFont typeface="Webdings" panose="05030102010509060703" pitchFamily="18" charset="2"/>
              <a:buChar char=""/>
            </a:pPr>
            <a:endParaRPr lang="zh-CN" altLang="en-US" sz="800">
              <a:solidFill>
                <a:srgbClr val="597F24"/>
              </a:solidFill>
              <a:latin typeface="Calibri" panose="020F0502020204030204" pitchFamily="34" charset="0"/>
              <a:ea typeface="幼圆" panose="02010509060101010101" pitchFamily="49" charset="-122"/>
            </a:endParaRPr>
          </a:p>
        </p:txBody>
      </p:sp>
      <p:sp>
        <p:nvSpPr>
          <p:cNvPr id="33796" name="Text Box 9"/>
          <p:cNvSpPr txBox="1"/>
          <p:nvPr/>
        </p:nvSpPr>
        <p:spPr>
          <a:xfrm>
            <a:off x="755650" y="652463"/>
            <a:ext cx="8104188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eaLnBrk="0" hangingPunct="0"/>
            <a:r>
              <a:rPr lang="en-US" altLang="x-none" sz="6600" b="1" noProof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eat/</a:t>
            </a:r>
            <a:r>
              <a:rPr lang="en-US" altLang="x-none" sz="66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have</a:t>
            </a:r>
            <a:r>
              <a:rPr lang="zh-CN" altLang="en-US" sz="6600" b="1" noProof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 </a:t>
            </a:r>
            <a:r>
              <a:rPr lang="en-US" altLang="x-none" sz="6600" b="1" noProof="1">
                <a:solidFill>
                  <a:srgbClr val="008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 yuanxiao</a:t>
            </a:r>
            <a:endParaRPr lang="en-US" altLang="x-none" sz="6600" b="1" noProof="1">
              <a:solidFill>
                <a:srgbClr val="008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3795" name="图片 33796" descr="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6739" y="1774031"/>
            <a:ext cx="5329237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ldLvl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34817" descr="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60475" y="975123"/>
            <a:ext cx="6921500" cy="386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34818"/>
          <p:cNvSpPr txBox="1">
            <a:spLocks noChangeArrowheads="1"/>
          </p:cNvSpPr>
          <p:nvPr/>
        </p:nvSpPr>
        <p:spPr bwMode="auto">
          <a:xfrm>
            <a:off x="396876" y="357188"/>
            <a:ext cx="8856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4800" b="1" i="1">
                <a:latin typeface="Times New Roman" panose="02020603050405020304" pitchFamily="18" charset="0"/>
              </a:rPr>
              <a:t>watch</a:t>
            </a:r>
            <a:r>
              <a:rPr lang="zh-CN" altLang="en-US" sz="4800" b="1" i="1">
                <a:latin typeface="Times New Roman" panose="02020603050405020304" pitchFamily="18" charset="0"/>
              </a:rPr>
              <a:t> </a:t>
            </a:r>
            <a:r>
              <a:rPr lang="en-US" sz="4800" b="1" i="1">
                <a:latin typeface="Times New Roman" panose="02020603050405020304" pitchFamily="18" charset="0"/>
              </a:rPr>
              <a:t> </a:t>
            </a:r>
            <a:r>
              <a:rPr lang="zh-CN" altLang="en-US" sz="4800" b="1" i="1">
                <a:latin typeface="Times New Roman" panose="02020603050405020304" pitchFamily="18" charset="0"/>
              </a:rPr>
              <a:t>the</a:t>
            </a:r>
            <a:r>
              <a:rPr lang="en-US" sz="4800" b="1" i="1">
                <a:latin typeface="Times New Roman" panose="02020603050405020304" pitchFamily="18" charset="0"/>
              </a:rPr>
              <a:t> </a:t>
            </a:r>
            <a:r>
              <a:rPr lang="zh-CN" altLang="en-US" sz="4800" b="1" i="1">
                <a:latin typeface="Times New Roman" panose="02020603050405020304" pitchFamily="18" charset="0"/>
              </a:rPr>
              <a:t> </a:t>
            </a:r>
            <a:r>
              <a:rPr lang="en-US" sz="4800" b="1" i="1">
                <a:latin typeface="Times New Roman" panose="02020603050405020304" pitchFamily="18" charset="0"/>
              </a:rPr>
              <a:t>beautiful </a:t>
            </a:r>
            <a:r>
              <a:rPr lang="zh-CN" altLang="en-US" sz="4800" b="1" i="1">
                <a:latin typeface="Times New Roman" panose="02020603050405020304" pitchFamily="18" charset="0"/>
              </a:rPr>
              <a:t>  </a:t>
            </a:r>
            <a:r>
              <a:rPr lang="en-US" sz="4800" b="1" i="1">
                <a:latin typeface="Times New Roman" panose="02020603050405020304" pitchFamily="18" charset="0"/>
              </a:rPr>
              <a:t>lanterns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图片 8195" descr="201002282156341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4500563" cy="246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图片 8196" descr="249076993_3378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4" y="67866"/>
            <a:ext cx="4643437" cy="2625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8197" descr="249076993_3378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2693194"/>
            <a:ext cx="4500563" cy="2450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8198" descr="200928758149064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4" y="2842023"/>
            <a:ext cx="4643437" cy="230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2124076" y="2133601"/>
            <a:ext cx="60483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0" b="1"/>
              <a:t>Yuan   Xiao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1"/>
          <p:cNvSpPr txBox="1">
            <a:spLocks noChangeArrowheads="1"/>
          </p:cNvSpPr>
          <p:nvPr/>
        </p:nvSpPr>
        <p:spPr bwMode="auto">
          <a:xfrm>
            <a:off x="1260475" y="573882"/>
            <a:ext cx="74882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6600" b="1" i="1">
                <a:solidFill>
                  <a:srgbClr val="3333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watch</a:t>
            </a:r>
            <a:r>
              <a:rPr lang="zh-CN" altLang="en-US" sz="6600" b="1" i="1">
                <a:solidFill>
                  <a:srgbClr val="3333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en-US" sz="6600" b="1" i="1">
                <a:solidFill>
                  <a:srgbClr val="3333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a</a:t>
            </a:r>
            <a:r>
              <a:rPr lang="zh-CN" altLang="en-US" sz="6600" b="1" i="1">
                <a:solidFill>
                  <a:srgbClr val="3333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   </a:t>
            </a:r>
            <a:r>
              <a:rPr lang="en-US" sz="6600" b="1" i="1">
                <a:solidFill>
                  <a:srgbClr val="3333FF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parade</a:t>
            </a:r>
          </a:p>
        </p:txBody>
      </p:sp>
      <p:pic>
        <p:nvPicPr>
          <p:cNvPr id="2" name="图片 35842" descr="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1762125"/>
            <a:ext cx="5567362" cy="313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ldLvl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文本框 36865"/>
          <p:cNvSpPr txBox="1">
            <a:spLocks noChangeArrowheads="1"/>
          </p:cNvSpPr>
          <p:nvPr/>
        </p:nvSpPr>
        <p:spPr bwMode="auto">
          <a:xfrm>
            <a:off x="1401764" y="357187"/>
            <a:ext cx="603723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6600" b="1" i="1">
                <a:solidFill>
                  <a:srgbClr val="FF0000"/>
                </a:solidFill>
                <a:latin typeface="Times New Roman" panose="02020603050405020304" pitchFamily="18" charset="0"/>
              </a:rPr>
              <a:t>guess </a:t>
            </a:r>
            <a:r>
              <a:rPr lang="zh-CN" altLang="en-US" sz="6600" b="1" i="1">
                <a:solidFill>
                  <a:srgbClr val="FF0000"/>
                </a:solidFill>
                <a:latin typeface="Times New Roman" panose="02020603050405020304" pitchFamily="18" charset="0"/>
              </a:rPr>
              <a:t>    a  </a:t>
            </a:r>
            <a:r>
              <a:rPr lang="en-US" sz="6600" b="1" i="1">
                <a:solidFill>
                  <a:srgbClr val="FF0000"/>
                </a:solidFill>
                <a:latin typeface="Times New Roman" panose="02020603050405020304" pitchFamily="18" charset="0"/>
              </a:rPr>
              <a:t>riddle</a:t>
            </a:r>
          </a:p>
        </p:txBody>
      </p:sp>
      <p:pic>
        <p:nvPicPr>
          <p:cNvPr id="2" name="图片 36866" descr="u=441574493,2671851045&amp;fm=21&amp;gp=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6" y="1762125"/>
            <a:ext cx="5040313" cy="296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bldLvl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body" idx="4294967295"/>
          </p:nvPr>
        </p:nvSpPr>
        <p:spPr>
          <a:xfrm>
            <a:off x="0" y="887413"/>
            <a:ext cx="8229600" cy="1314450"/>
          </a:xfrm>
          <a:prstGeom prst="rect">
            <a:avLst/>
          </a:prstGeom>
          <a:ln>
            <a:miter/>
          </a:ln>
        </p:spPr>
        <p:txBody>
          <a:bodyPr/>
          <a:lstStyle/>
          <a:p>
            <a:pPr>
              <a:buFontTx/>
              <a:buNone/>
            </a:pPr>
            <a:endParaRPr lang="en-US" sz="6600" b="1" i="1">
              <a:solidFill>
                <a:srgbClr val="20202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6600" b="1" i="1">
                <a:solidFill>
                  <a:srgbClr val="20202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</a:t>
            </a:r>
            <a:endParaRPr lang="zh-CN" altLang="en-US" sz="4000">
              <a:sym typeface="Arial" panose="020B0604020202020204" pitchFamily="34" charset="0"/>
            </a:endParaRPr>
          </a:p>
        </p:txBody>
      </p:sp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1828801" y="2857500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1828800" y="337185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CC"/>
              </a:solidFill>
            </a:endParaRP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1752600" y="25967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>
              <a:solidFill>
                <a:srgbClr val="FF33CC"/>
              </a:solidFill>
            </a:endParaRPr>
          </a:p>
        </p:txBody>
      </p:sp>
      <p:sp>
        <p:nvSpPr>
          <p:cNvPr id="38917" name="Text Box 8"/>
          <p:cNvSpPr txBox="1">
            <a:spLocks noChangeArrowheads="1"/>
          </p:cNvSpPr>
          <p:nvPr/>
        </p:nvSpPr>
        <p:spPr bwMode="auto">
          <a:xfrm>
            <a:off x="1752600" y="2956322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CC"/>
              </a:solidFill>
            </a:endParaRPr>
          </a:p>
        </p:txBody>
      </p:sp>
      <p:sp>
        <p:nvSpPr>
          <p:cNvPr id="38918" name="Text Box 9"/>
          <p:cNvSpPr txBox="1">
            <a:spLocks noChangeArrowheads="1"/>
          </p:cNvSpPr>
          <p:nvPr/>
        </p:nvSpPr>
        <p:spPr bwMode="auto">
          <a:xfrm>
            <a:off x="1752600" y="35111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38919" name="Text Box 10"/>
          <p:cNvSpPr txBox="1">
            <a:spLocks noChangeArrowheads="1"/>
          </p:cNvSpPr>
          <p:nvPr/>
        </p:nvSpPr>
        <p:spPr bwMode="auto">
          <a:xfrm>
            <a:off x="1752600" y="3870722"/>
            <a:ext cx="18473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00"/>
              </a:solidFill>
            </a:endParaRPr>
          </a:p>
          <a:p>
            <a:pPr eaLnBrk="0" hangingPunct="0"/>
            <a:endParaRPr lang="zh-CN" altLang="en-US"/>
          </a:p>
        </p:txBody>
      </p:sp>
      <p:sp>
        <p:nvSpPr>
          <p:cNvPr id="38920" name="Text Box 11"/>
          <p:cNvSpPr txBox="1">
            <a:spLocks noChangeArrowheads="1"/>
          </p:cNvSpPr>
          <p:nvPr/>
        </p:nvSpPr>
        <p:spPr bwMode="auto">
          <a:xfrm>
            <a:off x="2803525" y="23598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30731" name="矩形 2"/>
          <p:cNvSpPr/>
          <p:nvPr/>
        </p:nvSpPr>
        <p:spPr>
          <a:xfrm>
            <a:off x="76200" y="365374"/>
            <a:ext cx="7410450" cy="1077218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x-none" sz="3200" b="1" i="1" noProof="1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The  key  phrases:</a:t>
            </a:r>
            <a:endParaRPr lang="en-US" altLang="x-none" sz="3200" b="1" i="1" noProof="1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ctr" eaLnBrk="0" hangingPunct="0"/>
            <a:r>
              <a:rPr lang="zh-CN" altLang="x-none" sz="3200" b="1" i="1" noProof="1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重点词组</a:t>
            </a:r>
            <a:endParaRPr lang="en-US" altLang="zh-CN" sz="3200" b="1" i="1" noProof="1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15616" y="1442592"/>
            <a:ext cx="4846198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2400" b="1" i="1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the   Lantern    Festival</a:t>
            </a:r>
            <a:endParaRPr lang="en-US" altLang="zh-CN" sz="2400" b="1" i="1" noProof="1"/>
          </a:p>
          <a:p>
            <a:r>
              <a:rPr lang="en-US" altLang="zh-CN" sz="2400" b="1" i="1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eat  /have   xuanyiao</a:t>
            </a:r>
            <a:endParaRPr lang="en-US" altLang="zh-CN" sz="2400" b="1" i="1" noProof="1"/>
          </a:p>
          <a:p>
            <a:endParaRPr lang="en-US" altLang="zh-CN" sz="2400" b="1" i="1" noProof="1"/>
          </a:p>
          <a:p>
            <a:r>
              <a:rPr lang="en-US" altLang="zh-CN" sz="2400" b="1" i="1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watch       a      parade</a:t>
            </a:r>
            <a:endParaRPr lang="en-US" altLang="zh-CN" sz="2400" b="1" i="1" noProof="1"/>
          </a:p>
          <a:p>
            <a:endParaRPr lang="en-US" altLang="zh-CN" sz="2400" b="1" i="1" noProof="1"/>
          </a:p>
          <a:p>
            <a:r>
              <a:rPr lang="en-US" altLang="zh-CN" sz="2400" b="1" i="1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watch  the    beautiful    lanterns</a:t>
            </a:r>
            <a:endParaRPr lang="en-US" altLang="zh-CN" sz="2400" b="1" i="1" noProof="1"/>
          </a:p>
          <a:p>
            <a:endParaRPr lang="en-US" altLang="zh-CN" sz="2400" b="1" i="1" noProof="1"/>
          </a:p>
          <a:p>
            <a:r>
              <a:rPr lang="en-US" altLang="zh-CN" sz="2400" b="1" i="1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guess         a           riddle</a:t>
            </a:r>
            <a:endParaRPr lang="en-US" altLang="zh-CN" sz="2400" b="1" i="1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body" idx="4294967295"/>
          </p:nvPr>
        </p:nvSpPr>
        <p:spPr>
          <a:xfrm>
            <a:off x="467544" y="1978025"/>
            <a:ext cx="8229600" cy="1314450"/>
          </a:xfrm>
          <a:prstGeom prst="rect">
            <a:avLst/>
          </a:prstGeom>
          <a:ln>
            <a:miter/>
          </a:ln>
        </p:spPr>
        <p:txBody>
          <a:bodyPr/>
          <a:lstStyle/>
          <a:p>
            <a:pPr>
              <a:buFontTx/>
              <a:buNone/>
            </a:pPr>
            <a:r>
              <a:rPr lang="en-US" sz="4400" b="1" i="1" dirty="0">
                <a:solidFill>
                  <a:srgbClr val="20202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Everyone  </a:t>
            </a:r>
            <a:r>
              <a:rPr lang="en-US" sz="4400" b="1" i="1" u="sng" dirty="0">
                <a:solidFill>
                  <a:srgbClr val="20202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was </a:t>
            </a:r>
            <a:r>
              <a:rPr lang="en-US" sz="4400" b="1" i="1" dirty="0">
                <a:solidFill>
                  <a:srgbClr val="20202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 happy  that  day.</a:t>
            </a:r>
          </a:p>
          <a:p>
            <a:pPr>
              <a:buFontTx/>
              <a:buNone/>
            </a:pPr>
            <a:endParaRPr lang="en-US" sz="4400" b="1" i="1" dirty="0">
              <a:solidFill>
                <a:srgbClr val="202020"/>
              </a:solidFill>
              <a:latin typeface="Times New Roman" panose="02020603050405020304" pitchFamily="18" charset="0"/>
              <a:sym typeface="Arial" panose="020B0604020202020204" pitchFamily="34" charset="0"/>
            </a:endParaRPr>
          </a:p>
          <a:p>
            <a:pPr>
              <a:buFontTx/>
              <a:buNone/>
            </a:pPr>
            <a:endParaRPr lang="zh-CN" altLang="en-US" dirty="0">
              <a:sym typeface="Arial" panose="020B0604020202020204" pitchFamily="34" charset="0"/>
            </a:endParaRPr>
          </a:p>
        </p:txBody>
      </p:sp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1828801" y="2857500"/>
            <a:ext cx="2840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1828800" y="3371850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CC"/>
              </a:solidFill>
            </a:endParaRPr>
          </a:p>
        </p:txBody>
      </p:sp>
      <p:sp>
        <p:nvSpPr>
          <p:cNvPr id="39940" name="Text Box 7"/>
          <p:cNvSpPr txBox="1">
            <a:spLocks noChangeArrowheads="1"/>
          </p:cNvSpPr>
          <p:nvPr/>
        </p:nvSpPr>
        <p:spPr bwMode="auto">
          <a:xfrm>
            <a:off x="1752600" y="25967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>
              <a:solidFill>
                <a:srgbClr val="FF33CC"/>
              </a:solidFill>
            </a:endParaRPr>
          </a:p>
        </p:txBody>
      </p:sp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1752600" y="2956322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CC"/>
              </a:solidFill>
            </a:endParaRP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1752600" y="351115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1752600" y="3870722"/>
            <a:ext cx="184731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800">
              <a:solidFill>
                <a:srgbClr val="FF3300"/>
              </a:solidFill>
            </a:endParaRPr>
          </a:p>
          <a:p>
            <a:pPr eaLnBrk="0" hangingPunct="0"/>
            <a:endParaRPr lang="zh-CN" altLang="en-US"/>
          </a:p>
        </p:txBody>
      </p:sp>
      <p:sp>
        <p:nvSpPr>
          <p:cNvPr id="39944" name="Text Box 11"/>
          <p:cNvSpPr txBox="1">
            <a:spLocks noChangeArrowheads="1"/>
          </p:cNvSpPr>
          <p:nvPr/>
        </p:nvSpPr>
        <p:spPr bwMode="auto">
          <a:xfrm>
            <a:off x="2803525" y="235981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/>
          </a:p>
        </p:txBody>
      </p:sp>
      <p:sp>
        <p:nvSpPr>
          <p:cNvPr id="30731" name="矩形 2"/>
          <p:cNvSpPr/>
          <p:nvPr/>
        </p:nvSpPr>
        <p:spPr>
          <a:xfrm>
            <a:off x="709597" y="339502"/>
            <a:ext cx="3704860" cy="954107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x-none" sz="2800" b="1" i="1" noProof="1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The  key  sentences:</a:t>
            </a:r>
            <a:endParaRPr lang="en-US" altLang="x-none" sz="2800" b="1" i="1" noProof="1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ctr" eaLnBrk="0" hangingPunct="0"/>
            <a:r>
              <a:rPr lang="zh-CN" altLang="x-none" sz="2800" b="1" i="1" noProof="1">
                <a:solidFill>
                  <a:srgbClr val="3333FF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重点句子</a:t>
            </a:r>
            <a:endParaRPr lang="zh-CN" altLang="x-none" sz="2800" b="1" i="1" noProof="1">
              <a:solidFill>
                <a:srgbClr val="3333FF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5"/>
          <p:cNvSpPr txBox="1">
            <a:spLocks noChangeArrowheads="1"/>
          </p:cNvSpPr>
          <p:nvPr/>
        </p:nvSpPr>
        <p:spPr bwMode="auto">
          <a:xfrm>
            <a:off x="1828801" y="2857500"/>
            <a:ext cx="2551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1828800" y="337185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000">
              <a:solidFill>
                <a:srgbClr val="FF33CC"/>
              </a:solidFill>
            </a:endParaRPr>
          </a:p>
        </p:txBody>
      </p:sp>
      <p:sp>
        <p:nvSpPr>
          <p:cNvPr id="40963" name="Text Box 7"/>
          <p:cNvSpPr txBox="1">
            <a:spLocks noChangeArrowheads="1"/>
          </p:cNvSpPr>
          <p:nvPr/>
        </p:nvSpPr>
        <p:spPr bwMode="auto">
          <a:xfrm>
            <a:off x="1752600" y="2596754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 sz="1400">
              <a:solidFill>
                <a:srgbClr val="FF33CC"/>
              </a:solidFill>
            </a:endParaRPr>
          </a:p>
        </p:txBody>
      </p:sp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1752600" y="2956322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000">
              <a:solidFill>
                <a:srgbClr val="FF33CC"/>
              </a:solidFill>
            </a:endParaRPr>
          </a:p>
        </p:txBody>
      </p:sp>
      <p:sp>
        <p:nvSpPr>
          <p:cNvPr id="40965" name="Text Box 9"/>
          <p:cNvSpPr txBox="1">
            <a:spLocks noChangeArrowheads="1"/>
          </p:cNvSpPr>
          <p:nvPr/>
        </p:nvSpPr>
        <p:spPr bwMode="auto">
          <a:xfrm>
            <a:off x="1752600" y="3511154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 sz="1400"/>
          </a:p>
        </p:txBody>
      </p:sp>
      <p:sp>
        <p:nvSpPr>
          <p:cNvPr id="40966" name="Text Box 10"/>
          <p:cNvSpPr txBox="1">
            <a:spLocks noChangeArrowheads="1"/>
          </p:cNvSpPr>
          <p:nvPr/>
        </p:nvSpPr>
        <p:spPr bwMode="auto">
          <a:xfrm>
            <a:off x="1752600" y="3870722"/>
            <a:ext cx="18473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sz="2000">
              <a:solidFill>
                <a:srgbClr val="FF3300"/>
              </a:solidFill>
            </a:endParaRPr>
          </a:p>
          <a:p>
            <a:pPr eaLnBrk="0" hangingPunct="0"/>
            <a:endParaRPr lang="zh-CN" altLang="en-US" sz="1400"/>
          </a:p>
        </p:txBody>
      </p:sp>
      <p:sp>
        <p:nvSpPr>
          <p:cNvPr id="40967" name="Text Box 11"/>
          <p:cNvSpPr txBox="1">
            <a:spLocks noChangeArrowheads="1"/>
          </p:cNvSpPr>
          <p:nvPr/>
        </p:nvSpPr>
        <p:spPr bwMode="auto">
          <a:xfrm>
            <a:off x="2803525" y="2359819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CN" altLang="en-US" sz="1400"/>
          </a:p>
        </p:txBody>
      </p:sp>
      <p:sp>
        <p:nvSpPr>
          <p:cNvPr id="40968" name="矩形 2"/>
          <p:cNvSpPr>
            <a:spLocks noChangeArrowheads="1"/>
          </p:cNvSpPr>
          <p:nvPr/>
        </p:nvSpPr>
        <p:spPr bwMode="auto">
          <a:xfrm>
            <a:off x="722426" y="102394"/>
            <a:ext cx="5360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zh-CN" altLang="en-US" sz="3200" b="1" i="1" dirty="0">
                <a:solidFill>
                  <a:srgbClr val="996600"/>
                </a:solidFill>
                <a:sym typeface="Arial" panose="020B0604020202020204" pitchFamily="34" charset="0"/>
              </a:rPr>
              <a:t>Can  you  retell  :  复述课文</a:t>
            </a:r>
          </a:p>
        </p:txBody>
      </p:sp>
      <p:sp>
        <p:nvSpPr>
          <p:cNvPr id="40969" name="文本框 40969"/>
          <p:cNvSpPr txBox="1">
            <a:spLocks noChangeArrowheads="1"/>
          </p:cNvSpPr>
          <p:nvPr/>
        </p:nvSpPr>
        <p:spPr bwMode="auto">
          <a:xfrm>
            <a:off x="-3175" y="1222772"/>
            <a:ext cx="75200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/>
              <a:t>They_________</a:t>
            </a:r>
            <a:r>
              <a:rPr lang="zh-CN" altLang="en-US" sz="3600" b="1" dirty="0"/>
              <a:t>____</a:t>
            </a:r>
            <a:r>
              <a:rPr lang="en-US" sz="3600" b="1" dirty="0"/>
              <a:t>for breakfast.</a:t>
            </a:r>
          </a:p>
        </p:txBody>
      </p:sp>
      <p:sp>
        <p:nvSpPr>
          <p:cNvPr id="40970" name="文本框 40970"/>
          <p:cNvSpPr txBox="1">
            <a:spLocks noChangeArrowheads="1"/>
          </p:cNvSpPr>
          <p:nvPr/>
        </p:nvSpPr>
        <p:spPr bwMode="auto">
          <a:xfrm>
            <a:off x="-130175" y="1794272"/>
            <a:ext cx="762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600" b="1" dirty="0"/>
              <a:t>Then they__________________</a:t>
            </a:r>
            <a:r>
              <a:rPr lang="zh-CN" altLang="en-US" sz="3600" b="1" dirty="0"/>
              <a:t>__.</a:t>
            </a:r>
            <a:endParaRPr lang="en-US" sz="3600" b="1" dirty="0"/>
          </a:p>
        </p:txBody>
      </p:sp>
      <p:sp>
        <p:nvSpPr>
          <p:cNvPr id="40971" name="文本框 40971"/>
          <p:cNvSpPr txBox="1">
            <a:spLocks noChangeArrowheads="1"/>
          </p:cNvSpPr>
          <p:nvPr/>
        </p:nvSpPr>
        <p:spPr bwMode="auto">
          <a:xfrm>
            <a:off x="-3175" y="2464594"/>
            <a:ext cx="717215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3200" b="1"/>
              <a:t>In the evening, </a:t>
            </a:r>
          </a:p>
          <a:p>
            <a:pPr eaLnBrk="0" hangingPunct="0"/>
            <a:r>
              <a:rPr lang="en-US" sz="3200" b="1"/>
              <a:t>they __________</a:t>
            </a:r>
            <a:r>
              <a:rPr lang="zh-CN" altLang="en-US" sz="3200" b="1"/>
              <a:t>________________.</a:t>
            </a:r>
            <a:endParaRPr lang="en-US" sz="3200" b="1"/>
          </a:p>
        </p:txBody>
      </p:sp>
      <p:sp>
        <p:nvSpPr>
          <p:cNvPr id="40972" name="文本框 40972"/>
          <p:cNvSpPr txBox="1">
            <a:spLocks noChangeArrowheads="1"/>
          </p:cNvSpPr>
          <p:nvPr/>
        </p:nvSpPr>
        <p:spPr bwMode="auto">
          <a:xfrm>
            <a:off x="107950" y="3761185"/>
            <a:ext cx="75627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b="1" dirty="0"/>
              <a:t>Everyone  was</a:t>
            </a:r>
            <a:r>
              <a:rPr lang="en-US" sz="3600" b="1" dirty="0"/>
              <a:t> _______</a:t>
            </a:r>
            <a:r>
              <a:rPr lang="zh-CN" altLang="en-US" sz="3600" b="1" dirty="0"/>
              <a:t>  that  day</a:t>
            </a:r>
            <a:r>
              <a:rPr lang="en-US" sz="3600" b="1" dirty="0"/>
              <a:t>.</a:t>
            </a:r>
          </a:p>
        </p:txBody>
      </p:sp>
      <p:sp>
        <p:nvSpPr>
          <p:cNvPr id="40973" name="文本框 40973"/>
          <p:cNvSpPr txBox="1">
            <a:spLocks noChangeArrowheads="1"/>
          </p:cNvSpPr>
          <p:nvPr/>
        </p:nvSpPr>
        <p:spPr bwMode="auto">
          <a:xfrm>
            <a:off x="-44450" y="697706"/>
            <a:ext cx="67858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 dirty="0"/>
              <a:t>It  was</a:t>
            </a:r>
            <a:r>
              <a:rPr lang="en-US" sz="3200" b="1" dirty="0"/>
              <a:t>________</a:t>
            </a:r>
            <a:r>
              <a:rPr lang="zh-CN" altLang="en-US" sz="3200" b="1" dirty="0"/>
              <a:t>_______________</a:t>
            </a:r>
            <a:r>
              <a:rPr lang="en-US" sz="3200" b="1" dirty="0"/>
              <a:t>.</a:t>
            </a:r>
          </a:p>
        </p:txBody>
      </p:sp>
      <p:sp>
        <p:nvSpPr>
          <p:cNvPr id="40975" name="文本框 40974"/>
          <p:cNvSpPr txBox="1">
            <a:spLocks noChangeArrowheads="1"/>
          </p:cNvSpPr>
          <p:nvPr/>
        </p:nvSpPr>
        <p:spPr bwMode="auto">
          <a:xfrm>
            <a:off x="1424527" y="636150"/>
            <a:ext cx="49295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b="1" i="1" dirty="0">
                <a:solidFill>
                  <a:srgbClr val="FF0000"/>
                </a:solidFill>
              </a:rPr>
              <a:t>the  Lantern   Festival</a:t>
            </a:r>
          </a:p>
        </p:txBody>
      </p:sp>
      <p:sp>
        <p:nvSpPr>
          <p:cNvPr id="40976" name="文本框 40975"/>
          <p:cNvSpPr txBox="1">
            <a:spLocks noChangeArrowheads="1"/>
          </p:cNvSpPr>
          <p:nvPr/>
        </p:nvSpPr>
        <p:spPr bwMode="auto">
          <a:xfrm>
            <a:off x="1264674" y="1161038"/>
            <a:ext cx="3262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b="1" i="1" dirty="0">
                <a:solidFill>
                  <a:srgbClr val="3333FF"/>
                </a:solidFill>
              </a:rPr>
              <a:t>had  yuanxiao</a:t>
            </a:r>
          </a:p>
        </p:txBody>
      </p:sp>
      <p:sp>
        <p:nvSpPr>
          <p:cNvPr id="40977" name="文本框 40976"/>
          <p:cNvSpPr txBox="1">
            <a:spLocks noChangeArrowheads="1"/>
          </p:cNvSpPr>
          <p:nvPr/>
        </p:nvSpPr>
        <p:spPr bwMode="auto">
          <a:xfrm>
            <a:off x="2259044" y="1713488"/>
            <a:ext cx="52629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b="1" i="1" dirty="0">
                <a:solidFill>
                  <a:srgbClr val="663300"/>
                </a:solidFill>
              </a:rPr>
              <a:t>went to watch a parade</a:t>
            </a:r>
          </a:p>
        </p:txBody>
      </p:sp>
      <p:sp>
        <p:nvSpPr>
          <p:cNvPr id="40978" name="文本框 40977"/>
          <p:cNvSpPr txBox="1">
            <a:spLocks noChangeArrowheads="1"/>
          </p:cNvSpPr>
          <p:nvPr/>
        </p:nvSpPr>
        <p:spPr bwMode="auto">
          <a:xfrm>
            <a:off x="1055862" y="2857501"/>
            <a:ext cx="61686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200" b="1" i="1" dirty="0">
                <a:solidFill>
                  <a:srgbClr val="008000"/>
                </a:solidFill>
              </a:rPr>
              <a:t>watched the  beatiful  lanterns.</a:t>
            </a:r>
          </a:p>
        </p:txBody>
      </p:sp>
      <p:sp>
        <p:nvSpPr>
          <p:cNvPr id="40979" name="文本框 40978"/>
          <p:cNvSpPr txBox="1">
            <a:spLocks noChangeArrowheads="1"/>
          </p:cNvSpPr>
          <p:nvPr/>
        </p:nvSpPr>
        <p:spPr bwMode="auto">
          <a:xfrm>
            <a:off x="3631505" y="3673377"/>
            <a:ext cx="1544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b="1" i="1" dirty="0">
                <a:solidFill>
                  <a:srgbClr val="CC00CC"/>
                </a:solidFill>
              </a:rPr>
              <a:t>happy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 bldLvl="0"/>
      <p:bldP spid="40976" grpId="0" bldLvl="0"/>
      <p:bldP spid="40977" grpId="0" bldLvl="0"/>
      <p:bldP spid="40978" grpId="0" bldLvl="0"/>
      <p:bldP spid="40979" grpId="0" bldLvl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文本框 43009"/>
          <p:cNvSpPr txBox="1">
            <a:spLocks noChangeArrowheads="1"/>
          </p:cNvSpPr>
          <p:nvPr/>
        </p:nvSpPr>
        <p:spPr bwMode="auto">
          <a:xfrm>
            <a:off x="467544" y="771550"/>
            <a:ext cx="8493770" cy="352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400" b="1" i="1" dirty="0">
                <a:solidFill>
                  <a:srgbClr val="3333FF"/>
                </a:solidFill>
              </a:rPr>
              <a:t>English   report: 英语小汇</a:t>
            </a:r>
            <a:r>
              <a:rPr lang="zh-CN" altLang="en-US" sz="2400" b="1" i="1" dirty="0" smtClean="0">
                <a:solidFill>
                  <a:srgbClr val="3333FF"/>
                </a:solidFill>
              </a:rPr>
              <a:t>报</a:t>
            </a:r>
            <a:endParaRPr lang="zh-CN" altLang="en-US" sz="2400" b="1" i="1" dirty="0">
              <a:solidFill>
                <a:srgbClr val="3333FF"/>
              </a:solidFill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 smtClean="0"/>
              <a:t>题</a:t>
            </a:r>
            <a:r>
              <a:rPr lang="zh-CN" altLang="en-US" sz="2400" b="1" dirty="0"/>
              <a:t>目：   </a:t>
            </a:r>
            <a:r>
              <a:rPr lang="zh-CN" altLang="en-US" sz="3200" b="1" dirty="0"/>
              <a:t>My   winter  </a:t>
            </a:r>
            <a:r>
              <a:rPr lang="zh-CN" altLang="en-US" sz="3200" b="1" dirty="0" smtClean="0"/>
              <a:t>holidays</a:t>
            </a:r>
            <a:endParaRPr lang="zh-CN" altLang="en-US" sz="3200" b="1" dirty="0"/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/>
              <a:t>要求：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/>
              <a:t>简单描述你在寒假期间做的事情，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/>
              <a:t>用学过的单词和句型写几句话。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</a:rPr>
              <a:t>（字数在40字左右，用</a:t>
            </a:r>
            <a:r>
              <a:rPr lang="zh-CN" altLang="en-US" sz="2400" b="1" u="sng" dirty="0">
                <a:solidFill>
                  <a:srgbClr val="FF0000"/>
                </a:solidFill>
              </a:rPr>
              <a:t>一般过去式</a:t>
            </a:r>
            <a:r>
              <a:rPr lang="zh-CN" altLang="en-US" sz="2400" b="1" dirty="0">
                <a:solidFill>
                  <a:srgbClr val="FF0000"/>
                </a:solidFill>
              </a:rPr>
              <a:t>写。）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框 44033"/>
          <p:cNvSpPr txBox="1">
            <a:spLocks noChangeArrowheads="1"/>
          </p:cNvSpPr>
          <p:nvPr/>
        </p:nvSpPr>
        <p:spPr bwMode="auto">
          <a:xfrm>
            <a:off x="288033" y="915566"/>
            <a:ext cx="885596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 dirty="0"/>
              <a:t>用到的句型：</a:t>
            </a:r>
          </a:p>
          <a:p>
            <a:pPr eaLnBrk="0" hangingPunct="0"/>
            <a:r>
              <a:rPr lang="zh-CN" altLang="en-US" sz="2800" b="1" dirty="0"/>
              <a:t>开头：</a:t>
            </a:r>
          </a:p>
          <a:p>
            <a:pPr eaLnBrk="0" hangingPunct="0"/>
            <a:r>
              <a:rPr lang="zh-CN" altLang="en-US" sz="2800" b="1" dirty="0"/>
              <a:t>1</a:t>
            </a:r>
            <a:r>
              <a:rPr lang="zh-CN" altLang="en-US" sz="2800" b="1" dirty="0" smtClean="0"/>
              <a:t>. I had a  wonderful  winter  </a:t>
            </a:r>
            <a:r>
              <a:rPr lang="zh-CN" altLang="en-US" sz="2800" b="1" dirty="0"/>
              <a:t>holidays. </a:t>
            </a:r>
          </a:p>
          <a:p>
            <a:pPr eaLnBrk="0" hangingPunct="0"/>
            <a:r>
              <a:rPr lang="zh-CN" altLang="en-US" sz="2800" b="1" dirty="0"/>
              <a:t>2. I </a:t>
            </a:r>
            <a:r>
              <a:rPr lang="zh-CN" altLang="en-US" sz="2800" b="1" dirty="0" smtClean="0"/>
              <a:t>had </a:t>
            </a:r>
            <a:r>
              <a:rPr lang="zh-CN" altLang="en-US" sz="2800" b="1" dirty="0"/>
              <a:t>a  good  time  </a:t>
            </a:r>
            <a:r>
              <a:rPr lang="zh-CN" altLang="en-US" sz="2800" b="1" dirty="0" smtClean="0"/>
              <a:t>in </a:t>
            </a:r>
            <a:r>
              <a:rPr lang="zh-CN" altLang="en-US" sz="2800" b="1" dirty="0"/>
              <a:t>my  holidays. </a:t>
            </a:r>
          </a:p>
          <a:p>
            <a:pPr eaLnBrk="0" hangingPunct="0"/>
            <a:r>
              <a:rPr lang="zh-CN" altLang="en-US" sz="2800" b="1" dirty="0" smtClean="0"/>
              <a:t>3</a:t>
            </a:r>
            <a:r>
              <a:rPr lang="zh-CN" altLang="en-US" sz="2800" b="1" dirty="0"/>
              <a:t>. I had </a:t>
            </a:r>
            <a:r>
              <a:rPr lang="zh-CN" altLang="en-US" sz="2800" b="1" dirty="0" smtClean="0"/>
              <a:t>a  busy  winter  </a:t>
            </a:r>
            <a:r>
              <a:rPr lang="zh-CN" altLang="en-US" sz="2800" b="1" dirty="0"/>
              <a:t>holidays</a:t>
            </a:r>
            <a:r>
              <a:rPr lang="zh-CN" altLang="en-US" sz="2800" b="1" dirty="0" smtClean="0"/>
              <a:t>.</a:t>
            </a:r>
            <a:endParaRPr lang="zh-CN" altLang="en-US" sz="2800" b="1" dirty="0"/>
          </a:p>
          <a:p>
            <a:pPr eaLnBrk="0" hangingPunct="0"/>
            <a:r>
              <a:rPr lang="zh-CN" altLang="en-US" sz="2800" b="1" dirty="0"/>
              <a:t>4.My  </a:t>
            </a:r>
            <a:r>
              <a:rPr lang="zh-CN" altLang="en-US" sz="2800" b="1" dirty="0" smtClean="0"/>
              <a:t>winter  </a:t>
            </a:r>
            <a:r>
              <a:rPr lang="zh-CN" altLang="en-US" sz="2800" b="1" dirty="0"/>
              <a:t>holidays  </a:t>
            </a:r>
            <a:r>
              <a:rPr lang="zh-CN" altLang="en-US" sz="2800" b="1" dirty="0" smtClean="0"/>
              <a:t>were   </a:t>
            </a:r>
            <a:r>
              <a:rPr lang="zh-CN" altLang="en-US" sz="2800" b="1" dirty="0"/>
              <a:t>great!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45057"/>
          <p:cNvSpPr txBox="1">
            <a:spLocks noChangeArrowheads="1"/>
          </p:cNvSpPr>
          <p:nvPr/>
        </p:nvSpPr>
        <p:spPr bwMode="auto">
          <a:xfrm>
            <a:off x="467544" y="1131590"/>
            <a:ext cx="792088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/>
              <a:t>过程：写写你做过的事情：</a:t>
            </a:r>
          </a:p>
          <a:p>
            <a:pPr eaLnBrk="0" hangingPunct="0"/>
            <a:r>
              <a:rPr lang="zh-CN" altLang="en-US" sz="2000" b="1" dirty="0"/>
              <a:t>visited   my   friends   and     relatives 看望朋友和亲</a:t>
            </a:r>
            <a:r>
              <a:rPr lang="zh-CN" altLang="en-US" sz="2000" b="1" dirty="0" smtClean="0"/>
              <a:t>戚</a:t>
            </a:r>
            <a:endParaRPr lang="zh-CN" altLang="en-US" sz="2000" b="1" dirty="0"/>
          </a:p>
          <a:p>
            <a:pPr eaLnBrk="0" hangingPunct="0"/>
            <a:r>
              <a:rPr lang="zh-CN" altLang="en-US" sz="2000" b="1" dirty="0"/>
              <a:t>played   computer   games   玩电脑游</a:t>
            </a:r>
            <a:r>
              <a:rPr lang="zh-CN" altLang="en-US" sz="2000" b="1" dirty="0" smtClean="0"/>
              <a:t>戏</a:t>
            </a:r>
            <a:endParaRPr lang="zh-CN" altLang="en-US" sz="2000" b="1" dirty="0"/>
          </a:p>
          <a:p>
            <a:pPr eaLnBrk="0" hangingPunct="0"/>
            <a:r>
              <a:rPr lang="zh-CN" altLang="en-US" sz="2000" b="1" dirty="0"/>
              <a:t>watched   films   with   my   friends  和我的朋友看电</a:t>
            </a:r>
            <a:r>
              <a:rPr lang="zh-CN" altLang="en-US" sz="2000" b="1" dirty="0" smtClean="0"/>
              <a:t>影</a:t>
            </a:r>
            <a:endParaRPr lang="zh-CN" altLang="en-US" sz="2000" b="1" dirty="0"/>
          </a:p>
          <a:p>
            <a:pPr eaLnBrk="0" hangingPunct="0"/>
            <a:r>
              <a:rPr lang="zh-CN" altLang="en-US" sz="2000" b="1" dirty="0"/>
              <a:t>went   to    zoo/  park    ......去了动物园，公园</a:t>
            </a:r>
            <a:r>
              <a:rPr lang="zh-CN" altLang="en-US" sz="2000" b="1" dirty="0" smtClean="0"/>
              <a:t>.....</a:t>
            </a:r>
            <a:endParaRPr lang="zh-CN" altLang="en-US" sz="2000" b="1" dirty="0"/>
          </a:p>
          <a:p>
            <a:pPr eaLnBrk="0" hangingPunct="0"/>
            <a:r>
              <a:rPr lang="zh-CN" altLang="en-US" sz="2000" b="1" dirty="0"/>
              <a:t>took   many    pictures   拍了</a:t>
            </a:r>
            <a:r>
              <a:rPr lang="zh-CN" altLang="en-US" sz="2000" b="1" dirty="0" smtClean="0"/>
              <a:t>照</a:t>
            </a:r>
            <a:endParaRPr lang="zh-CN" altLang="en-US" sz="2000" b="1" dirty="0"/>
          </a:p>
          <a:p>
            <a:pPr eaLnBrk="0" hangingPunct="0"/>
            <a:r>
              <a:rPr lang="zh-CN" altLang="en-US" sz="2000" b="1" dirty="0"/>
              <a:t>set   off   fireworks 放烟花 </a:t>
            </a:r>
          </a:p>
          <a:p>
            <a:pPr eaLnBrk="0" hangingPunct="0"/>
            <a:r>
              <a:rPr lang="zh-CN" altLang="en-US" sz="2000" b="1" dirty="0"/>
              <a:t>got   lucky money的压岁钱    ate   jiaozi/yuanxiao</a:t>
            </a:r>
          </a:p>
          <a:p>
            <a:pPr eaLnBrk="0" hangingPunct="0"/>
            <a:r>
              <a:rPr lang="zh-CN" altLang="en-US" sz="2000" b="1" dirty="0"/>
              <a:t> I   learned.....我学了......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46081"/>
          <p:cNvSpPr txBox="1">
            <a:spLocks noChangeArrowheads="1"/>
          </p:cNvSpPr>
          <p:nvPr/>
        </p:nvSpPr>
        <p:spPr bwMode="auto">
          <a:xfrm>
            <a:off x="755576" y="1131590"/>
            <a:ext cx="770485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200" b="1" dirty="0"/>
              <a:t>结尾：</a:t>
            </a:r>
          </a:p>
          <a:p>
            <a:pPr eaLnBrk="0" hangingPunct="0"/>
            <a:r>
              <a:rPr lang="zh-CN" altLang="en-US" sz="2800" b="1" dirty="0"/>
              <a:t>1.I  </a:t>
            </a:r>
            <a:r>
              <a:rPr lang="zh-CN" altLang="en-US" sz="2800" b="1" dirty="0" smtClean="0"/>
              <a:t>had   </a:t>
            </a:r>
            <a:r>
              <a:rPr lang="zh-CN" altLang="en-US" sz="2800" b="1" dirty="0"/>
              <a:t>a  good  time</a:t>
            </a:r>
            <a:r>
              <a:rPr lang="zh-CN" altLang="en-US" sz="2800" b="1" dirty="0" smtClean="0"/>
              <a:t>.</a:t>
            </a:r>
            <a:endParaRPr lang="zh-CN" altLang="en-US" sz="2800" b="1" dirty="0"/>
          </a:p>
          <a:p>
            <a:pPr eaLnBrk="0" hangingPunct="0"/>
            <a:r>
              <a:rPr lang="zh-CN" altLang="en-US" sz="2800" b="1" dirty="0"/>
              <a:t>2.I  had  a  busy  </a:t>
            </a:r>
            <a:r>
              <a:rPr lang="zh-CN" altLang="en-US" sz="2800" b="1" dirty="0" smtClean="0"/>
              <a:t>holiday, but  </a:t>
            </a:r>
            <a:r>
              <a:rPr lang="zh-CN" altLang="en-US" sz="2800" b="1" dirty="0"/>
              <a:t>I  enjoyed  it</a:t>
            </a:r>
            <a:r>
              <a:rPr lang="zh-CN" altLang="en-US" sz="2800" b="1" dirty="0" smtClean="0"/>
              <a:t>.</a:t>
            </a:r>
            <a:endParaRPr lang="zh-CN" altLang="en-US" sz="2800" b="1" dirty="0"/>
          </a:p>
          <a:p>
            <a:pPr eaLnBrk="0" hangingPunct="0"/>
            <a:r>
              <a:rPr lang="zh-CN" altLang="en-US" sz="2800" b="1" dirty="0"/>
              <a:t>3.I  enjoyed my  winter holiday</a:t>
            </a:r>
            <a:r>
              <a:rPr lang="zh-CN" altLang="en-US" sz="2800" b="1" dirty="0" smtClean="0"/>
              <a:t>.</a:t>
            </a:r>
            <a:endParaRPr lang="zh-CN" altLang="en-US" sz="2800" b="1" dirty="0"/>
          </a:p>
          <a:p>
            <a:pPr eaLnBrk="0" hangingPunct="0"/>
            <a:r>
              <a:rPr lang="zh-CN" altLang="en-US" sz="2800" b="1" dirty="0"/>
              <a:t>4.Everyone  was  happy  </a:t>
            </a:r>
            <a:r>
              <a:rPr lang="zh-CN" altLang="en-US" sz="2800" b="1" dirty="0" smtClean="0"/>
              <a:t>in</a:t>
            </a:r>
            <a:r>
              <a:rPr lang="zh-CN" altLang="en-US" sz="2800" b="1" dirty="0"/>
              <a:t>......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/>
          </p:cNvSpPr>
          <p:nvPr>
            <p:ph type="ctrTitle" idx="4294967295"/>
          </p:nvPr>
        </p:nvSpPr>
        <p:spPr>
          <a:xfrm>
            <a:off x="0" y="1203598"/>
            <a:ext cx="9144000" cy="1101725"/>
          </a:xfrm>
          <a:prstGeom prst="rect">
            <a:avLst/>
          </a:prstGeom>
          <a:ln>
            <a:miter/>
          </a:ln>
        </p:spPr>
        <p:txBody>
          <a:bodyPr anchor="ctr"/>
          <a:lstStyle/>
          <a:p>
            <a:r>
              <a:rPr lang="en-US" sz="5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 Lantern  Festival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648" y="2427734"/>
            <a:ext cx="6400800" cy="131445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zh-CN" altLang="en-US" sz="6000" b="1">
                <a:solidFill>
                  <a:srgbClr val="6C6F72"/>
                </a:solidFill>
              </a:rPr>
              <a:t>元宵节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11267" descr="u=3524354921,2370402952&amp;fm=23&amp;gp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1" y="742951"/>
            <a:ext cx="2500313" cy="153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图片 11270" descr="u=3135934926,2160318641&amp;fm=21&amp;gp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19400" y="2914651"/>
            <a:ext cx="2438400" cy="137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图片 11272" descr="u=2811356459,1644095266&amp;fm=21&amp;gp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2743200"/>
            <a:ext cx="1600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图片 11273" descr="u=2166985153,1784781264&amp;fm=21&amp;gp=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742950"/>
            <a:ext cx="25908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图片 11275" descr="u=190805170,3953544397&amp;fm=21&amp;gp=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05201" y="742950"/>
            <a:ext cx="22383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图片 11276" descr="u=1362141749,2940801147&amp;fm=23&amp;gp=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943600" y="2800350"/>
            <a:ext cx="2590800" cy="1493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矩形 11277"/>
          <p:cNvSpPr>
            <a:spLocks noChangeArrowheads="1"/>
          </p:cNvSpPr>
          <p:nvPr/>
        </p:nvSpPr>
        <p:spPr bwMode="auto">
          <a:xfrm>
            <a:off x="1143000" y="72480"/>
            <a:ext cx="822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sz="4400" b="1">
                <a:solidFill>
                  <a:srgbClr val="FF3300"/>
                </a:solidFill>
                <a:latin typeface="Times New Roman" panose="02020603050405020304" pitchFamily="18" charset="0"/>
              </a:rPr>
              <a:t>the Lantern Festival</a:t>
            </a:r>
            <a:r>
              <a:rPr lang="en-US" sz="4400">
                <a:solidFill>
                  <a:srgbClr val="FF3300"/>
                </a:solidFill>
              </a:rPr>
              <a:t> </a:t>
            </a:r>
            <a:r>
              <a:rPr lang="en-US" sz="4400" b="1">
                <a:solidFill>
                  <a:srgbClr val="0000FF"/>
                </a:solidFill>
              </a:rPr>
              <a:t> (</a:t>
            </a:r>
            <a:r>
              <a:rPr lang="zh-CN" altLang="en-US" sz="4400" b="1">
                <a:solidFill>
                  <a:srgbClr val="0000FF"/>
                </a:solidFill>
              </a:rPr>
              <a:t>元宵节）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12292" descr="zjyxdz_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80098"/>
            <a:ext cx="5003800" cy="24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图片 12293" descr="W02011021226127718496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5389" y="2113360"/>
            <a:ext cx="4211637" cy="222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图片 12294" descr="4c1104eex9a6ff5fd966a&amp;6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338"/>
            <a:ext cx="5005388" cy="26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矩形 12295"/>
          <p:cNvSpPr>
            <a:spLocks noChangeArrowheads="1"/>
          </p:cNvSpPr>
          <p:nvPr/>
        </p:nvSpPr>
        <p:spPr bwMode="auto">
          <a:xfrm>
            <a:off x="5292726" y="1815704"/>
            <a:ext cx="35862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/>
              <a:t>Big beautiful rabbit lanterns</a:t>
            </a:r>
            <a:endParaRPr lang="zh-CN" altLang="en-US" sz="2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文本框 13313"/>
          <p:cNvSpPr txBox="1">
            <a:spLocks noChangeArrowheads="1"/>
          </p:cNvSpPr>
          <p:nvPr/>
        </p:nvSpPr>
        <p:spPr bwMode="auto">
          <a:xfrm>
            <a:off x="827584" y="1635646"/>
            <a:ext cx="51876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800" dirty="0"/>
              <a:t>watch the lanterns</a:t>
            </a:r>
          </a:p>
          <a:p>
            <a:pPr eaLnBrk="0" hangingPunct="0"/>
            <a:r>
              <a:rPr lang="zh-CN" altLang="en-US" sz="4800" dirty="0"/>
              <a:t>         看花灯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60401" y="389335"/>
            <a:ext cx="246734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 b="1" i="1" dirty="0"/>
              <a:t>Let's  learn: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339" descr="1006149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4716463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14340" descr="013000000270771201582286589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4" y="0"/>
            <a:ext cx="4427537" cy="278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4341" descr="17(9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" y="2713435"/>
            <a:ext cx="4716463" cy="243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图片 14342" descr="155_502958_747f8214aa4df1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6464" y="2787253"/>
            <a:ext cx="4427537" cy="235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5361"/>
          <p:cNvSpPr txBox="1">
            <a:spLocks noChangeArrowheads="1"/>
          </p:cNvSpPr>
          <p:nvPr/>
        </p:nvSpPr>
        <p:spPr bwMode="auto">
          <a:xfrm>
            <a:off x="971551" y="1168004"/>
            <a:ext cx="510909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5400" dirty="0"/>
              <a:t>watch a  </a:t>
            </a:r>
            <a:r>
              <a:rPr lang="zh-CN" altLang="en-US" sz="5400" u="sng" dirty="0">
                <a:solidFill>
                  <a:srgbClr val="FF0000"/>
                </a:solidFill>
              </a:rPr>
              <a:t>parade</a:t>
            </a:r>
          </a:p>
          <a:p>
            <a:pPr eaLnBrk="0" hangingPunct="0"/>
            <a:r>
              <a:rPr lang="zh-CN" altLang="en-US" sz="5400" dirty="0" smtClean="0"/>
              <a:t>观</a:t>
            </a:r>
            <a:r>
              <a:rPr lang="zh-CN" altLang="en-US" sz="5400" dirty="0"/>
              <a:t>看游行</a:t>
            </a:r>
            <a:endParaRPr lang="zh-CN" alt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620</Words>
  <Application>Microsoft Office PowerPoint</Application>
  <PresentationFormat>全屏显示(16:9)</PresentationFormat>
  <Paragraphs>135</Paragraphs>
  <Slides>38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宋体</vt:lpstr>
      <vt:lpstr>微软雅黑</vt:lpstr>
      <vt:lpstr>幼圆</vt:lpstr>
      <vt:lpstr>Arial</vt:lpstr>
      <vt:lpstr>Britannic Bold</vt:lpstr>
      <vt:lpstr>Calibri</vt:lpstr>
      <vt:lpstr>Times New Roman</vt:lpstr>
      <vt:lpstr>Webdings</vt:lpstr>
      <vt:lpstr>WWW.2PPT.COM
</vt:lpstr>
      <vt:lpstr>PowerPoint 演示文稿</vt:lpstr>
      <vt:lpstr>PowerPoint 演示文稿</vt:lpstr>
      <vt:lpstr>PowerPoint 演示文稿</vt:lpstr>
      <vt:lpstr>The  Lantern  Festival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What did Li Ming, Jenny and Danny do  at the Lantern Festival? </vt:lpstr>
      <vt:lpstr> What did Lin Ming, Jenny and Danny do  at the Lantern Festival? </vt:lpstr>
      <vt:lpstr>PowerPoint 演示文稿</vt:lpstr>
      <vt:lpstr>What did  Jenny do in the parade?  </vt:lpstr>
      <vt:lpstr>What did  Danny do in the parade?  </vt:lpstr>
      <vt:lpstr>PowerPoint 演示文稿</vt:lpstr>
      <vt:lpstr>PowerPoint 演示文稿</vt:lpstr>
      <vt:lpstr>PowerPoint 演示文稿</vt:lpstr>
      <vt:lpstr> What did Lin Ming, Jenny and Danny do  at the Lantern Festival? </vt:lpstr>
      <vt:lpstr>PowerPoint 演示文稿</vt:lpstr>
      <vt:lpstr>PowerPoint 演示文稿</vt:lpstr>
      <vt:lpstr> Did they have a good time? </vt:lpstr>
      <vt:lpstr>The  Lantern  Festival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2013-01-25T01:44:00Z</dcterms:created>
  <dcterms:modified xsi:type="dcterms:W3CDTF">2023-01-16T21:12:59Z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C28D92E1FE1841FFA3FE2BE64CFDE647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