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notesSlides/notesSlide15.xml" ContentType="application/vnd.openxmlformats-officedocument.presentationml.notesSlide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ppt/tags/tag92.xml" ContentType="application/vnd.openxmlformats-officedocument.presentationml.tags+xml"/>
  <Override PartName="/ppt/notesSlides/notesSlide18.xml" ContentType="application/vnd.openxmlformats-officedocument.presentationml.notesSlide+xml"/>
  <Override PartName="/ppt/tags/tag93.xml" ContentType="application/vnd.openxmlformats-officedocument.presentationml.tags+xml"/>
  <Override PartName="/ppt/notesSlides/notesSlide19.xml" ContentType="application/vnd.openxmlformats-officedocument.presentationml.notesSlide+xml"/>
  <Override PartName="/ppt/tags/tag9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A83"/>
    <a:srgbClr val="FFFFFF"/>
    <a:srgbClr val="79B7B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1062" y="-4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1929" y="673468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9469" y="1458130"/>
            <a:ext cx="19535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dirty="0" smtClean="0">
                <a:solidFill>
                  <a:srgbClr val="328A83"/>
                </a:solidFill>
                <a:cs typeface="+mn-ea"/>
                <a:sym typeface="+mn-lt"/>
              </a:rPr>
              <a:t>立夏</a:t>
            </a:r>
            <a:endParaRPr lang="zh-CN" altLang="en-US" sz="11500" dirty="0">
              <a:solidFill>
                <a:srgbClr val="328A83"/>
              </a:solidFill>
              <a:cs typeface="+mn-ea"/>
              <a:sym typeface="+mn-lt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10" y="4076700"/>
            <a:ext cx="6200775" cy="1486535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6913860" y="1702435"/>
            <a:ext cx="461665" cy="17456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79B7B5"/>
                </a:solidFill>
                <a:cs typeface="+mn-ea"/>
                <a:sym typeface="+mn-lt"/>
              </a:rPr>
              <a:t>二十四节气 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845398" y="2265256"/>
            <a:ext cx="1039555" cy="2327488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习俗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3410" y="2967990"/>
            <a:ext cx="1008380" cy="922020"/>
          </a:xfrm>
          <a:prstGeom prst="rect">
            <a:avLst/>
          </a:prstGeom>
          <a:noFill/>
          <a:ln>
            <a:solidFill>
              <a:srgbClr val="328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28A83"/>
                </a:solidFill>
                <a:cs typeface="+mn-ea"/>
                <a:sym typeface="+mn-lt"/>
              </a:rPr>
              <a:t>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569585" y="3429000"/>
            <a:ext cx="413385" cy="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18528" t="1722" r="3610" b="4548"/>
          <a:stretch>
            <a:fillRect/>
          </a:stretch>
        </p:blipFill>
        <p:spPr>
          <a:xfrm>
            <a:off x="1789430" y="2004695"/>
            <a:ext cx="4232275" cy="35591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65" h="5605">
                <a:moveTo>
                  <a:pt x="0" y="0"/>
                </a:moveTo>
                <a:lnTo>
                  <a:pt x="6665" y="0"/>
                </a:lnTo>
                <a:lnTo>
                  <a:pt x="6665" y="5605"/>
                </a:lnTo>
                <a:lnTo>
                  <a:pt x="0" y="560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习 俗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9816048" y="1939310"/>
            <a:ext cx="85624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迎夏仪式</a:t>
            </a:r>
          </a:p>
        </p:txBody>
      </p:sp>
      <p:sp>
        <p:nvSpPr>
          <p:cNvPr id="4" name="矩形 3"/>
          <p:cNvSpPr/>
          <p:nvPr/>
        </p:nvSpPr>
        <p:spPr>
          <a:xfrm>
            <a:off x="6091965" y="1939310"/>
            <a:ext cx="3877985" cy="3744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7149" t="3166" r="17134" b="3463"/>
          <a:stretch>
            <a:fillRect/>
          </a:stretch>
        </p:blipFill>
        <p:spPr>
          <a:xfrm>
            <a:off x="7988935" y="2657475"/>
            <a:ext cx="2798445" cy="29959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07" h="4718">
                <a:moveTo>
                  <a:pt x="0" y="0"/>
                </a:moveTo>
                <a:lnTo>
                  <a:pt x="4407" y="0"/>
                </a:lnTo>
                <a:lnTo>
                  <a:pt x="4407" y="4718"/>
                </a:lnTo>
                <a:lnTo>
                  <a:pt x="0" y="471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习 俗</a:t>
            </a:r>
          </a:p>
        </p:txBody>
      </p:sp>
      <p:sp>
        <p:nvSpPr>
          <p:cNvPr id="11" name="标题 1"/>
          <p:cNvSpPr txBox="1"/>
          <p:nvPr/>
        </p:nvSpPr>
        <p:spPr bwMode="auto">
          <a:xfrm rot="16200000">
            <a:off x="2587675" y="539785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尝新活动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2784710" y="900430"/>
            <a:ext cx="3365665" cy="64935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7938" t="2090" r="11845" b="1898"/>
          <a:stretch>
            <a:fillRect/>
          </a:stretch>
        </p:blipFill>
        <p:spPr>
          <a:xfrm>
            <a:off x="1561465" y="1875790"/>
            <a:ext cx="4093845" cy="35007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47" h="5513">
                <a:moveTo>
                  <a:pt x="0" y="0"/>
                </a:moveTo>
                <a:lnTo>
                  <a:pt x="6447" y="0"/>
                </a:lnTo>
                <a:lnTo>
                  <a:pt x="6447" y="5513"/>
                </a:lnTo>
                <a:lnTo>
                  <a:pt x="0" y="55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习 俗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10038852" y="1799903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斗蛋游戏</a:t>
            </a:r>
          </a:p>
        </p:txBody>
      </p:sp>
      <p:sp>
        <p:nvSpPr>
          <p:cNvPr id="4" name="矩形 3"/>
          <p:cNvSpPr/>
          <p:nvPr/>
        </p:nvSpPr>
        <p:spPr>
          <a:xfrm>
            <a:off x="6160730" y="1799590"/>
            <a:ext cx="3877985" cy="3787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5163" t="2375" r="3238" b="3229"/>
          <a:stretch>
            <a:fillRect/>
          </a:stretch>
        </p:blipFill>
        <p:spPr>
          <a:xfrm>
            <a:off x="6940550" y="2677160"/>
            <a:ext cx="3728085" cy="28771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71" h="4531">
                <a:moveTo>
                  <a:pt x="0" y="0"/>
                </a:moveTo>
                <a:lnTo>
                  <a:pt x="5871" y="0"/>
                </a:lnTo>
                <a:lnTo>
                  <a:pt x="5871" y="4531"/>
                </a:lnTo>
                <a:lnTo>
                  <a:pt x="0" y="453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习 俗</a:t>
            </a:r>
          </a:p>
        </p:txBody>
      </p:sp>
      <p:sp>
        <p:nvSpPr>
          <p:cNvPr id="11" name="标题 1"/>
          <p:cNvSpPr txBox="1"/>
          <p:nvPr/>
        </p:nvSpPr>
        <p:spPr bwMode="auto">
          <a:xfrm rot="16200000">
            <a:off x="2548322" y="559946"/>
            <a:ext cx="764540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立夏秤人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2519182" y="1477801"/>
            <a:ext cx="3077766" cy="5636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0" defTabSz="914400">
              <a:buNone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845398" y="2265256"/>
            <a:ext cx="1039555" cy="2327488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养生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3410" y="2967990"/>
            <a:ext cx="1008380" cy="922020"/>
          </a:xfrm>
          <a:prstGeom prst="rect">
            <a:avLst/>
          </a:prstGeom>
          <a:noFill/>
          <a:ln>
            <a:solidFill>
              <a:srgbClr val="328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28A83"/>
                </a:solidFill>
                <a:cs typeface="+mn-ea"/>
                <a:sym typeface="+mn-lt"/>
              </a:rPr>
              <a:t>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569585" y="3429000"/>
            <a:ext cx="413385" cy="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8038" t="4112" r="17649" b="4130"/>
          <a:stretch>
            <a:fillRect/>
          </a:stretch>
        </p:blipFill>
        <p:spPr>
          <a:xfrm>
            <a:off x="4097020" y="2164715"/>
            <a:ext cx="3540125" cy="3273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75" h="5155">
                <a:moveTo>
                  <a:pt x="0" y="0"/>
                </a:moveTo>
                <a:lnTo>
                  <a:pt x="5575" y="0"/>
                </a:lnTo>
                <a:lnTo>
                  <a:pt x="5575" y="5155"/>
                </a:lnTo>
                <a:lnTo>
                  <a:pt x="0" y="515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养 生 敲 门</a:t>
            </a:r>
          </a:p>
        </p:txBody>
      </p:sp>
      <p:sp>
        <p:nvSpPr>
          <p:cNvPr id="13" name="矩形 12"/>
          <p:cNvSpPr/>
          <p:nvPr/>
        </p:nvSpPr>
        <p:spPr>
          <a:xfrm rot="16200000">
            <a:off x="7717354" y="2036128"/>
            <a:ext cx="3570208" cy="35299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</a:p>
        </p:txBody>
      </p:sp>
      <p:sp>
        <p:nvSpPr>
          <p:cNvPr id="14" name="矩形 13"/>
          <p:cNvSpPr/>
          <p:nvPr/>
        </p:nvSpPr>
        <p:spPr>
          <a:xfrm rot="16200000">
            <a:off x="739974" y="2329815"/>
            <a:ext cx="3570208" cy="29425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2590" t="4029" r="17183" b="5245"/>
          <a:stretch>
            <a:fillRect/>
          </a:stretch>
        </p:blipFill>
        <p:spPr>
          <a:xfrm>
            <a:off x="1472565" y="2291080"/>
            <a:ext cx="3717925" cy="3174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55" h="4999">
                <a:moveTo>
                  <a:pt x="0" y="0"/>
                </a:moveTo>
                <a:lnTo>
                  <a:pt x="5855" y="0"/>
                </a:lnTo>
                <a:lnTo>
                  <a:pt x="5855" y="4999"/>
                </a:lnTo>
                <a:lnTo>
                  <a:pt x="0" y="4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养 生 敲 门</a:t>
            </a: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5429250" y="3498850"/>
            <a:ext cx="568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鱼腥草拌莴笋：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清热解毒，利湿祛痰。对肺热咳嗽，痰多粘稠，小便黄少、热痛等症均有较好的疗效。</a:t>
            </a: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 bwMode="auto">
          <a:xfrm>
            <a:off x="5429250" y="2150110"/>
            <a:ext cx="5390515" cy="6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荷叶凤脯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 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清芬养心，升运脾气。可作为常用补虚之品，尤为适宜夏季食补。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5429250" y="4846955"/>
            <a:ext cx="568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桂圆粥：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补益心脾，养血安神。尤其适用于劳伤心脾，思虑过度，身体瘦弱，健忘失虑，月经不调等症。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845398" y="2265256"/>
            <a:ext cx="1039555" cy="2327488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3410" y="2967990"/>
            <a:ext cx="1008380" cy="922020"/>
          </a:xfrm>
          <a:prstGeom prst="rect">
            <a:avLst/>
          </a:prstGeom>
          <a:noFill/>
          <a:ln>
            <a:solidFill>
              <a:srgbClr val="328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28A83"/>
                </a:solidFill>
                <a:cs typeface="+mn-ea"/>
                <a:sym typeface="+mn-lt"/>
              </a:rPr>
              <a:t>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569585" y="3429000"/>
            <a:ext cx="413385" cy="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42129" y="7053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诗 词</a:t>
            </a:r>
          </a:p>
        </p:txBody>
      </p:sp>
      <p:sp>
        <p:nvSpPr>
          <p:cNvPr id="2355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48555" y="1891806"/>
            <a:ext cx="58338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立夏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   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      --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陆游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　　赤帜插城扉，东君整驾归。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　　泥新巢燕闹，花尽蜜蜂稀。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　　槐柳阴初密，帘栊暑尚微。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　　日斜汤沐罢，熟练试单衣。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5615816" y="1891806"/>
            <a:ext cx="58338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日忆京师诸弟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--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韦应物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lnSpc>
                <a:spcPct val="130000"/>
              </a:lnSpc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改序念芳辰，烦襟倦日永。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夏木已成阴，公门昼恒静。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长风始飘阁，叠云才吐岭。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坐想离居人，还当惜徂景。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2083435"/>
            <a:ext cx="0" cy="332232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27557" y="1660656"/>
            <a:ext cx="2718230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立夏的由来</a:t>
            </a:r>
          </a:p>
          <a:p>
            <a:pPr marL="457200" indent="-45720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立夏三候</a:t>
            </a:r>
          </a:p>
          <a:p>
            <a:pPr marL="457200" indent="-45720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立夏习俗</a:t>
            </a:r>
          </a:p>
          <a:p>
            <a:pPr marL="457200" indent="-45720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立夏养生</a:t>
            </a:r>
          </a:p>
          <a:p>
            <a:pPr marL="457200" indent="-45720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立夏诗词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18347" y="2165149"/>
            <a:ext cx="1654384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>
                <a:solidFill>
                  <a:srgbClr val="328A83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66842" y="2280376"/>
            <a:ext cx="861774" cy="2173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dirty="0">
                <a:solidFill>
                  <a:srgbClr val="328A83"/>
                </a:solidFill>
                <a:cs typeface="+mn-ea"/>
                <a:sym typeface="+mn-lt"/>
              </a:rPr>
              <a:t>content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9469" y="2158535"/>
            <a:ext cx="1953551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dirty="0">
                <a:solidFill>
                  <a:srgbClr val="328A83"/>
                </a:solidFill>
                <a:cs typeface="+mn-ea"/>
                <a:sym typeface="+mn-lt"/>
              </a:rPr>
              <a:t>谢谢观看</a:t>
            </a: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10" y="4076700"/>
            <a:ext cx="6200775" cy="1486535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6972915" y="2244725"/>
            <a:ext cx="461665" cy="17456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79B7B5"/>
                </a:solidFill>
                <a:cs typeface="+mn-ea"/>
                <a:sym typeface="+mn-lt"/>
              </a:rPr>
              <a:t>二十四节气 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845398" y="2265256"/>
            <a:ext cx="1039555" cy="2327488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由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3410" y="2967990"/>
            <a:ext cx="1008380" cy="922020"/>
          </a:xfrm>
          <a:prstGeom prst="rect">
            <a:avLst/>
          </a:prstGeom>
          <a:noFill/>
          <a:ln>
            <a:solidFill>
              <a:srgbClr val="328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28A83"/>
                </a:solidFill>
                <a:cs typeface="+mn-ea"/>
                <a:sym typeface="+mn-lt"/>
              </a:rPr>
              <a:t>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569585" y="3429000"/>
            <a:ext cx="413385" cy="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由 来</a:t>
            </a:r>
          </a:p>
        </p:txBody>
      </p:sp>
      <p:sp>
        <p:nvSpPr>
          <p:cNvPr id="3" name="矩形 2"/>
          <p:cNvSpPr/>
          <p:nvPr/>
        </p:nvSpPr>
        <p:spPr>
          <a:xfrm>
            <a:off x="7218680" y="2738120"/>
            <a:ext cx="39490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立夏是农历二十四节气中的第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个节气，夏季的第一个节气，表示盛夏时节的正式开始，太阳到达黄经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度时为立夏节气。斗指东南，维为立夏，万物至此皆长大，故名立夏也。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985" y="1861185"/>
            <a:ext cx="5440045" cy="3691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由 来</a:t>
            </a:r>
          </a:p>
        </p:txBody>
      </p:sp>
      <p:sp>
        <p:nvSpPr>
          <p:cNvPr id="3" name="矩形 2"/>
          <p:cNvSpPr/>
          <p:nvPr/>
        </p:nvSpPr>
        <p:spPr>
          <a:xfrm>
            <a:off x="1323975" y="2591435"/>
            <a:ext cx="4281805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305" y="1993900"/>
            <a:ext cx="4678045" cy="3440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845398" y="2265256"/>
            <a:ext cx="1039555" cy="2327488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>
                <a:solidFill>
                  <a:srgbClr val="328A83"/>
                </a:solidFill>
                <a:latin typeface="+mn-lt"/>
                <a:ea typeface="+mn-ea"/>
                <a:cs typeface="+mn-ea"/>
                <a:sym typeface="+mn-lt"/>
              </a:rPr>
              <a:t>三侯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23410" y="2967990"/>
            <a:ext cx="1008380" cy="922020"/>
          </a:xfrm>
          <a:prstGeom prst="rect">
            <a:avLst/>
          </a:prstGeom>
          <a:noFill/>
          <a:ln>
            <a:solidFill>
              <a:srgbClr val="328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328A83"/>
                </a:solidFill>
                <a:cs typeface="+mn-ea"/>
                <a:sym typeface="+mn-lt"/>
              </a:rPr>
              <a:t>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569585" y="3429000"/>
            <a:ext cx="413385" cy="0"/>
          </a:xfrm>
          <a:prstGeom prst="line">
            <a:avLst/>
          </a:prstGeom>
          <a:ln>
            <a:solidFill>
              <a:srgbClr val="328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5312" r="1915" b="2959"/>
          <a:stretch>
            <a:fillRect/>
          </a:stretch>
        </p:blipFill>
        <p:spPr>
          <a:xfrm>
            <a:off x="5991860" y="1990090"/>
            <a:ext cx="4390390" cy="3540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14" h="5575">
                <a:moveTo>
                  <a:pt x="0" y="0"/>
                </a:moveTo>
                <a:lnTo>
                  <a:pt x="6914" y="0"/>
                </a:lnTo>
                <a:lnTo>
                  <a:pt x="6914" y="5575"/>
                </a:lnTo>
                <a:lnTo>
                  <a:pt x="0" y="55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三 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97837" y="2133114"/>
            <a:ext cx="2592288" cy="2592288"/>
            <a:chOff x="1767072" y="2442994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767072" y="2442994"/>
              <a:ext cx="2592288" cy="2592288"/>
            </a:xfrm>
            <a:prstGeom prst="ellipse">
              <a:avLst/>
            </a:prstGeom>
            <a:solidFill>
              <a:srgbClr val="328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09784" y="3072364"/>
              <a:ext cx="17068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初候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蝼蝈鸣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337965" y="4881761"/>
            <a:ext cx="4312032" cy="64807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蝼蛄也，诸言蚓者非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6212" t="2467" r="13949"/>
          <a:stretch>
            <a:fillRect/>
          </a:stretch>
        </p:blipFill>
        <p:spPr>
          <a:xfrm>
            <a:off x="5991860" y="1990090"/>
            <a:ext cx="4390390" cy="3539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14" h="5574">
                <a:moveTo>
                  <a:pt x="0" y="0"/>
                </a:moveTo>
                <a:lnTo>
                  <a:pt x="6914" y="0"/>
                </a:lnTo>
                <a:lnTo>
                  <a:pt x="6914" y="5574"/>
                </a:lnTo>
                <a:lnTo>
                  <a:pt x="0" y="557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三 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97837" y="2133114"/>
            <a:ext cx="2592288" cy="2592288"/>
            <a:chOff x="1767072" y="2442994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767072" y="2442994"/>
              <a:ext cx="2592288" cy="2592288"/>
            </a:xfrm>
            <a:prstGeom prst="ellipse">
              <a:avLst/>
            </a:prstGeom>
            <a:solidFill>
              <a:srgbClr val="328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09784" y="3072364"/>
              <a:ext cx="17068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二候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蚯蚓出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337965" y="4881761"/>
            <a:ext cx="4312032" cy="64807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蚯蚓阴物，感阳气而出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8177" t="17" r="1624" b="2875"/>
          <a:stretch>
            <a:fillRect/>
          </a:stretch>
        </p:blipFill>
        <p:spPr>
          <a:xfrm>
            <a:off x="5991860" y="1990090"/>
            <a:ext cx="4390390" cy="3539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14" h="5574">
                <a:moveTo>
                  <a:pt x="0" y="0"/>
                </a:moveTo>
                <a:lnTo>
                  <a:pt x="6914" y="0"/>
                </a:lnTo>
                <a:lnTo>
                  <a:pt x="6914" y="5574"/>
                </a:lnTo>
                <a:lnTo>
                  <a:pt x="0" y="557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96138" y="292100"/>
            <a:ext cx="21964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328A83"/>
                </a:solidFill>
                <a:cs typeface="+mn-ea"/>
                <a:sym typeface="+mn-lt"/>
              </a:rPr>
              <a:t>立 夏 三 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97837" y="2133114"/>
            <a:ext cx="2592288" cy="2592288"/>
            <a:chOff x="1767072" y="2442994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767072" y="2442994"/>
              <a:ext cx="2592288" cy="2592288"/>
            </a:xfrm>
            <a:prstGeom prst="ellipse">
              <a:avLst/>
            </a:prstGeom>
            <a:solidFill>
              <a:srgbClr val="328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09784" y="3072364"/>
              <a:ext cx="17068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二候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王瓜生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337965" y="4881761"/>
            <a:ext cx="4312032" cy="64807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ea"/>
                <a:sym typeface="+mn-lt"/>
              </a:rPr>
              <a:t>王瓜色赤，阳之盛也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cioge0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宽屏</PresentationFormat>
  <Paragraphs>86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阿里巴巴普惠体 R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立 夏 的 由 来</vt:lpstr>
      <vt:lpstr>PowerPoint 演示文稿</vt:lpstr>
      <vt:lpstr>PowerPoint 演示文稿</vt:lpstr>
      <vt:lpstr>立 夏 三侯</vt:lpstr>
      <vt:lpstr>PowerPoint 演示文稿</vt:lpstr>
      <vt:lpstr>PowerPoint 演示文稿</vt:lpstr>
      <vt:lpstr>PowerPoint 演示文稿</vt:lpstr>
      <vt:lpstr>立 夏 习俗</vt:lpstr>
      <vt:lpstr>PowerPoint 演示文稿</vt:lpstr>
      <vt:lpstr>PowerPoint 演示文稿</vt:lpstr>
      <vt:lpstr>PowerPoint 演示文稿</vt:lpstr>
      <vt:lpstr>PowerPoint 演示文稿</vt:lpstr>
      <vt:lpstr>立 夏 养生</vt:lpstr>
      <vt:lpstr>PowerPoint 演示文稿</vt:lpstr>
      <vt:lpstr>PowerPoint 演示文稿</vt:lpstr>
      <vt:lpstr>立 夏 诗词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2022-03-09T05:59:22Z</dcterms:created>
  <dcterms:modified xsi:type="dcterms:W3CDTF">2023-01-10T11:50:37Z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8176E20B26A649D1871B1844366E5B47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