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1" r:id="rId4"/>
    <p:sldId id="270" r:id="rId5"/>
    <p:sldId id="271" r:id="rId6"/>
    <p:sldId id="275" r:id="rId7"/>
    <p:sldId id="295" r:id="rId8"/>
    <p:sldId id="340" r:id="rId9"/>
    <p:sldId id="343" r:id="rId10"/>
    <p:sldId id="293" r:id="rId11"/>
    <p:sldId id="294" r:id="rId12"/>
    <p:sldId id="288" r:id="rId13"/>
    <p:sldId id="258" r:id="rId14"/>
  </p:sldIdLst>
  <p:sldSz cx="12192000" cy="6858000"/>
  <p:notesSz cx="6858000" cy="9144000"/>
  <p:embeddedFontLst>
    <p:embeddedFont>
      <p:font typeface="站酷庆科黄油体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等线" panose="02010600030101010101" pitchFamily="2" charset="-122"/>
      <p:regular r:id="rId22"/>
      <p:bold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5B81322-AFA8-4336-BF59-3B0C65D75E2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D4782DC-F7C6-461E-B589-75120B033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 flipH="1">
            <a:off x="-2457726" y="-3009900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254000"/>
            <a:ext cx="23304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zh-CN" altLang="en-US" smtClean="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dist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2122182"/>
            <a:ext cx="5359226" cy="1656723"/>
            <a:chOff x="655792" y="2122182"/>
            <a:chExt cx="5359226" cy="1656723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2122182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855575"/>
              <a:ext cx="53592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比例的基本性质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84253" y="2122182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4.1.2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THE BASIC NATURE OF PROPORTION</a:t>
              </a:r>
              <a:endParaRPr lang="zh-CN" altLang="en-US" sz="1600">
                <a:solidFill>
                  <a:srgbClr val="3F3F3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>
            <a:spLocks noChangeArrowheads="1"/>
          </p:cNvSpPr>
          <p:nvPr/>
        </p:nvSpPr>
        <p:spPr bwMode="auto">
          <a:xfrm>
            <a:off x="1235558" y="1143001"/>
            <a:ext cx="2482850" cy="71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填空题。</a:t>
            </a:r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920751" y="1968501"/>
            <a:ext cx="109013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（1）在比例              中，（       ）和（     ）是内项，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（       ）和（      ）是外项。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∶6＝8∶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，那么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xy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＝（       ）；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如果4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＝5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∶</a:t>
            </a:r>
            <a:r>
              <a:rPr lang="zh-CN" altLang="en-US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＝（      ）∶（      ）。 </a:t>
            </a:r>
          </a:p>
        </p:txBody>
      </p:sp>
      <p:pic>
        <p:nvPicPr>
          <p:cNvPr id="23555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4413" y="2041525"/>
            <a:ext cx="1555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326188" y="2155826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5.6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493125" y="2157414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98688" y="2990851"/>
            <a:ext cx="8778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3.2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33863" y="2990851"/>
            <a:ext cx="8763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29096" y="3769520"/>
            <a:ext cx="87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764338" y="4667251"/>
            <a:ext cx="8763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802689" y="4667251"/>
            <a:ext cx="8778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1144587" y="1092477"/>
            <a:ext cx="9902825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应用比例的基本性质，判断下面哪组中的两个比可以组成比例，把组成的比例写出来。</a:t>
            </a:r>
          </a:p>
        </p:txBody>
      </p:sp>
      <p:pic>
        <p:nvPicPr>
          <p:cNvPr id="24578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675" y="1677488"/>
            <a:ext cx="5917648" cy="92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1377675" y="3658959"/>
            <a:ext cx="4456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2.8∶4和 7∶10     3∶0.5和 21∶3.5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083817" y="3658959"/>
            <a:ext cx="1993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2.8∶4＝7∶10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12114" y="3658959"/>
            <a:ext cx="2589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3∶0.5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21∶3.5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90084" y="2577758"/>
            <a:ext cx="6586954" cy="929026"/>
            <a:chOff x="1906310" y="2828943"/>
            <a:chExt cx="6586954" cy="929026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5083314" y="3208124"/>
              <a:ext cx="34099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不能组成比例</a:t>
              </a:r>
            </a:p>
          </p:txBody>
        </p:sp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3394210" y="3182725"/>
              <a:ext cx="2000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=30 </a:t>
              </a: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" name="文本框 1"/>
            <p:cNvSpPr txBox="1">
              <a:spLocks noChangeArrowheads="1"/>
            </p:cNvSpPr>
            <p:nvPr/>
          </p:nvSpPr>
          <p:spPr bwMode="auto">
            <a:xfrm>
              <a:off x="2900570" y="2842121"/>
              <a:ext cx="539750" cy="50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2761973" y="3354660"/>
              <a:ext cx="563562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2906091" y="3252574"/>
              <a:ext cx="1081087" cy="50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2011984" y="2828943"/>
              <a:ext cx="539750" cy="50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906310" y="3351485"/>
              <a:ext cx="539750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2007566" y="3252574"/>
              <a:ext cx="1081087" cy="50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2404441" y="3182725"/>
              <a:ext cx="606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</a:p>
          </p:txBody>
        </p:sp>
      </p:grp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1144587" y="4086816"/>
            <a:ext cx="9983788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学校操场长100 m、宽60 m，在平面图上量得这个操场的长是15 cm、宽是9 cm，实际和平面图上操场的长和宽的比能否组成比例？如果可以，请写出比例，并指出比例的内项和外项。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197237" y="5664222"/>
            <a:ext cx="1529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100∶60＝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739365" y="5645938"/>
            <a:ext cx="1529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15∶9＝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179371" y="6086953"/>
            <a:ext cx="10048875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可以组成比例。100∶60＝15∶9，100和9是外项，60和15是内项。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664027" y="5290892"/>
            <a:ext cx="380091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3601424" y="5837553"/>
            <a:ext cx="380091" cy="2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651730" y="5641917"/>
            <a:ext cx="7613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951608" y="5290892"/>
            <a:ext cx="380091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889004" y="5837553"/>
            <a:ext cx="380091" cy="2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939312" y="5641917"/>
            <a:ext cx="761299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44791" y="1536589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这节课你们都学会了哪些知识？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54088" y="2278547"/>
            <a:ext cx="10447271" cy="3505199"/>
            <a:chOff x="928" y="2125"/>
            <a:chExt cx="21377" cy="7175"/>
          </a:xfrm>
        </p:grpSpPr>
        <p:sp>
          <p:nvSpPr>
            <p:cNvPr id="27652" name="文本框 114"/>
            <p:cNvSpPr txBox="1">
              <a:spLocks noChangeArrowheads="1"/>
            </p:cNvSpPr>
            <p:nvPr/>
          </p:nvSpPr>
          <p:spPr bwMode="auto">
            <a:xfrm>
              <a:off x="928" y="2125"/>
              <a:ext cx="21377" cy="6974"/>
            </a:xfrm>
            <a:prstGeom prst="rect">
              <a:avLst/>
            </a:prstGeom>
            <a:noFill/>
            <a:ln w="9525">
              <a:solidFill>
                <a:srgbClr val="95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1. 组成比例的四个数，叫做比例的项，两端的两项叫做比例的外项，中间的两项叫做比例的内项。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2. 在比例里，两个外项的积等于两个内项的积，这叫做比例的基本性质。用字母表示：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（1）如果 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a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∶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＝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c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∶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d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，那么 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ad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＝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bc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。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（</a:t>
              </a:r>
              <a:r>
                <a:rPr lang="en-US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2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）如果               （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，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d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≠0），那么 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ad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＝</a:t>
              </a:r>
              <a:r>
                <a:rPr lang="zh-CN" altLang="zh-CN" sz="28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bc</a:t>
              </a:r>
              <a:r>
                <a:rPr lang="zh-CN" altLang="zh-CN" sz="28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。</a:t>
              </a:r>
            </a:p>
          </p:txBody>
        </p:sp>
        <p:grpSp>
          <p:nvGrpSpPr>
            <p:cNvPr id="27653" name="组合 18"/>
            <p:cNvGrpSpPr/>
            <p:nvPr/>
          </p:nvGrpSpPr>
          <p:grpSpPr>
            <a:xfrm>
              <a:off x="4323" y="7534"/>
              <a:ext cx="2964" cy="1766"/>
              <a:chOff x="2875" y="4299"/>
              <a:chExt cx="2964" cy="1766"/>
            </a:xfrm>
          </p:grpSpPr>
          <p:sp>
            <p:nvSpPr>
              <p:cNvPr id="27654" name="文本框 11"/>
              <p:cNvSpPr txBox="1">
                <a:spLocks noChangeArrowheads="1"/>
              </p:cNvSpPr>
              <p:nvPr/>
            </p:nvSpPr>
            <p:spPr bwMode="auto">
              <a:xfrm>
                <a:off x="3924" y="4735"/>
                <a:ext cx="1208" cy="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宋体" panose="02010600030101010101" pitchFamily="2" charset="-122"/>
                  </a:rPr>
                  <a:t>＝</a:t>
                </a:r>
              </a:p>
            </p:txBody>
          </p:sp>
          <p:grpSp>
            <p:nvGrpSpPr>
              <p:cNvPr id="27655" name="组合 12"/>
              <p:cNvGrpSpPr/>
              <p:nvPr/>
            </p:nvGrpSpPr>
            <p:grpSpPr>
              <a:xfrm>
                <a:off x="2875" y="4299"/>
                <a:ext cx="1203" cy="1766"/>
                <a:chOff x="10769" y="5927"/>
                <a:chExt cx="1203" cy="1766"/>
              </a:xfrm>
            </p:grpSpPr>
            <p:sp>
              <p:nvSpPr>
                <p:cNvPr id="27656" name="文本框 13"/>
                <p:cNvSpPr txBox="1">
                  <a:spLocks noChangeArrowheads="1"/>
                </p:cNvSpPr>
                <p:nvPr/>
              </p:nvSpPr>
              <p:spPr bwMode="auto">
                <a:xfrm>
                  <a:off x="10769" y="5927"/>
                  <a:ext cx="1203" cy="1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8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a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8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11079" y="6871"/>
                  <a:ext cx="58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58" name="组合 15"/>
              <p:cNvGrpSpPr/>
              <p:nvPr/>
            </p:nvGrpSpPr>
            <p:grpSpPr>
              <a:xfrm>
                <a:off x="4636" y="4299"/>
                <a:ext cx="1203" cy="1766"/>
                <a:chOff x="10769" y="5927"/>
                <a:chExt cx="1203" cy="1766"/>
              </a:xfrm>
            </p:grpSpPr>
            <p:sp>
              <p:nvSpPr>
                <p:cNvPr id="27659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10769" y="5927"/>
                  <a:ext cx="1203" cy="1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8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c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8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d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11081" y="6871"/>
                  <a:ext cx="58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776375"/>
            <a:ext cx="4957371" cy="1923332"/>
            <a:chOff x="655792" y="1776375"/>
            <a:chExt cx="4957371" cy="1923332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776375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591711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谢谢观看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84253" y="1776375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4.1.2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</a:t>
              </a:r>
              <a:endParaRPr lang="zh-CN" altLang="en-US" sz="1600">
                <a:solidFill>
                  <a:srgbClr val="3F3F3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958850" y="1159636"/>
            <a:ext cx="10274300" cy="1142044"/>
          </a:xfrm>
          <a:prstGeom prst="rect">
            <a:avLst/>
          </a:prstGeom>
          <a:noFill/>
          <a:ln w="9525">
            <a:solidFill>
              <a:srgbClr val="9500FF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理解比例的基本性质，认识比例的各部分名称。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会根据比例的基本性质正确地判断两个比能否组成比例。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797051" y="4111625"/>
            <a:ext cx="705961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4=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）：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12=15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：（ 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36=30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：（      ）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）：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20807" y="4213773"/>
            <a:ext cx="97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9 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450578" y="4220982"/>
            <a:ext cx="97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20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97120" y="4777586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18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153892" y="4792004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10</a:t>
            </a: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239839" y="3429000"/>
            <a:ext cx="261302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填一填。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39839" y="5608918"/>
            <a:ext cx="9762778" cy="436145"/>
          </a:xfrm>
          <a:prstGeom prst="rect">
            <a:avLst/>
          </a:prstGeom>
          <a:noFill/>
          <a:ln w="9525">
            <a:solidFill>
              <a:srgbClr val="95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95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比的基本性质：比的前项、后项同时乘或除以相同的数（0除外），比值相等。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488950" y="2737344"/>
            <a:ext cx="23304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  </a:t>
            </a:r>
            <a:r>
              <a: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复习导入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11263" y="12658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644568" y="1265826"/>
            <a:ext cx="7751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比例各部分的名称和比例的基本性质</a:t>
            </a:r>
          </a:p>
        </p:txBody>
      </p:sp>
      <p:sp>
        <p:nvSpPr>
          <p:cNvPr id="8197" name="文本框 1"/>
          <p:cNvSpPr txBox="1">
            <a:spLocks noChangeArrowheads="1"/>
          </p:cNvSpPr>
          <p:nvPr/>
        </p:nvSpPr>
        <p:spPr bwMode="auto">
          <a:xfrm>
            <a:off x="1211264" y="1730406"/>
            <a:ext cx="9185066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组成比例的四个数，叫做比例的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项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，两端的两项叫做比例的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外项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，中间的两项叫做比例的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内项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486150" y="2976886"/>
            <a:ext cx="492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2.4∶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1.6 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＝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60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∶40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27300" y="2949422"/>
            <a:ext cx="1492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例如：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16350" y="3458172"/>
            <a:ext cx="2381250" cy="863941"/>
            <a:chOff x="3968750" y="3920972"/>
            <a:chExt cx="3856038" cy="1399008"/>
          </a:xfrm>
        </p:grpSpPr>
        <p:grpSp>
          <p:nvGrpSpPr>
            <p:cNvPr id="11" name="Group 76"/>
            <p:cNvGrpSpPr/>
            <p:nvPr/>
          </p:nvGrpSpPr>
          <p:grpSpPr>
            <a:xfrm>
              <a:off x="5245101" y="3920972"/>
              <a:ext cx="2424113" cy="508000"/>
              <a:chOff x="2358" y="2069"/>
              <a:chExt cx="1031" cy="389"/>
            </a:xfrm>
          </p:grpSpPr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2372" y="2190"/>
                <a:ext cx="101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Times New Roman" panose="02020603050405020304" pitchFamily="18" charset="0"/>
                  </a:rPr>
                  <a:t> 内项</a:t>
                </a:r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3019" y="2387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H="1" flipV="1">
                <a:off x="3064" y="2069"/>
                <a:ext cx="0" cy="3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 flipV="1">
                <a:off x="2358" y="2069"/>
                <a:ext cx="0" cy="3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2358" y="2387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Group 82"/>
            <p:cNvGrpSpPr/>
            <p:nvPr/>
          </p:nvGrpSpPr>
          <p:grpSpPr>
            <a:xfrm>
              <a:off x="3968750" y="3993996"/>
              <a:ext cx="3856038" cy="1325984"/>
              <a:chOff x="1933" y="2069"/>
              <a:chExt cx="1379" cy="1114"/>
            </a:xfrm>
          </p:grpSpPr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H="1" flipV="1">
                <a:off x="3234" y="2069"/>
                <a:ext cx="0" cy="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 flipV="1">
                <a:off x="1933" y="2069"/>
                <a:ext cx="0" cy="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1933" y="2931"/>
                <a:ext cx="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>
                <a:off x="2880" y="2931"/>
                <a:ext cx="35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2394" y="2795"/>
                <a:ext cx="91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>
                    <a:solidFill>
                      <a:srgbClr val="00B0F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Times New Roman" panose="02020603050405020304" pitchFamily="18" charset="0"/>
                  </a:rPr>
                  <a:t>外项</a:t>
                </a:r>
              </a:p>
            </p:txBody>
          </p:sp>
        </p:grp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211263" y="4852677"/>
            <a:ext cx="9635520" cy="46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如果把上面的比例写成分数形式：                           ，</a:t>
            </a:r>
          </a:p>
        </p:txBody>
      </p:sp>
      <p:grpSp>
        <p:nvGrpSpPr>
          <p:cNvPr id="25" name="Group 65"/>
          <p:cNvGrpSpPr/>
          <p:nvPr/>
        </p:nvGrpSpPr>
        <p:grpSpPr>
          <a:xfrm>
            <a:off x="5885935" y="4644112"/>
            <a:ext cx="1865781" cy="878356"/>
            <a:chOff x="3316" y="3219"/>
            <a:chExt cx="858" cy="737"/>
          </a:xfrm>
        </p:grpSpPr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3334" y="3646"/>
              <a:ext cx="34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1.6</a:t>
              </a: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3334" y="3219"/>
              <a:ext cx="34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2.4</a:t>
              </a: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316" y="3653"/>
              <a:ext cx="31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605" y="3420"/>
              <a:ext cx="27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897" y="3646"/>
              <a:ext cx="27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3894" y="3219"/>
              <a:ext cx="27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3869" y="3649"/>
              <a:ext cx="27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229928" y="5694850"/>
            <a:ext cx="9665964" cy="46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2.4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40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仍然是外项，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1.6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60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仍然是内项。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7"/>
          <p:cNvGrpSpPr/>
          <p:nvPr/>
        </p:nvGrpSpPr>
        <p:grpSpPr>
          <a:xfrm>
            <a:off x="441326" y="1141980"/>
            <a:ext cx="987425" cy="754063"/>
            <a:chOff x="1277" y="3118"/>
            <a:chExt cx="1555" cy="1187"/>
          </a:xfrm>
        </p:grpSpPr>
        <p:pic>
          <p:nvPicPr>
            <p:cNvPr id="11266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1285875" y="1206761"/>
            <a:ext cx="105791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计算下面比例中两个外项的积和两个内项的积。比较一下，你能发现什么？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93887" y="2884296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外项积是：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77958" y="2884296"/>
            <a:ext cx="262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0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=96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177958" y="3636771"/>
            <a:ext cx="282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=96</a:t>
            </a:r>
          </a:p>
        </p:txBody>
      </p:sp>
      <p:grpSp>
        <p:nvGrpSpPr>
          <p:cNvPr id="11272" name="组合 4"/>
          <p:cNvGrpSpPr/>
          <p:nvPr/>
        </p:nvGrpSpPr>
        <p:grpSpPr>
          <a:xfrm>
            <a:off x="1131899" y="2120680"/>
            <a:ext cx="5390175" cy="461665"/>
            <a:chOff x="2010075" y="1939130"/>
            <a:chExt cx="5666174" cy="512923"/>
          </a:xfrm>
        </p:grpSpPr>
        <p:sp>
          <p:nvSpPr>
            <p:cNvPr id="11273" name="Rectangle 16"/>
            <p:cNvSpPr>
              <a:spLocks noChangeArrowheads="1"/>
            </p:cNvSpPr>
            <p:nvPr/>
          </p:nvSpPr>
          <p:spPr bwMode="auto">
            <a:xfrm>
              <a:off x="2854269" y="1939131"/>
              <a:ext cx="4821980" cy="51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2.4</a:t>
              </a: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:</a:t>
              </a:r>
              <a:r>
                <a:rPr lang="en-US" altLang="zh-CN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1.6</a:t>
              </a: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  <a:r>
                <a:rPr lang="en-US" altLang="zh-CN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60</a:t>
              </a: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:</a:t>
              </a:r>
              <a:r>
                <a:rPr lang="en-US" altLang="zh-CN" sz="2400" b="1">
                  <a:solidFill>
                    <a:srgbClr val="0000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40</a:t>
              </a:r>
            </a:p>
          </p:txBody>
        </p:sp>
        <p:sp>
          <p:nvSpPr>
            <p:cNvPr id="11274" name="文本框 19"/>
            <p:cNvSpPr txBox="1">
              <a:spLocks noChangeArrowheads="1"/>
            </p:cNvSpPr>
            <p:nvPr/>
          </p:nvSpPr>
          <p:spPr bwMode="auto">
            <a:xfrm>
              <a:off x="2010075" y="1939130"/>
              <a:ext cx="4868698" cy="51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  <a:r>
                <a:rPr lang="zh-CN" altLang="en-US" sz="2400" b="1">
                  <a:solidFill>
                    <a:srgbClr val="00B0F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</a:t>
              </a: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893887" y="363677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内项积是：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953750" y="2884296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外项积是：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956925" y="363677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内项积是：</a:t>
            </a:r>
          </a:p>
        </p:txBody>
      </p:sp>
      <p:grpSp>
        <p:nvGrpSpPr>
          <p:cNvPr id="11278" name="组合 16"/>
          <p:cNvGrpSpPr/>
          <p:nvPr/>
        </p:nvGrpSpPr>
        <p:grpSpPr>
          <a:xfrm>
            <a:off x="7118351" y="1956635"/>
            <a:ext cx="3744913" cy="765833"/>
            <a:chOff x="2677042" y="299552"/>
            <a:chExt cx="4019550" cy="934263"/>
          </a:xfrm>
        </p:grpSpPr>
        <p:sp>
          <p:nvSpPr>
            <p:cNvPr id="11279" name="文本框 17"/>
            <p:cNvSpPr txBox="1">
              <a:spLocks noChangeArrowheads="1"/>
            </p:cNvSpPr>
            <p:nvPr/>
          </p:nvSpPr>
          <p:spPr bwMode="auto">
            <a:xfrm>
              <a:off x="2677042" y="503158"/>
              <a:ext cx="4019550" cy="56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  <a:endParaRPr lang="en-US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aphicFrame>
          <p:nvGraphicFramePr>
            <p:cNvPr id="11280" name="对象 1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604376" y="299552"/>
            <a:ext cx="1082440" cy="934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r:id="rId4" imgW="470535" imgH="407035" progId="Equation.KSEE3">
                    <p:embed/>
                  </p:oleObj>
                </mc:Choice>
                <mc:Fallback>
                  <p:oleObj r:id="rId4" imgW="470535" imgH="40703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04376" y="299552"/>
                          <a:ext cx="1082440" cy="934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9269790" y="2884296"/>
            <a:ext cx="2249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0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=45</a:t>
            </a:r>
            <a:endParaRPr lang="en-US" altLang="zh-CN" sz="2000" u="sng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265026" y="3636771"/>
            <a:ext cx="207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=45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14450" y="4272801"/>
            <a:ext cx="942975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在比例里，两个外项的积等于两个内项的积。这叫做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比例的基本性质。</a:t>
            </a:r>
            <a:endParaRPr lang="zh-CN" altLang="en-US" sz="24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1" grpId="0"/>
      <p:bldP spid="11" grpId="0"/>
      <p:bldP spid="16" grpId="0"/>
      <p:bldP spid="22" grpId="0"/>
      <p:bldP spid="2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48" name="Group 44"/>
          <p:cNvGrpSpPr/>
          <p:nvPr/>
        </p:nvGrpSpPr>
        <p:grpSpPr>
          <a:xfrm>
            <a:off x="1363663" y="1701801"/>
            <a:ext cx="5999162" cy="822325"/>
            <a:chOff x="683" y="3264"/>
            <a:chExt cx="4313" cy="518"/>
          </a:xfrm>
        </p:grpSpPr>
        <p:sp>
          <p:nvSpPr>
            <p:cNvPr id="12290" name="AutoShape 27"/>
            <p:cNvSpPr>
              <a:spLocks noChangeArrowheads="1"/>
            </p:cNvSpPr>
            <p:nvPr/>
          </p:nvSpPr>
          <p:spPr bwMode="auto">
            <a:xfrm>
              <a:off x="727" y="3264"/>
              <a:ext cx="4269" cy="518"/>
            </a:xfrm>
            <a:prstGeom prst="wedgeRoundRectCallout">
              <a:avLst>
                <a:gd name="adj1" fmla="val 59069"/>
                <a:gd name="adj2" fmla="val 2479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b="1">
                <a:solidFill>
                  <a:srgbClr val="3399FF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b="1">
                <a:solidFill>
                  <a:srgbClr val="3399FF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2291" name="矩形 2"/>
            <p:cNvSpPr>
              <a:spLocks noChangeArrowheads="1"/>
            </p:cNvSpPr>
            <p:nvPr/>
          </p:nvSpPr>
          <p:spPr bwMode="auto">
            <a:xfrm>
              <a:off x="683" y="3297"/>
              <a:ext cx="431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你能用字母表示这个性质吗？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9913" y="3081329"/>
            <a:ext cx="5980112" cy="71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D0D0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 </a:t>
            </a:r>
            <a:r>
              <a:rPr lang="en-US" altLang="zh-CN" sz="3600" i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en-US" altLang="zh-CN" sz="36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36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en-US" altLang="zh-CN" sz="3600" i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3600" i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</a:t>
            </a: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903539" y="4030664"/>
          <a:ext cx="16271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419735" imgH="407035" progId="Equation.3">
                  <p:embed/>
                </p:oleObj>
              </mc:Choice>
              <mc:Fallback>
                <p:oleObj r:id="rId4" imgW="419735" imgH="4070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03539" y="4030664"/>
                        <a:ext cx="162718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643938" y="4030664"/>
            <a:ext cx="2305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i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en-US" altLang="zh-CN" sz="36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36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3600" i="1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endParaRPr lang="en-US" altLang="zh-CN" sz="3600" i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左大括号"/>
          <p:cNvSpPr>
            <a:spLocks noChangeArrowheads="1"/>
          </p:cNvSpPr>
          <p:nvPr/>
        </p:nvSpPr>
        <p:spPr bwMode="auto">
          <a:xfrm rot="10800000" flipH="1">
            <a:off x="7467601" y="3367089"/>
            <a:ext cx="111125" cy="2359025"/>
          </a:xfrm>
          <a:custGeom>
            <a:avLst/>
            <a:gdLst>
              <a:gd name="T0" fmla="*/ 15 w 41"/>
              <a:gd name="T1" fmla="*/ 41 h 281"/>
              <a:gd name="T2" fmla="*/ 11 w 41"/>
              <a:gd name="T3" fmla="*/ 13 h 281"/>
              <a:gd name="T4" fmla="*/ 0 w 41"/>
              <a:gd name="T5" fmla="*/ 0 h 281"/>
              <a:gd name="T6" fmla="*/ 21 w 41"/>
              <a:gd name="T7" fmla="*/ 9 h 281"/>
              <a:gd name="T8" fmla="*/ 27 w 41"/>
              <a:gd name="T9" fmla="*/ 45 h 281"/>
              <a:gd name="T10" fmla="*/ 27 w 41"/>
              <a:gd name="T11" fmla="*/ 103 h 281"/>
              <a:gd name="T12" fmla="*/ 30 w 41"/>
              <a:gd name="T13" fmla="*/ 128 h 281"/>
              <a:gd name="T14" fmla="*/ 41 w 41"/>
              <a:gd name="T15" fmla="*/ 141 h 281"/>
              <a:gd name="T16" fmla="*/ 30 w 41"/>
              <a:gd name="T17" fmla="*/ 153 h 281"/>
              <a:gd name="T18" fmla="*/ 27 w 41"/>
              <a:gd name="T19" fmla="*/ 179 h 281"/>
              <a:gd name="T20" fmla="*/ 27 w 41"/>
              <a:gd name="T21" fmla="*/ 232 h 281"/>
              <a:gd name="T22" fmla="*/ 25 w 41"/>
              <a:gd name="T23" fmla="*/ 262 h 281"/>
              <a:gd name="T24" fmla="*/ 16 w 41"/>
              <a:gd name="T25" fmla="*/ 277 h 281"/>
              <a:gd name="T26" fmla="*/ 0 w 41"/>
              <a:gd name="T27" fmla="*/ 281 h 281"/>
              <a:gd name="T28" fmla="*/ 11 w 41"/>
              <a:gd name="T29" fmla="*/ 268 h 281"/>
              <a:gd name="T30" fmla="*/ 15 w 41"/>
              <a:gd name="T31" fmla="*/ 240 h 281"/>
              <a:gd name="T32" fmla="*/ 15 w 41"/>
              <a:gd name="T33" fmla="*/ 186 h 281"/>
              <a:gd name="T34" fmla="*/ 17 w 41"/>
              <a:gd name="T35" fmla="*/ 155 h 281"/>
              <a:gd name="T36" fmla="*/ 29 w 41"/>
              <a:gd name="T37" fmla="*/ 141 h 281"/>
              <a:gd name="T38" fmla="*/ 17 w 41"/>
              <a:gd name="T39" fmla="*/ 127 h 281"/>
              <a:gd name="T40" fmla="*/ 15 w 41"/>
              <a:gd name="T41" fmla="*/ 98 h 281"/>
              <a:gd name="T42" fmla="*/ 15 w 41"/>
              <a:gd name="T43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19325" y="4311651"/>
            <a:ext cx="1074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294064" y="4406900"/>
            <a:ext cx="782637" cy="484188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294064" y="4406901"/>
            <a:ext cx="782637" cy="449263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839913" y="5238751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交叉相乘积相等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772400" y="4054160"/>
            <a:ext cx="871538" cy="70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D0D0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→</a:t>
            </a:r>
            <a:r>
              <a:rPr lang="en-US" altLang="zh-CN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732" y="1407433"/>
            <a:ext cx="10969625" cy="4633913"/>
            <a:chOff x="928" y="2125"/>
            <a:chExt cx="17275" cy="7297"/>
          </a:xfrm>
        </p:grpSpPr>
        <p:sp>
          <p:nvSpPr>
            <p:cNvPr id="14340" name="文本框 114"/>
            <p:cNvSpPr txBox="1">
              <a:spLocks noChangeArrowheads="1"/>
            </p:cNvSpPr>
            <p:nvPr/>
          </p:nvSpPr>
          <p:spPr bwMode="auto">
            <a:xfrm>
              <a:off x="928" y="2125"/>
              <a:ext cx="17275" cy="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1. 组成比例的四个数，叫做比例的项，两端的两项叫做比例的外项，中间的两项叫做比例的内项。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2. 在比例里，两个外项的积等于两个内项的积，这叫做比例的基本性质。用字母表示：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（1）如果 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a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∶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＝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c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∶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d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，那么 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ad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＝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bc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。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（</a:t>
              </a: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2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）如果               （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，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d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≠0），那么 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ad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＝</a:t>
              </a:r>
              <a:r>
                <a:rPr lang="zh-CN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bc</a:t>
              </a:r>
              <a:r>
                <a:rPr lang="zh-CN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。</a:t>
              </a:r>
            </a:p>
          </p:txBody>
        </p:sp>
        <p:grpSp>
          <p:nvGrpSpPr>
            <p:cNvPr id="14341" name="组合 18"/>
            <p:cNvGrpSpPr/>
            <p:nvPr/>
          </p:nvGrpSpPr>
          <p:grpSpPr>
            <a:xfrm>
              <a:off x="4323" y="7534"/>
              <a:ext cx="2964" cy="1888"/>
              <a:chOff x="2875" y="4299"/>
              <a:chExt cx="2964" cy="1888"/>
            </a:xfrm>
          </p:grpSpPr>
          <p:sp>
            <p:nvSpPr>
              <p:cNvPr id="14342" name="文本框 11"/>
              <p:cNvSpPr txBox="1">
                <a:spLocks noChangeArrowheads="1"/>
              </p:cNvSpPr>
              <p:nvPr/>
            </p:nvSpPr>
            <p:spPr bwMode="auto">
              <a:xfrm>
                <a:off x="3924" y="4735"/>
                <a:ext cx="1208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宋体" panose="02010600030101010101" pitchFamily="2" charset="-122"/>
                  </a:rPr>
                  <a:t>＝</a:t>
                </a:r>
              </a:p>
            </p:txBody>
          </p:sp>
          <p:grpSp>
            <p:nvGrpSpPr>
              <p:cNvPr id="14343" name="组合 12"/>
              <p:cNvGrpSpPr/>
              <p:nvPr/>
            </p:nvGrpSpPr>
            <p:grpSpPr>
              <a:xfrm>
                <a:off x="2875" y="4299"/>
                <a:ext cx="1203" cy="1888"/>
                <a:chOff x="10769" y="5927"/>
                <a:chExt cx="1203" cy="1888"/>
              </a:xfrm>
            </p:grpSpPr>
            <p:sp>
              <p:nvSpPr>
                <p:cNvPr id="14344" name="文本框 13"/>
                <p:cNvSpPr txBox="1">
                  <a:spLocks noChangeArrowheads="1"/>
                </p:cNvSpPr>
                <p:nvPr/>
              </p:nvSpPr>
              <p:spPr bwMode="auto">
                <a:xfrm>
                  <a:off x="10769" y="5927"/>
                  <a:ext cx="1203" cy="1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a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11079" y="6873"/>
                  <a:ext cx="58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6" name="组合 15"/>
              <p:cNvGrpSpPr/>
              <p:nvPr/>
            </p:nvGrpSpPr>
            <p:grpSpPr>
              <a:xfrm>
                <a:off x="4636" y="4299"/>
                <a:ext cx="1203" cy="1888"/>
                <a:chOff x="10769" y="5927"/>
                <a:chExt cx="1203" cy="1888"/>
              </a:xfrm>
            </p:grpSpPr>
            <p:sp>
              <p:nvSpPr>
                <p:cNvPr id="14347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10769" y="5927"/>
                  <a:ext cx="1203" cy="1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c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600" b="1" i="1">
                      <a:solidFill>
                        <a:srgbClr val="000000"/>
                      </a:solidFill>
                      <a:latin typeface="思源黑体 CN Bold" panose="020B0800000000000000" pitchFamily="34" charset="-122"/>
                      <a:ea typeface="宋体" panose="02010600030101010101" pitchFamily="2" charset="-122"/>
                    </a:rPr>
                    <a:t>d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11080" y="6873"/>
                  <a:ext cx="58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知识提炼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781050" y="1197396"/>
            <a:ext cx="1062990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应用比例的基本性质，判断下面哪组中的两个比可以组成比例。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P41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628098" y="2127070"/>
            <a:ext cx="2043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6:3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8:5</a:t>
            </a:r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1373384" y="2577479"/>
            <a:ext cx="1361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6×5=</a:t>
            </a:r>
            <a:r>
              <a:rPr lang="en-US" altLang="zh-CN" sz="20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</a:p>
        </p:txBody>
      </p:sp>
      <p:sp>
        <p:nvSpPr>
          <p:cNvPr id="11" name="矩形 27"/>
          <p:cNvSpPr>
            <a:spLocks noChangeArrowheads="1"/>
          </p:cNvSpPr>
          <p:nvPr/>
        </p:nvSpPr>
        <p:spPr bwMode="auto">
          <a:xfrm>
            <a:off x="1373384" y="3028890"/>
            <a:ext cx="130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3×8=</a:t>
            </a:r>
            <a:r>
              <a:rPr lang="en-US" altLang="zh-CN" sz="200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1351408" y="4367435"/>
            <a:ext cx="2156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不能组成比例</a:t>
            </a:r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3368853" y="2127070"/>
            <a:ext cx="3200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0.2:2.5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4:50</a:t>
            </a:r>
          </a:p>
        </p:txBody>
      </p:sp>
      <p:sp>
        <p:nvSpPr>
          <p:cNvPr id="14" name="矩形 27"/>
          <p:cNvSpPr>
            <a:spLocks noChangeArrowheads="1"/>
          </p:cNvSpPr>
          <p:nvPr/>
        </p:nvSpPr>
        <p:spPr bwMode="auto">
          <a:xfrm>
            <a:off x="4120318" y="2577479"/>
            <a:ext cx="1697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0.2×50=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</a:p>
        </p:txBody>
      </p: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4120318" y="3028890"/>
            <a:ext cx="1697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2.5×4=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</a:p>
        </p:txBody>
      </p:sp>
      <p:sp>
        <p:nvSpPr>
          <p:cNvPr id="16" name="矩形 27"/>
          <p:cNvSpPr>
            <a:spLocks noChangeArrowheads="1"/>
          </p:cNvSpPr>
          <p:nvPr/>
        </p:nvSpPr>
        <p:spPr bwMode="auto">
          <a:xfrm>
            <a:off x="4120318" y="4367435"/>
            <a:ext cx="2023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可以组成比例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80131"/>
          </a:xfrm>
        </p:spPr>
        <p:txBody>
          <a:bodyPr/>
          <a:lstStyle/>
          <a:p>
            <a:r>
              <a:rPr lang="en-US" altLang="zh-CN"/>
              <a:t>05  </a:t>
            </a:r>
            <a:r>
              <a:rPr lang="zh-CN" altLang="en-US"/>
              <a:t>小试牛刀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0" y="2181248"/>
            <a:ext cx="2128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       </a:t>
            </a:r>
            <a:r>
              <a:rPr lang="en-US" altLang="zh-CN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endParaRPr lang="en-US" altLang="zh-CN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900021" y="2181248"/>
            <a:ext cx="3094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1.2:       </a:t>
            </a: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endParaRPr lang="en-US" altLang="zh-CN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9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649777" y="1989641"/>
          <a:ext cx="636984" cy="75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3" imgW="343535" imgH="407035" progId="Equation.KSEE3">
                  <p:embed/>
                </p:oleObj>
              </mc:Choice>
              <mc:Fallback>
                <p:oleObj r:id="rId3" imgW="343535" imgH="40703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49777" y="1989641"/>
                        <a:ext cx="636984" cy="752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0651034" y="2048347"/>
          <a:ext cx="498308" cy="63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5" imgW="317500" imgH="405765" progId="Equation.DSMT4">
                  <p:embed/>
                </p:oleObj>
              </mc:Choice>
              <mc:Fallback>
                <p:oleObj r:id="rId5" imgW="317500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651034" y="2048347"/>
                        <a:ext cx="498308" cy="635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635300" y="1993801"/>
          <a:ext cx="631437" cy="74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7" imgW="343535" imgH="407035" progId="Equation.KSEE3">
                  <p:embed/>
                </p:oleObj>
              </mc:Choice>
              <mc:Fallback>
                <p:oleObj r:id="rId7" imgW="343535" imgH="40703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5300" y="1993801"/>
                        <a:ext cx="631437" cy="74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0101878" y="2048347"/>
          <a:ext cx="238522" cy="63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9" imgW="152400" imgH="407035" progId="Equation.KSEE3">
                  <p:embed/>
                </p:oleObj>
              </mc:Choice>
              <mc:Fallback>
                <p:oleObj r:id="rId9" imgW="152400" imgH="40703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101878" y="2048347"/>
                        <a:ext cx="238522" cy="635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7"/>
          <p:cNvSpPr>
            <a:spLocks noChangeArrowheads="1"/>
          </p:cNvSpPr>
          <p:nvPr/>
        </p:nvSpPr>
        <p:spPr bwMode="auto">
          <a:xfrm>
            <a:off x="6540686" y="4367435"/>
            <a:ext cx="1947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可以组成比例</a:t>
            </a:r>
          </a:p>
        </p:txBody>
      </p:sp>
      <p:graphicFrame>
        <p:nvGraphicFramePr>
          <p:cNvPr id="24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691380" y="2703096"/>
          <a:ext cx="1145461" cy="71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11" imgW="648335" imgH="406400" progId="Equation.KSEE3">
                  <p:embed/>
                </p:oleObj>
              </mc:Choice>
              <mc:Fallback>
                <p:oleObj r:id="rId11" imgW="648335" imgH="406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91380" y="2703096"/>
                        <a:ext cx="1145461" cy="71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691380" y="3423762"/>
          <a:ext cx="1146386" cy="71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13" imgW="648335" imgH="406400" progId="Equation.KSEE3">
                  <p:embed/>
                </p:oleObj>
              </mc:Choice>
              <mc:Fallback>
                <p:oleObj r:id="rId13" imgW="648335" imgH="406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91380" y="3423762"/>
                        <a:ext cx="1146386" cy="718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575835" y="2818220"/>
          <a:ext cx="1075198" cy="32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15" imgW="584835" imgH="177800" progId="Equation.KSEE3">
                  <p:embed/>
                </p:oleObj>
              </mc:Choice>
              <mc:Fallback>
                <p:oleObj r:id="rId15" imgW="584835" imgH="177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75835" y="2818220"/>
                        <a:ext cx="1075198" cy="32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575835" y="3409895"/>
          <a:ext cx="1075198" cy="7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17" imgW="584835" imgH="406400" progId="Equation.KSEE3">
                  <p:embed/>
                </p:oleObj>
              </mc:Choice>
              <mc:Fallback>
                <p:oleObj r:id="rId17" imgW="584835" imgH="406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75835" y="3409895"/>
                        <a:ext cx="1075198" cy="7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9407574" y="4367435"/>
            <a:ext cx="2291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不能组成比例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761448" y="1113347"/>
            <a:ext cx="10669103" cy="8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李叔叔承包了两块水稻田，面积分别为</a:t>
            </a:r>
            <a:r>
              <a:rPr lang="en-US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0.5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公顷和</a:t>
            </a:r>
            <a:r>
              <a:rPr lang="en-US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0.8 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公顷。秋收时，两块水稻田的产量分别为</a:t>
            </a:r>
            <a:r>
              <a:rPr lang="en-US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3.75 t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 t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04480" y="2364908"/>
            <a:ext cx="6956425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可以组成比例，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3.75:0.5=6:0.8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939800" y="1918824"/>
            <a:ext cx="9734550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）两块水稻田的产量与面积之比，是否可以组成比例？</a:t>
            </a: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2355090" y="1518714"/>
            <a:ext cx="434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P43  T4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939800" y="2801053"/>
            <a:ext cx="10137775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）如果可以组成比例，指出比例的内项和外项。</a:t>
            </a:r>
            <a:endParaRPr lang="zh-CN" altLang="en-US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04480" y="3247137"/>
            <a:ext cx="7010400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0.5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和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是内项，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3.75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和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0.8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是外项。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761448" y="3675162"/>
            <a:ext cx="9799637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应用比例的基本性质，判断下面哪组中的两个比可以组成比例。</a:t>
            </a: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5450131" y="4338685"/>
            <a:ext cx="2409634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1.4:2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28:40</a:t>
            </a:r>
            <a:endParaRPr lang="zh-CN" altLang="en-US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922581" y="4338685"/>
            <a:ext cx="2024913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6:9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9:12</a:t>
            </a:r>
            <a:endParaRPr lang="zh-CN" altLang="en-US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59928" y="4774830"/>
            <a:ext cx="172354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不能组成比例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01723" y="4774830"/>
            <a:ext cx="1467068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能组成比例</a:t>
            </a:r>
          </a:p>
        </p:txBody>
      </p:sp>
      <p:graphicFrame>
        <p:nvGraphicFramePr>
          <p:cNvPr id="15" name="对象 1"/>
          <p:cNvGraphicFramePr>
            <a:graphicFrameLocks noChangeAspect="1"/>
          </p:cNvGraphicFramePr>
          <p:nvPr/>
        </p:nvGraphicFramePr>
        <p:xfrm>
          <a:off x="1141003" y="5263313"/>
          <a:ext cx="1806492" cy="72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977900" imgH="393700" progId="Equation.DSMT4">
                  <p:embed/>
                </p:oleObj>
              </mc:Choice>
              <mc:Fallback>
                <p:oleObj r:id="rId3" imgW="9779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1003" y="5263313"/>
                        <a:ext cx="1806492" cy="727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5450130" y="5408867"/>
            <a:ext cx="3164750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7.5:1.3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5.7:3.1</a:t>
            </a:r>
            <a:endParaRPr lang="zh-CN" altLang="en-US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101723" y="6020917"/>
            <a:ext cx="172354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不能组成比例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548530" y="6020917"/>
            <a:ext cx="1467068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能组成比例</a:t>
            </a:r>
          </a:p>
        </p:txBody>
      </p:sp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8010525" y="3696923"/>
            <a:ext cx="434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P43  T5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950" y="1030812"/>
            <a:ext cx="5591503" cy="243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874713" y="877888"/>
            <a:ext cx="645974" cy="708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endParaRPr lang="zh-CN" altLang="en-US" sz="360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89983" y="2714833"/>
            <a:ext cx="4227719" cy="401777"/>
            <a:chOff x="1377950" y="5338764"/>
            <a:chExt cx="6878361" cy="401777"/>
          </a:xfrm>
        </p:grpSpPr>
        <p:sp>
          <p:nvSpPr>
            <p:cNvPr id="21507" name="文本框 1"/>
            <p:cNvSpPr txBox="1">
              <a:spLocks noChangeArrowheads="1"/>
            </p:cNvSpPr>
            <p:nvPr/>
          </p:nvSpPr>
          <p:spPr bwMode="auto">
            <a:xfrm>
              <a:off x="1377950" y="5338764"/>
              <a:ext cx="4014788" cy="401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err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小红说得对吗？</a:t>
              </a:r>
              <a:endParaRPr lang="en-US" altLang="zh-CN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508" name="矩形 5"/>
            <p:cNvSpPr>
              <a:spLocks noChangeArrowheads="1"/>
            </p:cNvSpPr>
            <p:nvPr/>
          </p:nvSpPr>
          <p:spPr bwMode="auto">
            <a:xfrm>
              <a:off x="3912912" y="5371209"/>
              <a:ext cx="434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3855" indent="-3638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（选自教材</a:t>
              </a:r>
              <a:r>
                <a:rPr lang="en-US" altLang="zh-CN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P43  T6</a:t>
              </a:r>
              <a:r>
                <a:rPr lang="zh-CN" altLang="en-US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）</a:t>
              </a:r>
            </a:p>
          </p:txBody>
        </p:sp>
      </p:grp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53746" y="3595819"/>
            <a:ext cx="5166695" cy="2005615"/>
            <a:chOff x="2456" y="1587"/>
            <a:chExt cx="8136" cy="3159"/>
          </a:xfrm>
        </p:grpSpPr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2456" y="1587"/>
              <a:ext cx="8136" cy="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计算出 1 分钟心跳的次数，看是不是 72次，</a:t>
              </a:r>
            </a:p>
            <a:p>
              <a:pPr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 分钟等于 60 秒，</a:t>
              </a:r>
            </a:p>
            <a:p>
              <a:pPr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60×        ＝72（次），</a:t>
              </a:r>
            </a:p>
            <a:p>
              <a:pPr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由此可以判断小红说得对。</a:t>
              </a:r>
            </a:p>
          </p:txBody>
        </p:sp>
        <p:grpSp>
          <p:nvGrpSpPr>
            <p:cNvPr id="11" name="组合 4"/>
            <p:cNvGrpSpPr/>
            <p:nvPr/>
          </p:nvGrpSpPr>
          <p:grpSpPr>
            <a:xfrm>
              <a:off x="3382" y="3073"/>
              <a:ext cx="856" cy="1115"/>
              <a:chOff x="6683" y="6749"/>
              <a:chExt cx="856" cy="1115"/>
            </a:xfrm>
          </p:grpSpPr>
          <p:sp>
            <p:nvSpPr>
              <p:cNvPr id="12" name="文本框 2"/>
              <p:cNvSpPr txBox="1">
                <a:spLocks noChangeArrowheads="1"/>
              </p:cNvSpPr>
              <p:nvPr/>
            </p:nvSpPr>
            <p:spPr bwMode="auto">
              <a:xfrm>
                <a:off x="6683" y="6749"/>
                <a:ext cx="856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54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45 </a:t>
                </a:r>
                <a:endParaRPr lang="zh-CN" altLang="en-US" sz="1100">
                  <a:solidFill>
                    <a:srgbClr val="000000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6683" y="7307"/>
                <a:ext cx="85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宽屏</PresentationFormat>
  <Paragraphs>159</Paragraphs>
  <Slides>13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思源黑体 CN Medium</vt:lpstr>
      <vt:lpstr>宋体</vt:lpstr>
      <vt:lpstr>站酷庆科黄油体</vt:lpstr>
      <vt:lpstr>思源黑体 CN Bold</vt:lpstr>
      <vt:lpstr>Times New Roman</vt:lpstr>
      <vt:lpstr>思源黑体 CN Light</vt:lpstr>
      <vt:lpstr>Calibri</vt:lpstr>
      <vt:lpstr>Arial</vt:lpstr>
      <vt:lpstr>等线</vt:lpstr>
      <vt:lpstr>思源黑体 CN Regular</vt:lpstr>
      <vt:lpstr>思源黑体 CN Heavy</vt:lpstr>
      <vt:lpstr>www.2ppt.com</vt:lpstr>
      <vt:lpstr>Equation.KSEE3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2020-07-27T10:25:00Z</cp:lastPrinted>
  <dcterms:created xsi:type="dcterms:W3CDTF">2020-07-27T10:25:00Z</dcterms:created>
  <dcterms:modified xsi:type="dcterms:W3CDTF">2023-01-16T21:13:15Z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03F6915F53C14D63B78C7DE552783457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