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60" r:id="rId4"/>
    <p:sldId id="261" r:id="rId5"/>
    <p:sldId id="289" r:id="rId6"/>
    <p:sldId id="292" r:id="rId7"/>
    <p:sldId id="286" r:id="rId8"/>
    <p:sldId id="285" r:id="rId9"/>
    <p:sldId id="290" r:id="rId10"/>
    <p:sldId id="287" r:id="rId11"/>
    <p:sldId id="293" r:id="rId12"/>
    <p:sldId id="294" r:id="rId13"/>
    <p:sldId id="295" r:id="rId14"/>
    <p:sldId id="296" r:id="rId15"/>
    <p:sldId id="279" r:id="rId16"/>
    <p:sldId id="291" r:id="rId17"/>
    <p:sldId id="280" r:id="rId18"/>
    <p:sldId id="282" r:id="rId19"/>
    <p:sldId id="283" r:id="rId20"/>
    <p:sldId id="284" r:id="rId2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6E7DE"/>
    <a:srgbClr val="E8C3AE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CFF1E-238C-46DD-B6D0-046C896BC15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31ACB-685D-477D-9FBF-1A4BE4DF1B0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274CF8-1B38-4280-AECA-017F6FCEADF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36BE-FEA3-410E-9BF7-F60C0BD331F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5D8247-3DCA-4673-A774-649D1107033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2029A-9CE1-4AE0-9C04-4C1613272F2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787586-A74D-4BCD-A7D9-E9F437D1E3B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B430-0D36-47CF-B005-2616FD7B5C2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00197-6348-453F-B0BC-BADCFECB107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7D09D-DCFB-4B10-B97D-D6987BDBDBB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5F6A5-10A0-4865-BA1A-3D3DF991B8F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1B578-B439-4313-81DB-AC76EC170CC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D3B196-8FCD-4670-B7C2-8E984D405F7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80398-B4E6-4CAE-87AA-F5AD98BDC08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654049-5E26-41E2-AD3E-3D2A2613543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377B9-458F-4203-B69F-82C00E0B493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D1B3C7-737A-4492-8911-10654DE7C00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29FAF-BE19-4093-8F00-659CE3B3F20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869995-A4AF-414E-92C9-E368C858322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6540D-C6DE-48EC-AB13-565100221A7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DF11D5C6-3779-4A3B-B27A-B44210BDEC9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7CB0365F-CABE-40D5-8313-27689F4A2C8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U2%20Welcome%20to%20the%20unit%20B&#35838;&#25991;&#26391;&#35835;.mp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895350"/>
            <a:ext cx="914399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2   School life</a:t>
            </a:r>
            <a:endParaRPr lang="en-US" altLang="zh-CN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kumimoji="0"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1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en-US" altLang="zh-CN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195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533400" y="669925"/>
            <a:ext cx="80010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1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B)  It is Friday afternoon. Daniel and Simon are chatting after school. Read their conversation. Underline the British words and write the American words above them. </a:t>
            </a:r>
          </a:p>
          <a:p>
            <a:pPr marL="446405" algn="just">
              <a:lnSpc>
                <a:spcPct val="11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Daniel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Hi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Simon. Where are you going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1520825" indent="-1075055" algn="just">
              <a:lnSpc>
                <a:spcPct val="11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Simon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I'm going to buy a toy lorry for my cousin in the shop  near our school. </a:t>
            </a:r>
          </a:p>
          <a:p>
            <a:pPr marL="446405" algn="just">
              <a:lnSpc>
                <a:spcPct val="11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Daniel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I'll go with you. I'd like to buy some biscuits. </a:t>
            </a:r>
          </a:p>
          <a:p>
            <a:pPr marL="446405" algn="just">
              <a:lnSpc>
                <a:spcPct val="11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Simon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you have any plans for the weekend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446405" algn="just">
              <a:lnSpc>
                <a:spcPct val="11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Daniel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want to see a film. Shall we go together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1520825" indent="-1075055" algn="just">
              <a:lnSpc>
                <a:spcPct val="11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Simon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I'd love to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the school football team will </a:t>
            </a:r>
            <a:r>
              <a:rPr lang="en-US" altLang="zh-CN" sz="22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this Saturday. We have an important match this autumn. </a:t>
            </a:r>
          </a:p>
        </p:txBody>
      </p:sp>
      <p:pic>
        <p:nvPicPr>
          <p:cNvPr id="17412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53200" y="1504950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9788" y="728663"/>
            <a:ext cx="7385050" cy="5476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8435" name="TextBox 39"/>
          <p:cNvSpPr txBox="1">
            <a:spLocks noChangeArrowheads="1"/>
          </p:cNvSpPr>
          <p:nvPr/>
        </p:nvSpPr>
        <p:spPr bwMode="auto">
          <a:xfrm>
            <a:off x="2649538" y="744538"/>
            <a:ext cx="550386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 /'præktɪs/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vt.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&amp;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vi.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练习</a:t>
            </a:r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gray">
          <a:xfrm flipH="1">
            <a:off x="850900" y="83978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文本框 24"/>
          <p:cNvSpPr txBox="1">
            <a:spLocks noChangeArrowheads="1"/>
          </p:cNvSpPr>
          <p:nvPr/>
        </p:nvSpPr>
        <p:spPr bwMode="auto">
          <a:xfrm>
            <a:off x="952500" y="7683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833438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9" name="TextBox 39"/>
          <p:cNvSpPr txBox="1">
            <a:spLocks noChangeArrowheads="1"/>
          </p:cNvSpPr>
          <p:nvPr/>
        </p:nvSpPr>
        <p:spPr bwMode="auto">
          <a:xfrm>
            <a:off x="1022350" y="2482850"/>
            <a:ext cx="1143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8440" name="矩形 11"/>
          <p:cNvSpPr>
            <a:spLocks noChangeArrowheads="1"/>
          </p:cNvSpPr>
          <p:nvPr/>
        </p:nvSpPr>
        <p:spPr bwMode="auto">
          <a:xfrm>
            <a:off x="1544638" y="2532063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763838" y="2355850"/>
            <a:ext cx="5486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practice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，其后接名词、代词或动名词。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143000" y="1265238"/>
            <a:ext cx="5486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should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it every day. </a:t>
            </a:r>
          </a:p>
          <a:p>
            <a:pPr indent="627380">
              <a:lnSpc>
                <a:spcPct val="15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我们应该每天都练习它。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177925" y="3422650"/>
            <a:ext cx="73564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7380" indent="-62738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girl practises reading English every morning.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这个女孩每天早上练习读英语。</a:t>
            </a:r>
          </a:p>
        </p:txBody>
      </p:sp>
      <p:pic>
        <p:nvPicPr>
          <p:cNvPr id="18444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4"/>
          <p:cNvSpPr>
            <a:spLocks noChangeArrowheads="1"/>
          </p:cNvSpPr>
          <p:nvPr/>
        </p:nvSpPr>
        <p:spPr bwMode="auto">
          <a:xfrm>
            <a:off x="512763" y="841375"/>
            <a:ext cx="8032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18435" name="矩形 2"/>
          <p:cNvSpPr>
            <a:spLocks noChangeArrowheads="1"/>
          </p:cNvSpPr>
          <p:nvPr/>
        </p:nvSpPr>
        <p:spPr bwMode="auto">
          <a:xfrm>
            <a:off x="1238250" y="731838"/>
            <a:ext cx="73088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—Tim played the guitar very well in the school talent show.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think so. He practices _______ it every day.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（玉林）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play        B. playing          C. to play         D. plays</a:t>
            </a: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5040313" y="1957388"/>
            <a:ext cx="388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圆角矩形标注 4"/>
          <p:cNvSpPr>
            <a:spLocks noChangeArrowheads="1"/>
          </p:cNvSpPr>
          <p:nvPr/>
        </p:nvSpPr>
        <p:spPr bwMode="auto">
          <a:xfrm>
            <a:off x="1677988" y="3125788"/>
            <a:ext cx="6811962" cy="665162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1663700" y="3160713"/>
            <a:ext cx="68278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】practice doing sth. 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意为“练习做某事”。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9"/>
          <p:cNvSpPr txBox="1">
            <a:spLocks noChangeArrowheads="1"/>
          </p:cNvSpPr>
          <p:nvPr/>
        </p:nvSpPr>
        <p:spPr bwMode="auto">
          <a:xfrm>
            <a:off x="914400" y="1138238"/>
            <a:ext cx="1143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考向二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949450" y="971550"/>
            <a:ext cx="61722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的名词形式为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practice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，意为“练习，训练”。常作不可数名词。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069975" y="2411413"/>
            <a:ext cx="7356475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42925" indent="-542925">
              <a:lnSpc>
                <a:spcPct val="15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You need much practice if you want to play the violin well.  </a:t>
            </a:r>
          </a:p>
          <a:p>
            <a:pPr marL="627380">
              <a:lnSpc>
                <a:spcPct val="15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如果你想拉好小提琴，你需要大量的练习。</a:t>
            </a:r>
          </a:p>
        </p:txBody>
      </p:sp>
      <p:pic>
        <p:nvPicPr>
          <p:cNvPr id="20485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95400" y="1504950"/>
          <a:ext cx="6745289" cy="30908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80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CN" altLang="en-US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3" marB="4572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CN" altLang="en-US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3" marB="4572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T="45723" marB="45723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52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altLang="zh-CN" sz="2200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2200" dirty="0" err="1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practise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指为了求得学问上或技术上的熟练而反复练习。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She </a:t>
                      </a:r>
                      <a:r>
                        <a:rPr lang="en-US" altLang="zh-CN" sz="2200" b="1" dirty="0" err="1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practises</a:t>
                      </a: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dancing every afternoon. </a:t>
                      </a:r>
                      <a:r>
                        <a:rPr lang="zh-CN" altLang="en-US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每天下午她都练习跳舞。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52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altLang="zh-CN" sz="2200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exercise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指为了锻炼身体而有规律地按照一定方式练习。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How often do you </a:t>
                      </a:r>
                      <a:r>
                        <a:rPr lang="en-US" altLang="zh-CN" sz="22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exercise</a:t>
                      </a:r>
                      <a:r>
                        <a:rPr lang="zh-CN" altLang="en-US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？你多长时间锻炼一次？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4" name="TextBox 39"/>
          <p:cNvSpPr txBox="1">
            <a:spLocks noChangeArrowheads="1"/>
          </p:cNvSpPr>
          <p:nvPr/>
        </p:nvSpPr>
        <p:spPr bwMode="auto">
          <a:xfrm>
            <a:off x="914400" y="812800"/>
            <a:ext cx="1143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考向三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21525" name="矩形 3"/>
          <p:cNvSpPr>
            <a:spLocks noChangeArrowheads="1"/>
          </p:cNvSpPr>
          <p:nvPr/>
        </p:nvSpPr>
        <p:spPr bwMode="auto">
          <a:xfrm>
            <a:off x="1949450" y="666750"/>
            <a:ext cx="61722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辨析：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exercise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960438"/>
            <a:ext cx="7162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Why don't dogs go to school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Eddie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fewer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practise</a:t>
            </a:r>
          </a:p>
        </p:txBody>
      </p:sp>
      <p:pic>
        <p:nvPicPr>
          <p:cNvPr id="22531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"/>
          <p:cNvSpPr>
            <a:spLocks noChangeArrowheads="1"/>
          </p:cNvSpPr>
          <p:nvPr/>
        </p:nvSpPr>
        <p:spPr bwMode="auto">
          <a:xfrm>
            <a:off x="609600" y="590550"/>
            <a:ext cx="78486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>
              <a:lnSpc>
                <a:spcPct val="135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一、根据句意及所给提示完成句子</a:t>
            </a:r>
          </a:p>
          <a:p>
            <a:pPr marL="361950" indent="-3619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Where did you go for your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？</a:t>
            </a:r>
          </a:p>
          <a:p>
            <a:pPr marL="361950" indent="-3619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I watched a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called Hero last week. </a:t>
            </a:r>
          </a:p>
          <a:p>
            <a:pPr marL="361950" indent="-3619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I have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few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storybooks among my classmates. </a:t>
            </a:r>
          </a:p>
          <a:p>
            <a:pPr marL="361950" indent="-361950">
              <a:lnSpc>
                <a:spcPct val="135000"/>
              </a:lnSpc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1950" indent="-361950">
              <a:lnSpc>
                <a:spcPct val="135000"/>
              </a:lnSpc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1950" indent="-3619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His school life is like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watch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TV. </a:t>
            </a:r>
          </a:p>
          <a:p>
            <a:pPr marL="361950" indent="-3619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If you want to pass the test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 must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hard. 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395788" y="1141413"/>
            <a:ext cx="1141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acation</a:t>
            </a:r>
            <a:endParaRPr lang="zh-CN" altLang="en-US" b="1"/>
          </a:p>
        </p:txBody>
      </p:sp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1046163" y="2681288"/>
            <a:ext cx="7162800" cy="86995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1046163" y="2646363"/>
            <a:ext cx="705008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本题用</a:t>
            </a:r>
            <a:r>
              <a:rPr lang="zh-CN" altLang="en-US" sz="2200" b="1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题眼法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。由题干中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among my classmates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可知用最高级。形容词最高级前加定冠词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625725" y="1654175"/>
            <a:ext cx="71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ovie</a:t>
            </a:r>
            <a:endParaRPr lang="zh-CN" altLang="en-US" b="1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752600" y="2154238"/>
            <a:ext cx="1492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the fewest</a:t>
            </a:r>
            <a:endParaRPr lang="zh-CN" altLang="en-US" b="1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906838" y="3625850"/>
            <a:ext cx="1382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watching</a:t>
            </a:r>
            <a:endParaRPr lang="zh-CN" altLang="en-US" b="1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964238" y="4135438"/>
            <a:ext cx="646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ork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8488" y="617538"/>
            <a:ext cx="8208962" cy="2012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>
              <a:lnSpc>
                <a:spcPct val="13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二、单项选择</a:t>
            </a:r>
          </a:p>
          <a:p>
            <a:pPr marL="361950" indent="-361950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—Linda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would you like to go to the cinema with me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361950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—I'd love to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I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finish doing my homework. </a:t>
            </a:r>
          </a:p>
          <a:p>
            <a:pPr marL="361950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has to      B. have to     C. had to       D. am having to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87788" y="162083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b="1"/>
          </a:p>
        </p:txBody>
      </p:sp>
      <p:sp>
        <p:nvSpPr>
          <p:cNvPr id="15" name="圆角矩形标注 14"/>
          <p:cNvSpPr>
            <a:spLocks noChangeArrowheads="1"/>
          </p:cNvSpPr>
          <p:nvPr/>
        </p:nvSpPr>
        <p:spPr bwMode="auto">
          <a:xfrm>
            <a:off x="1069975" y="2657475"/>
            <a:ext cx="7045325" cy="1719263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6" name="TextBox 33"/>
          <p:cNvSpPr txBox="1">
            <a:spLocks noChangeArrowheads="1"/>
          </p:cNvSpPr>
          <p:nvPr/>
        </p:nvSpPr>
        <p:spPr bwMode="auto">
          <a:xfrm>
            <a:off x="1079500" y="2660650"/>
            <a:ext cx="70866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考查时态。 句意：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琳达，你愿意和我一起去电影院吗？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我愿意，但是我不得不完成我的家庭作业。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由句意可知一般过去时和现在进行时均不符合语境，排除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，主语为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，故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项正确。</a:t>
            </a:r>
          </a:p>
        </p:txBody>
      </p:sp>
      <p:pic>
        <p:nvPicPr>
          <p:cNvPr id="24582" name="图片 1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590550"/>
            <a:ext cx="8001000" cy="4229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—Why do you like pandas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indent="26543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are cute. </a:t>
            </a:r>
          </a:p>
          <a:p>
            <a:pPr indent="26543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Because        B. So          C. Though             D. If</a:t>
            </a:r>
          </a:p>
          <a:p>
            <a:pPr marL="265430" indent="-265430">
              <a:lnSpc>
                <a:spcPct val="140000"/>
              </a:lnSpc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5430" indent="-265430">
              <a:lnSpc>
                <a:spcPct val="140000"/>
              </a:lnSpc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5430" indent="-26543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This passage is very difficult.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people can understand it.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（宜宾）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5430" indent="-26543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 A few             B.  Few               C.  A little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676400" y="120015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b="1"/>
          </a:p>
        </p:txBody>
      </p:sp>
      <p:sp>
        <p:nvSpPr>
          <p:cNvPr id="6" name="圆角矩形标注 5"/>
          <p:cNvSpPr>
            <a:spLocks noChangeArrowheads="1"/>
          </p:cNvSpPr>
          <p:nvPr/>
        </p:nvSpPr>
        <p:spPr bwMode="auto">
          <a:xfrm>
            <a:off x="1096963" y="2135188"/>
            <a:ext cx="6811962" cy="106680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7" name="TextBox 33"/>
          <p:cNvSpPr txBox="1">
            <a:spLocks noChangeArrowheads="1"/>
          </p:cNvSpPr>
          <p:nvPr/>
        </p:nvSpPr>
        <p:spPr bwMode="auto">
          <a:xfrm>
            <a:off x="1066800" y="2138363"/>
            <a:ext cx="6827838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】why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引导的特殊疑问句用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引导的句子回答。故选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105400" y="32258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55638"/>
            <a:ext cx="78486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Lisa is a little poor at Chinese. I think she needs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every day.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（鸡西改编）</a:t>
            </a:r>
          </a:p>
          <a:p>
            <a:pPr marL="3619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to speak                B. to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speaking	</a:t>
            </a:r>
          </a:p>
          <a:p>
            <a:pPr marL="3619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speaking                D. to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to speak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335838" y="75723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1081088" y="2984500"/>
            <a:ext cx="6811962" cy="141605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1109663" y="2987675"/>
            <a:ext cx="67056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本题用词语应用法。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need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在此题中用作行为动词，后面要加动词不定式；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后面要加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doing sth.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6630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914400" y="666750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is your school life like?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9219" name="Picture 5" descr="C:\Users\Administrator\Desktop\图片\15576a3c2ad950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9963" y="1190625"/>
            <a:ext cx="37052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7" descr="C:\Users\Administrator\Desktop\图片\1856c53761203b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2363" y="3641725"/>
            <a:ext cx="80803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41413" y="1851025"/>
            <a:ext cx="68405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请完成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点拨训练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》P11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对应习题！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608013" y="611188"/>
            <a:ext cx="78501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 algn="just"/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Match the words on the left with the words on the right. Write the correct letters in the blanks. </a:t>
            </a:r>
          </a:p>
        </p:txBody>
      </p:sp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1066800" y="1425575"/>
            <a:ext cx="2220913" cy="3170238"/>
          </a:xfrm>
          <a:prstGeom prst="rect">
            <a:avLst/>
          </a:prstGeom>
          <a:solidFill>
            <a:srgbClr val="F6E7DE"/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British English</a:t>
            </a:r>
          </a:p>
          <a:p>
            <a:pPr indent="8572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biscuit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  <a:p>
            <a:pPr indent="8572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autumn </a:t>
            </a:r>
          </a:p>
          <a:p>
            <a:pPr indent="8572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lorry  </a:t>
            </a:r>
          </a:p>
          <a:p>
            <a:pPr indent="8572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film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  <a:p>
            <a:pPr indent="8572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football </a:t>
            </a:r>
          </a:p>
          <a:p>
            <a:pPr indent="8572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holiday </a:t>
            </a:r>
          </a:p>
          <a:p>
            <a:pPr indent="8572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garden </a:t>
            </a:r>
          </a:p>
          <a:p>
            <a:pPr indent="8572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rubber  </a:t>
            </a:r>
          </a:p>
          <a:p>
            <a:pPr indent="8572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shop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0245" name="矩形 1"/>
          <p:cNvSpPr>
            <a:spLocks noChangeArrowheads="1"/>
          </p:cNvSpPr>
          <p:nvPr/>
        </p:nvSpPr>
        <p:spPr bwMode="auto">
          <a:xfrm>
            <a:off x="3581400" y="1425575"/>
            <a:ext cx="19812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</a:t>
            </a:r>
          </a:p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</a:t>
            </a:r>
          </a:p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</a:t>
            </a:r>
          </a:p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</a:t>
            </a:r>
          </a:p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</a:p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________ 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8" name="矩形 1"/>
          <p:cNvSpPr>
            <a:spLocks noChangeArrowheads="1"/>
          </p:cNvSpPr>
          <p:nvPr/>
        </p:nvSpPr>
        <p:spPr bwMode="auto">
          <a:xfrm>
            <a:off x="5049838" y="1425575"/>
            <a:ext cx="2417762" cy="3170238"/>
          </a:xfrm>
          <a:prstGeom prst="rect">
            <a:avLst/>
          </a:prstGeom>
          <a:solidFill>
            <a:srgbClr val="F6E7DE"/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American English</a:t>
            </a:r>
          </a:p>
          <a:p>
            <a:pPr indent="18097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eraser</a:t>
            </a:r>
          </a:p>
          <a:p>
            <a:pPr indent="18097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soccer</a:t>
            </a:r>
          </a:p>
          <a:p>
            <a:pPr indent="18097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vacation</a:t>
            </a:r>
          </a:p>
          <a:p>
            <a:pPr indent="18097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cookie</a:t>
            </a:r>
          </a:p>
          <a:p>
            <a:pPr indent="18097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fall</a:t>
            </a:r>
          </a:p>
          <a:p>
            <a:pPr indent="18097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store</a:t>
            </a:r>
          </a:p>
          <a:p>
            <a:pPr indent="18097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truck</a:t>
            </a:r>
          </a:p>
          <a:p>
            <a:pPr indent="18097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yard</a:t>
            </a:r>
          </a:p>
          <a:p>
            <a:pPr indent="180975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movie</a:t>
            </a:r>
          </a:p>
        </p:txBody>
      </p:sp>
      <p:sp>
        <p:nvSpPr>
          <p:cNvPr id="10247" name="TextBox 1"/>
          <p:cNvSpPr txBox="1">
            <a:spLocks noChangeArrowheads="1"/>
          </p:cNvSpPr>
          <p:nvPr/>
        </p:nvSpPr>
        <p:spPr bwMode="auto">
          <a:xfrm>
            <a:off x="3962400" y="173355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029075" y="4173538"/>
            <a:ext cx="2698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zh-CN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973513" y="2039938"/>
            <a:ext cx="298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b="1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967163" y="23034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CN" altLang="en-US" b="1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997325" y="2632075"/>
            <a:ext cx="25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CN" altLang="en-US" b="1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995738" y="29511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b="1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994150" y="3276600"/>
            <a:ext cx="298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b="1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006850" y="356552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CN" altLang="en-US" b="1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013200" y="3867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b="1"/>
          </a:p>
        </p:txBody>
      </p:sp>
      <p:pic>
        <p:nvPicPr>
          <p:cNvPr id="10256" name="图片 1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9788" y="725488"/>
            <a:ext cx="7385050" cy="5635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267" name="TextBox 39"/>
          <p:cNvSpPr txBox="1">
            <a:spLocks noChangeArrowheads="1"/>
          </p:cNvSpPr>
          <p:nvPr/>
        </p:nvSpPr>
        <p:spPr bwMode="auto">
          <a:xfrm>
            <a:off x="2617788" y="722313"/>
            <a:ext cx="55864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Why don't dogs go to school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Eddie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11268" name="AutoShape 2"/>
          <p:cNvSpPr>
            <a:spLocks noChangeArrowheads="1"/>
          </p:cNvSpPr>
          <p:nvPr/>
        </p:nvSpPr>
        <p:spPr bwMode="gray">
          <a:xfrm flipH="1">
            <a:off x="850900" y="82708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9" name="文本框 24"/>
          <p:cNvSpPr txBox="1">
            <a:spLocks noChangeArrowheads="1"/>
          </p:cNvSpPr>
          <p:nvPr/>
        </p:nvSpPr>
        <p:spPr bwMode="auto">
          <a:xfrm>
            <a:off x="952500" y="765175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20738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905000" y="1276350"/>
            <a:ext cx="5562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这是一个由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引导的特殊疑问句。</a:t>
            </a:r>
          </a:p>
        </p:txBody>
      </p:sp>
      <p:sp>
        <p:nvSpPr>
          <p:cNvPr id="11272" name="TextBox 39"/>
          <p:cNvSpPr txBox="1">
            <a:spLocks noChangeArrowheads="1"/>
          </p:cNvSpPr>
          <p:nvPr/>
        </p:nvSpPr>
        <p:spPr bwMode="auto">
          <a:xfrm>
            <a:off x="785813" y="1346200"/>
            <a:ext cx="1143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考向一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19200" y="1885950"/>
            <a:ext cx="7005638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是疑问副词，意思是“为什么”，用来询问原因。对由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引导的特殊疑问句，常用由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引导的句子回答。</a:t>
            </a:r>
          </a:p>
        </p:txBody>
      </p:sp>
      <p:sp>
        <p:nvSpPr>
          <p:cNvPr id="16" name="矩形 15"/>
          <p:cNvSpPr/>
          <p:nvPr/>
        </p:nvSpPr>
        <p:spPr>
          <a:xfrm>
            <a:off x="1270000" y="3333750"/>
            <a:ext cx="6883400" cy="1531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—Why don't you like English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indent="627380">
              <a:lnSpc>
                <a:spcPct val="13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你为什么不喜欢英语？</a:t>
            </a:r>
          </a:p>
          <a:p>
            <a:pPr indent="627380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—Because it's too difficult.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因为它太难了。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9"/>
          <p:cNvSpPr>
            <a:spLocks noChangeArrowheads="1"/>
          </p:cNvSpPr>
          <p:nvPr/>
        </p:nvSpPr>
        <p:spPr bwMode="auto">
          <a:xfrm>
            <a:off x="1600200" y="657225"/>
            <a:ext cx="70866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在情景交际中，常用于表示提建议，意为“为什么不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……?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12291" name="TextBox 39"/>
          <p:cNvSpPr txBox="1">
            <a:spLocks noChangeArrowheads="1"/>
          </p:cNvSpPr>
          <p:nvPr/>
        </p:nvSpPr>
        <p:spPr bwMode="auto">
          <a:xfrm>
            <a:off x="596900" y="736600"/>
            <a:ext cx="1143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考向二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447800" y="1657350"/>
            <a:ext cx="702151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9330" indent="-989330">
              <a:lnSpc>
                <a:spcPct val="15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—Why don't you go to the park with your friends this weekend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indent="62738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—Good idea. I'd love to go with them. </a:t>
            </a:r>
          </a:p>
          <a:p>
            <a:pPr indent="62738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为什么这个周末你不和你的朋友们去公园呢？</a:t>
            </a:r>
          </a:p>
          <a:p>
            <a:pPr indent="62738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好主意。我很乐意和他们一起去。</a:t>
            </a:r>
          </a:p>
        </p:txBody>
      </p:sp>
      <p:pic>
        <p:nvPicPr>
          <p:cNvPr id="12293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4"/>
          <p:cNvSpPr>
            <a:spLocks noChangeArrowheads="1"/>
          </p:cNvSpPr>
          <p:nvPr/>
        </p:nvSpPr>
        <p:spPr bwMode="auto">
          <a:xfrm>
            <a:off x="762000" y="833438"/>
            <a:ext cx="8032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30350" y="742950"/>
            <a:ext cx="66246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—________ you join us for breakfast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—Why not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？（江西改编）</a:t>
            </a:r>
          </a:p>
          <a:p>
            <a:pPr indent="36195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Why don’t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B. What do</a:t>
            </a:r>
          </a:p>
          <a:p>
            <a:pPr indent="36195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When do                   D. How do</a:t>
            </a: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2438400" y="8794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1309688" y="3060700"/>
            <a:ext cx="6811962" cy="141605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1295400" y="3063875"/>
            <a:ext cx="6827838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考查交际用语。句意：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为什么你不加入我们一起吃早餐呢？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好哇！由句意可知要排除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9788" y="728663"/>
            <a:ext cx="7385050" cy="5476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4339" name="TextBox 39"/>
          <p:cNvSpPr txBox="1">
            <a:spLocks noChangeArrowheads="1"/>
          </p:cNvSpPr>
          <p:nvPr/>
        </p:nvSpPr>
        <p:spPr bwMode="auto">
          <a:xfrm>
            <a:off x="2649538" y="744538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fewer advertisements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较少的广告</a:t>
            </a:r>
          </a:p>
        </p:txBody>
      </p:sp>
      <p:sp>
        <p:nvSpPr>
          <p:cNvPr id="14340" name="AutoShape 2"/>
          <p:cNvSpPr>
            <a:spLocks noChangeArrowheads="1"/>
          </p:cNvSpPr>
          <p:nvPr/>
        </p:nvSpPr>
        <p:spPr bwMode="gray">
          <a:xfrm flipH="1">
            <a:off x="850900" y="83978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1" name="文本框 24"/>
          <p:cNvSpPr txBox="1">
            <a:spLocks noChangeArrowheads="1"/>
          </p:cNvSpPr>
          <p:nvPr/>
        </p:nvSpPr>
        <p:spPr bwMode="auto">
          <a:xfrm>
            <a:off x="952500" y="7683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833438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43" name="TextBox 39"/>
          <p:cNvSpPr txBox="1">
            <a:spLocks noChangeArrowheads="1"/>
          </p:cNvSpPr>
          <p:nvPr/>
        </p:nvSpPr>
        <p:spPr bwMode="auto">
          <a:xfrm>
            <a:off x="773113" y="1481138"/>
            <a:ext cx="1143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4344" name="矩形 11"/>
          <p:cNvSpPr>
            <a:spLocks noChangeArrowheads="1"/>
          </p:cNvSpPr>
          <p:nvPr/>
        </p:nvSpPr>
        <p:spPr bwMode="auto">
          <a:xfrm>
            <a:off x="1295400" y="1530350"/>
            <a:ext cx="173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易错点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sp>
        <p:nvSpPr>
          <p:cNvPr id="14345" name="矩形 3"/>
          <p:cNvSpPr>
            <a:spLocks noChangeArrowheads="1"/>
          </p:cNvSpPr>
          <p:nvPr/>
        </p:nvSpPr>
        <p:spPr bwMode="auto">
          <a:xfrm>
            <a:off x="2786063" y="1428750"/>
            <a:ext cx="54864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辨析：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few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few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little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little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4366" name="Group 30"/>
          <p:cNvGraphicFramePr>
            <a:graphicFrameLocks noGrp="1"/>
          </p:cNvGraphicFramePr>
          <p:nvPr/>
        </p:nvGraphicFramePr>
        <p:xfrm>
          <a:off x="1484313" y="2190750"/>
          <a:ext cx="6592887" cy="2286000"/>
        </p:xfrm>
        <a:graphic>
          <a:graphicData uri="http://schemas.openxmlformats.org/drawingml/2006/table">
            <a:tbl>
              <a:tblPr/>
              <a:tblGrid>
                <a:gridCol w="133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修饰可数名词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修饰不可数名词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肯定含义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 few </a:t>
                      </a: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有几个，有一些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 little </a:t>
                      </a: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少量，一点儿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否定含义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few </a:t>
                      </a: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没有几个，几乎没有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little </a:t>
                      </a: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很少，几乎没有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4364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914400" y="666750"/>
            <a:ext cx="6629400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have a few friends here.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（肯）</a:t>
            </a:r>
          </a:p>
          <a:p>
            <a:pPr indent="627380">
              <a:lnSpc>
                <a:spcPct val="13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我在这儿有一些朋友。</a:t>
            </a:r>
          </a:p>
          <a:p>
            <a:pPr indent="627380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have few friends here.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（否）</a:t>
            </a:r>
          </a:p>
          <a:p>
            <a:pPr indent="627380">
              <a:lnSpc>
                <a:spcPct val="13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我在这儿几乎没有朋友。</a:t>
            </a:r>
          </a:p>
          <a:p>
            <a:pPr indent="627380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is a little milk in the bottle.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（肯）</a:t>
            </a:r>
          </a:p>
          <a:p>
            <a:pPr indent="627380">
              <a:lnSpc>
                <a:spcPct val="13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瓶子里有点牛奶。</a:t>
            </a:r>
          </a:p>
          <a:p>
            <a:pPr indent="627380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is little milk in the bottle.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（否）</a:t>
            </a:r>
          </a:p>
          <a:p>
            <a:pPr indent="627380">
              <a:lnSpc>
                <a:spcPct val="13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瓶子里几乎没牛奶了。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4"/>
          <p:cNvSpPr>
            <a:spLocks noChangeArrowheads="1"/>
          </p:cNvSpPr>
          <p:nvPr/>
        </p:nvSpPr>
        <p:spPr bwMode="auto">
          <a:xfrm>
            <a:off x="512763" y="841375"/>
            <a:ext cx="8032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1281113" y="742950"/>
            <a:ext cx="73088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Bob knows how to cut the cost of the project.  I'm sure he can do the work with _______ money and ________ people.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less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 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B. fewer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more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fewer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D. less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fewer </a:t>
            </a: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4935538" y="1417638"/>
            <a:ext cx="407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89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1066</Words>
  <Application>Microsoft Office PowerPoint</Application>
  <PresentationFormat>全屏显示(16:9)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2018-04-27T09:43:00Z</dcterms:created>
  <dcterms:modified xsi:type="dcterms:W3CDTF">2023-01-16T21:13:20Z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40DD24401A254042BA6DB23216FB1397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