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71" r:id="rId2"/>
    <p:sldId id="273" r:id="rId3"/>
    <p:sldId id="317" r:id="rId4"/>
    <p:sldId id="318" r:id="rId5"/>
    <p:sldId id="324" r:id="rId6"/>
    <p:sldId id="319" r:id="rId7"/>
    <p:sldId id="320" r:id="rId8"/>
    <p:sldId id="321" r:id="rId9"/>
    <p:sldId id="325" r:id="rId10"/>
    <p:sldId id="322" r:id="rId11"/>
    <p:sldId id="323" r:id="rId12"/>
    <p:sldId id="326" r:id="rId13"/>
    <p:sldId id="327" r:id="rId14"/>
    <p:sldId id="272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2D91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564DDD32-97EF-473D-8ECA-D21B7FA1D83E}" type="datetimeFigureOut">
              <a:rPr lang="zh-CN" altLang="en-US" smtClean="0"/>
              <a:t>2023-01-14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60F860AC-CDA0-451B-B083-315E0DCFF927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860AC-CDA0-451B-B083-315E0DCFF927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860AC-CDA0-451B-B083-315E0DCFF927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860AC-CDA0-451B-B083-315E0DCFF927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4844899" y="1318014"/>
            <a:ext cx="5810453" cy="5810453"/>
          </a:xfrm>
          <a:custGeom>
            <a:avLst/>
            <a:gdLst>
              <a:gd name="connsiteX0" fmla="*/ 3873635 w 7747270"/>
              <a:gd name="connsiteY0" fmla="*/ 0 h 7747270"/>
              <a:gd name="connsiteX1" fmla="*/ 7747270 w 7747270"/>
              <a:gd name="connsiteY1" fmla="*/ 3873635 h 7747270"/>
              <a:gd name="connsiteX2" fmla="*/ 3873635 w 7747270"/>
              <a:gd name="connsiteY2" fmla="*/ 7747270 h 7747270"/>
              <a:gd name="connsiteX3" fmla="*/ 0 w 7747270"/>
              <a:gd name="connsiteY3" fmla="*/ 3873635 h 7747270"/>
              <a:gd name="connsiteX4" fmla="*/ 3873635 w 7747270"/>
              <a:gd name="connsiteY4" fmla="*/ 0 h 7747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270" h="7747270">
                <a:moveTo>
                  <a:pt x="3873635" y="0"/>
                </a:moveTo>
                <a:cubicBezTo>
                  <a:pt x="6012985" y="0"/>
                  <a:pt x="7747270" y="1734285"/>
                  <a:pt x="7747270" y="3873635"/>
                </a:cubicBezTo>
                <a:cubicBezTo>
                  <a:pt x="7747270" y="6012985"/>
                  <a:pt x="6012985" y="7747270"/>
                  <a:pt x="3873635" y="7747270"/>
                </a:cubicBezTo>
                <a:cubicBezTo>
                  <a:pt x="1734285" y="7747270"/>
                  <a:pt x="0" y="6012985"/>
                  <a:pt x="0" y="3873635"/>
                </a:cubicBezTo>
                <a:cubicBezTo>
                  <a:pt x="0" y="1734285"/>
                  <a:pt x="1734285" y="0"/>
                  <a:pt x="3873635" y="0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68580" tIns="34290" rIns="68580" bIns="34290">
            <a:noAutofit/>
          </a:bodyPr>
          <a:lstStyle/>
          <a:p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 userDrawn="1"/>
        </p:nvSpPr>
        <p:spPr>
          <a:xfrm>
            <a:off x="265767" y="155449"/>
            <a:ext cx="662792" cy="66279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 userDrawn="1"/>
        </p:nvSpPr>
        <p:spPr>
          <a:xfrm>
            <a:off x="571795" y="512359"/>
            <a:ext cx="420329" cy="420329"/>
          </a:xfrm>
          <a:prstGeom prst="ellipse">
            <a:avLst/>
          </a:prstGeom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23.png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notesSlide" Target="../notesSlides/notesSlide10.xml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5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2" Type="http://schemas.openxmlformats.org/officeDocument/2006/relationships/tags" Target="../tags/tag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4" Type="http://schemas.openxmlformats.org/officeDocument/2006/relationships/notesSlide" Target="../notesSlides/notesSlide4.xml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png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reeform 233"/>
          <p:cNvSpPr>
            <a:spLocks noEditPoints="1"/>
          </p:cNvSpPr>
          <p:nvPr/>
        </p:nvSpPr>
        <p:spPr bwMode="auto">
          <a:xfrm rot="11372370" flipH="1" flipV="1">
            <a:off x="-2373978" y="-2819196"/>
            <a:ext cx="6054134" cy="6072299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106" name="Group 105"/>
          <p:cNvGrpSpPr/>
          <p:nvPr/>
        </p:nvGrpSpPr>
        <p:grpSpPr>
          <a:xfrm rot="13500000">
            <a:off x="4378693" y="4541280"/>
            <a:ext cx="5823615" cy="5823615"/>
            <a:chOff x="-2186432" y="-5388948"/>
            <a:chExt cx="7764820" cy="7764820"/>
          </a:xfrm>
        </p:grpSpPr>
        <p:sp>
          <p:nvSpPr>
            <p:cNvPr id="107" name="Oval 106"/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en-ID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ID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61945" y="539977"/>
            <a:ext cx="3234690" cy="4620986"/>
          </a:xfrm>
          <a:prstGeom prst="rect">
            <a:avLst/>
          </a:prstGeom>
        </p:spPr>
      </p:pic>
      <p:grpSp>
        <p:nvGrpSpPr>
          <p:cNvPr id="34" name="组合 33"/>
          <p:cNvGrpSpPr/>
          <p:nvPr/>
        </p:nvGrpSpPr>
        <p:grpSpPr>
          <a:xfrm>
            <a:off x="4499612" y="1328439"/>
            <a:ext cx="3882444" cy="1159683"/>
            <a:chOff x="1525092" y="2645592"/>
            <a:chExt cx="5176592" cy="1546243"/>
          </a:xfrm>
        </p:grpSpPr>
        <p:sp>
          <p:nvSpPr>
            <p:cNvPr id="35" name="矩形 34"/>
            <p:cNvSpPr/>
            <p:nvPr/>
          </p:nvSpPr>
          <p:spPr bwMode="auto">
            <a:xfrm>
              <a:off x="1525092" y="2645592"/>
              <a:ext cx="5176592" cy="902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3800" b="1" kern="100" dirty="0">
                  <a:cs typeface="+mn-ea"/>
                  <a:sym typeface="+mn-lt"/>
                </a:rPr>
                <a:t>2.2 </a:t>
              </a:r>
              <a:r>
                <a:rPr lang="zh-CN" altLang="en-US" sz="3800" b="1" kern="100" dirty="0">
                  <a:cs typeface="+mn-ea"/>
                  <a:sym typeface="+mn-lt"/>
                </a:rPr>
                <a:t>整式的加减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8" name="矩形 37"/>
          <p:cNvSpPr/>
          <p:nvPr/>
        </p:nvSpPr>
        <p:spPr bwMode="auto">
          <a:xfrm>
            <a:off x="5807793" y="858533"/>
            <a:ext cx="257426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r"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第二章  整式的加减 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663496" y="2490043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715000" y="2094472"/>
            <a:ext cx="2667055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en-US" altLang="zh-CN" sz="2100" dirty="0">
                <a:cs typeface="+mn-ea"/>
                <a:sym typeface="+mn-lt"/>
              </a:rPr>
              <a:t>2.2.3  </a:t>
            </a:r>
            <a:r>
              <a:rPr lang="zh-CN" altLang="en-US" sz="2100" dirty="0">
                <a:cs typeface="+mn-ea"/>
                <a:sym typeface="+mn-lt"/>
              </a:rPr>
              <a:t>整式加减运算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237010" y="1040365"/>
          <a:ext cx="4250531" cy="870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r:id="rId5" imgW="47853600" imgH="9448800" progId="Equation.3">
                  <p:embed/>
                </p:oleObj>
              </mc:Choice>
              <mc:Fallback>
                <p:oleObj r:id="rId5" imgW="47853600" imgH="9448800" progId="Equation.3">
                  <p:embed/>
                  <p:pic>
                    <p:nvPicPr>
                      <p:cNvPr id="0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7010" y="1040365"/>
                        <a:ext cx="4250531" cy="87010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6916662" y="996493"/>
          <a:ext cx="1893570" cy="865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r:id="rId7" imgW="20116800" imgH="9448800" progId="Equation.3">
                  <p:embed/>
                </p:oleObj>
              </mc:Choice>
              <mc:Fallback>
                <p:oleObj r:id="rId7" imgW="20116800" imgH="9448800" progId="Equation.3">
                  <p:embed/>
                  <p:pic>
                    <p:nvPicPr>
                      <p:cNvPr id="0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16662" y="996493"/>
                        <a:ext cx="1893570" cy="86510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1191340" y="2117135"/>
            <a:ext cx="2783681" cy="37707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defTabSz="914400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解：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852642" y="1896382"/>
          <a:ext cx="3715226" cy="782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r:id="rId9" imgW="1955800" imgH="393700" progId="Equation.DSMT4">
                  <p:embed/>
                </p:oleObj>
              </mc:Choice>
              <mc:Fallback>
                <p:oleObj r:id="rId9" imgW="1955800" imgH="393700" progId="Equation.DSMT4">
                  <p:embed/>
                  <p:pic>
                    <p:nvPicPr>
                      <p:cNvPr id="0" name="Object 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52642" y="1896382"/>
                        <a:ext cx="3715226" cy="78247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643516" y="2715411"/>
          <a:ext cx="326866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r:id="rId11" imgW="1752600" imgH="393700" progId="Equation.DSMT4">
                  <p:embed/>
                </p:oleObj>
              </mc:Choice>
              <mc:Fallback>
                <p:oleObj r:id="rId11" imgW="1752600" imgH="393700" progId="Equation.DSMT4">
                  <p:embed/>
                  <p:pic>
                    <p:nvPicPr>
                      <p:cNvPr id="0" name="Object 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43516" y="2715411"/>
                        <a:ext cx="3268662" cy="768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5"/>
          <p:cNvSpPr txBox="1"/>
          <p:nvPr/>
        </p:nvSpPr>
        <p:spPr>
          <a:xfrm>
            <a:off x="5767136" y="2965348"/>
            <a:ext cx="1162818" cy="377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en-US" sz="2000" dirty="0">
                <a:solidFill>
                  <a:srgbClr val="0000FF"/>
                </a:solidFill>
                <a:cs typeface="+mn-ea"/>
                <a:sym typeface="+mn-lt"/>
              </a:rPr>
              <a:t>→</a:t>
            </a:r>
            <a:r>
              <a:rPr lang="zh-CN" altLang="en-US" sz="2000" dirty="0">
                <a:solidFill>
                  <a:srgbClr val="0000FF"/>
                </a:solidFill>
                <a:cs typeface="+mn-ea"/>
                <a:sym typeface="+mn-lt"/>
              </a:rPr>
              <a:t>去括号</a:t>
            </a:r>
          </a:p>
        </p:txBody>
      </p:sp>
      <p:sp>
        <p:nvSpPr>
          <p:cNvPr id="18" name="Text Box 17"/>
          <p:cNvSpPr txBox="1"/>
          <p:nvPr/>
        </p:nvSpPr>
        <p:spPr>
          <a:xfrm>
            <a:off x="5767136" y="3665070"/>
            <a:ext cx="1674978" cy="377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0000FF"/>
                </a:solidFill>
                <a:cs typeface="+mn-ea"/>
                <a:sym typeface="+mn-lt"/>
              </a:rPr>
              <a:t>→</a:t>
            </a:r>
            <a:r>
              <a:rPr lang="zh-CN" altLang="en-US" sz="2000" dirty="0">
                <a:solidFill>
                  <a:srgbClr val="0000FF"/>
                </a:solidFill>
                <a:cs typeface="+mn-ea"/>
                <a:sym typeface="+mn-lt"/>
              </a:rPr>
              <a:t>合并同类项</a:t>
            </a:r>
          </a:p>
        </p:txBody>
      </p:sp>
      <p:sp>
        <p:nvSpPr>
          <p:cNvPr id="19" name="Text Box 20"/>
          <p:cNvSpPr txBox="1"/>
          <p:nvPr/>
        </p:nvSpPr>
        <p:spPr>
          <a:xfrm>
            <a:off x="5741958" y="4355050"/>
            <a:ext cx="1418899" cy="377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zh-CN" altLang="en-US" sz="2000" dirty="0">
                <a:solidFill>
                  <a:srgbClr val="0000FF"/>
                </a:solidFill>
                <a:cs typeface="+mn-ea"/>
                <a:sym typeface="+mn-lt"/>
              </a:rPr>
              <a:t>将式子化简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856645" y="1170291"/>
            <a:ext cx="1991995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487541" y="1223865"/>
            <a:ext cx="3442970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的值，其中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1609772" y="3556868"/>
                <a:ext cx="5115844" cy="60276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/>
                <a:r>
                  <a:rPr lang="en-US" altLang="zh-CN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=(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f>
                      <m:f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)-(</a:t>
                </a:r>
                <a14:m>
                  <m:oMath xmlns:m="http://schemas.openxmlformats.org/officeDocument/2006/math">
                    <m:r>
                      <a:rPr lang="en-US" altLang="zh-CN" sz="24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a:rPr lang="en-US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f>
                      <m:f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)</a:t>
                </a:r>
                <a:endParaRPr lang="zh-CN" altLang="en-US" sz="24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772" y="3556868"/>
                <a:ext cx="5115844" cy="602762"/>
              </a:xfrm>
              <a:prstGeom prst="rect">
                <a:avLst/>
              </a:prstGeom>
              <a:blipFill rotWithShape="1">
                <a:blip r:embed="rId13"/>
                <a:stretch>
                  <a:fillRect l="-1" t="-39" r="6" b="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/>
              <p:cNvSpPr txBox="1"/>
              <p:nvPr/>
            </p:nvSpPr>
            <p:spPr>
              <a:xfrm>
                <a:off x="1643517" y="4327219"/>
                <a:ext cx="5115844" cy="816281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/>
                <a:r>
                  <a:rPr lang="en-US" altLang="zh-CN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−3</m:t>
                    </m:r>
                    <m:r>
                      <m:rPr>
                        <m:sty m:val="p"/>
                      </m:rPr>
                      <a:rPr lang="en-US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x</m:t>
                    </m:r>
                  </m:oMath>
                </a14:m>
                <a:endParaRPr lang="en-US" altLang="zh-CN" sz="24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defTabSz="914400"/>
                <a:endParaRPr lang="zh-CN" altLang="en-US" sz="24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517" y="4327219"/>
                <a:ext cx="5115844" cy="816281"/>
              </a:xfrm>
              <a:prstGeom prst="rect">
                <a:avLst/>
              </a:prstGeom>
              <a:blipFill rotWithShape="1">
                <a:blip r:embed="rId14"/>
                <a:stretch>
                  <a:fillRect l="-3" t="-40" r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文本框 22"/>
          <p:cNvSpPr txBox="1"/>
          <p:nvPr/>
        </p:nvSpPr>
        <p:spPr>
          <a:xfrm>
            <a:off x="1172578" y="352486"/>
            <a:ext cx="332322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思考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8" grpId="0"/>
      <p:bldP spid="19" grpId="0"/>
      <p:bldP spid="2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111"/>
          <p:cNvSpPr txBox="1"/>
          <p:nvPr/>
        </p:nvSpPr>
        <p:spPr>
          <a:xfrm>
            <a:off x="579162" y="2610663"/>
            <a:ext cx="8637746" cy="122341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defTabSz="914400">
              <a:lnSpc>
                <a:spcPct val="250000"/>
              </a:lnSpc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长方形的一边长等于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+2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另一边比它大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那么这个长方形的周长（    ）</a:t>
            </a:r>
          </a:p>
          <a:p>
            <a:pPr defTabSz="914400">
              <a:lnSpc>
                <a:spcPct val="250000"/>
              </a:lnSpc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A.14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+6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       B.7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+3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b </a:t>
            </a:r>
            <a:r>
              <a:rPr lang="zh-CN" altLang="en-US" sz="1500" i="1" dirty="0">
                <a:solidFill>
                  <a:prstClr val="black"/>
                </a:solidFill>
                <a:cs typeface="+mn-ea"/>
                <a:sym typeface="+mn-lt"/>
              </a:rPr>
              <a:t>　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C.10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+10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1500" i="1" dirty="0">
                <a:solidFill>
                  <a:prstClr val="black"/>
                </a:solidFill>
                <a:cs typeface="+mn-ea"/>
                <a:sym typeface="+mn-lt"/>
              </a:rPr>
              <a:t>　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D.12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+8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9" name="组合 12"/>
          <p:cNvGrpSpPr/>
          <p:nvPr/>
        </p:nvGrpSpPr>
        <p:grpSpPr>
          <a:xfrm>
            <a:off x="579162" y="880731"/>
            <a:ext cx="8446723" cy="553942"/>
            <a:chOff x="1225" y="1355"/>
            <a:chExt cx="12669" cy="831"/>
          </a:xfrm>
        </p:grpSpPr>
        <p:sp>
          <p:nvSpPr>
            <p:cNvPr id="10" name="文本框 9"/>
            <p:cNvSpPr txBox="1"/>
            <p:nvPr/>
          </p:nvSpPr>
          <p:spPr>
            <a:xfrm>
              <a:off x="1225" y="1355"/>
              <a:ext cx="12669" cy="8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defTabSz="914400">
                <a:lnSpc>
                  <a:spcPct val="200000"/>
                </a:lnSpc>
              </a:pPr>
              <a:r>
                <a:rPr lang="en-US" altLang="zh-CN" sz="1500" dirty="0">
                  <a:solidFill>
                    <a:prstClr val="black"/>
                  </a:solidFill>
                  <a:cs typeface="+mn-ea"/>
                  <a:sym typeface="+mn-lt"/>
                </a:rPr>
                <a:t>1.</a:t>
              </a:r>
              <a:r>
                <a:rPr lang="zh-CN" altLang="en-US" sz="1500" dirty="0">
                  <a:solidFill>
                    <a:prstClr val="black"/>
                  </a:solidFill>
                  <a:cs typeface="+mn-ea"/>
                  <a:sym typeface="+mn-lt"/>
                </a:rPr>
                <a:t>已知一个多项式与               的和等于                     ，则这个多项式（    ）</a:t>
              </a:r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4014" y="1664"/>
              <a:ext cx="939" cy="30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6346" y="1681"/>
              <a:ext cx="1213" cy="308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13" name="图片 14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21548" y="1726495"/>
            <a:ext cx="3426884" cy="7959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矩形 5135"/>
          <p:cNvSpPr/>
          <p:nvPr/>
        </p:nvSpPr>
        <p:spPr>
          <a:xfrm>
            <a:off x="6450425" y="968274"/>
            <a:ext cx="385058" cy="377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/>
          <a:p>
            <a:pPr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5" name="矩形 5135"/>
          <p:cNvSpPr/>
          <p:nvPr/>
        </p:nvSpPr>
        <p:spPr>
          <a:xfrm>
            <a:off x="6616015" y="2797756"/>
            <a:ext cx="385058" cy="377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/>
          <a:p>
            <a:pPr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220095" y="3926095"/>
            <a:ext cx="3996813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800" dirty="0">
                <a:solidFill>
                  <a:srgbClr val="E32D91"/>
                </a:solidFill>
                <a:cs typeface="+mn-ea"/>
                <a:sym typeface="+mn-lt"/>
              </a:rPr>
              <a:t>提示：</a:t>
            </a:r>
            <a:r>
              <a:rPr lang="en-US" altLang="zh-CN" sz="1800" dirty="0">
                <a:solidFill>
                  <a:srgbClr val="E32D91"/>
                </a:solidFill>
                <a:cs typeface="+mn-ea"/>
                <a:sym typeface="+mn-lt"/>
              </a:rPr>
              <a:t>1.</a:t>
            </a:r>
            <a:r>
              <a:rPr lang="zh-CN" altLang="en-US" sz="1800" dirty="0">
                <a:solidFill>
                  <a:srgbClr val="E32D91"/>
                </a:solidFill>
                <a:cs typeface="+mn-ea"/>
                <a:sym typeface="+mn-lt"/>
              </a:rPr>
              <a:t>先求另一边边长。</a:t>
            </a:r>
            <a:endParaRPr lang="en-US" altLang="zh-CN" sz="1800" dirty="0">
              <a:solidFill>
                <a:srgbClr val="E32D91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srgbClr val="E32D91"/>
                </a:solidFill>
                <a:cs typeface="+mn-ea"/>
                <a:sym typeface="+mn-lt"/>
              </a:rPr>
              <a:t>           2.</a:t>
            </a:r>
            <a:r>
              <a:rPr lang="zh-CN" altLang="en-US" sz="1800" dirty="0">
                <a:solidFill>
                  <a:srgbClr val="E32D91"/>
                </a:solidFill>
                <a:cs typeface="+mn-ea"/>
                <a:sym typeface="+mn-lt"/>
              </a:rPr>
              <a:t>长方形周长</a:t>
            </a:r>
            <a:r>
              <a:rPr lang="en-US" altLang="zh-CN" sz="1800" dirty="0">
                <a:solidFill>
                  <a:srgbClr val="E32D91"/>
                </a:solidFill>
                <a:cs typeface="+mn-ea"/>
                <a:sym typeface="+mn-lt"/>
              </a:rPr>
              <a:t>=(</a:t>
            </a:r>
            <a:r>
              <a:rPr lang="zh-CN" altLang="en-US" sz="1800" dirty="0">
                <a:solidFill>
                  <a:srgbClr val="E32D91"/>
                </a:solidFill>
                <a:cs typeface="+mn-ea"/>
                <a:sym typeface="+mn-lt"/>
              </a:rPr>
              <a:t>长</a:t>
            </a:r>
            <a:r>
              <a:rPr lang="en-US" altLang="zh-CN" sz="1800" dirty="0">
                <a:solidFill>
                  <a:srgbClr val="E32D91"/>
                </a:solidFill>
                <a:cs typeface="+mn-ea"/>
                <a:sym typeface="+mn-lt"/>
              </a:rPr>
              <a:t>+</a:t>
            </a:r>
            <a:r>
              <a:rPr lang="zh-CN" altLang="en-US" sz="1800" dirty="0">
                <a:solidFill>
                  <a:srgbClr val="E32D91"/>
                </a:solidFill>
                <a:cs typeface="+mn-ea"/>
                <a:sym typeface="+mn-lt"/>
              </a:rPr>
              <a:t>宽</a:t>
            </a:r>
            <a:r>
              <a:rPr lang="en-US" altLang="zh-CN" sz="1800" dirty="0">
                <a:solidFill>
                  <a:srgbClr val="E32D91"/>
                </a:solidFill>
                <a:cs typeface="+mn-ea"/>
                <a:sym typeface="+mn-lt"/>
              </a:rPr>
              <a:t>)*2</a:t>
            </a:r>
            <a:endParaRPr lang="zh-CN" altLang="en-US" sz="1800" dirty="0">
              <a:solidFill>
                <a:srgbClr val="E32D91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172578" y="352486"/>
            <a:ext cx="332322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117"/>
          <p:cNvSpPr txBox="1"/>
          <p:nvPr/>
        </p:nvSpPr>
        <p:spPr>
          <a:xfrm>
            <a:off x="899592" y="897283"/>
            <a:ext cx="6979920" cy="274690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900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2900" dirty="0">
                <a:solidFill>
                  <a:prstClr val="black"/>
                </a:solidFill>
                <a:cs typeface="+mn-ea"/>
                <a:sym typeface="+mn-lt"/>
              </a:rPr>
              <a:t>计算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900" dirty="0">
                <a:solidFill>
                  <a:prstClr val="black"/>
                </a:solidFill>
                <a:cs typeface="+mn-ea"/>
                <a:sym typeface="+mn-lt"/>
              </a:rPr>
              <a:t>(1) 3xy-4xy-(-2xy)       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900" dirty="0">
                <a:solidFill>
                  <a:prstClr val="black"/>
                </a:solidFill>
                <a:cs typeface="+mn-ea"/>
                <a:sym typeface="+mn-lt"/>
              </a:rPr>
              <a:t>(2) (-x+2x</a:t>
            </a:r>
            <a:r>
              <a:rPr lang="en-US" altLang="zh-CN" sz="29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900" dirty="0">
                <a:solidFill>
                  <a:prstClr val="black"/>
                </a:solidFill>
                <a:cs typeface="+mn-ea"/>
                <a:sym typeface="+mn-lt"/>
              </a:rPr>
              <a:t> +5)- (4x</a:t>
            </a:r>
            <a:r>
              <a:rPr lang="en-US" altLang="zh-CN" sz="29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900" dirty="0">
                <a:solidFill>
                  <a:prstClr val="black"/>
                </a:solidFill>
                <a:cs typeface="+mn-ea"/>
                <a:sym typeface="+mn-lt"/>
              </a:rPr>
              <a:t> -3-6x)  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72578" y="352486"/>
            <a:ext cx="332322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3582" y="1058047"/>
            <a:ext cx="8312431" cy="376256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填空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如果用</a:t>
            </a:r>
            <a:r>
              <a:rPr lang="en-US" altLang="zh-CN" sz="2000" dirty="0" err="1">
                <a:solidFill>
                  <a:prstClr val="black"/>
                </a:solidFill>
                <a:cs typeface="+mn-ea"/>
                <a:sym typeface="+mn-lt"/>
              </a:rPr>
              <a:t>a,b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分别表示一个两位数的十位数字和个位数字，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那么这个两位数可以表示为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____________________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。 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  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交换这个两位数的十位数字和个位数字，得到的新数是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。 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将这两个数相加得：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____________________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endParaRPr lang="en-US" altLang="zh-CN" sz="2000" u="sng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将这两个数相减得：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____________________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261119" y="3065042"/>
            <a:ext cx="2175387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10b+a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797898" y="2369807"/>
            <a:ext cx="2175387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10a+b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730175" y="3674173"/>
            <a:ext cx="2175387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11a+11b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920675" y="4273991"/>
            <a:ext cx="2175387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9a-9b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72578" y="352486"/>
            <a:ext cx="332322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reeform 233"/>
          <p:cNvSpPr>
            <a:spLocks noEditPoints="1"/>
          </p:cNvSpPr>
          <p:nvPr/>
        </p:nvSpPr>
        <p:spPr bwMode="auto">
          <a:xfrm rot="11372370" flipH="1" flipV="1">
            <a:off x="-2373978" y="-2819196"/>
            <a:ext cx="6054134" cy="6072299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106" name="Group 105"/>
          <p:cNvGrpSpPr/>
          <p:nvPr/>
        </p:nvGrpSpPr>
        <p:grpSpPr>
          <a:xfrm rot="13500000">
            <a:off x="4378693" y="4541280"/>
            <a:ext cx="5823615" cy="5823615"/>
            <a:chOff x="-2186432" y="-5388948"/>
            <a:chExt cx="7764820" cy="7764820"/>
          </a:xfrm>
        </p:grpSpPr>
        <p:sp>
          <p:nvSpPr>
            <p:cNvPr id="107" name="Oval 106"/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en-ID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ID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61945" y="539977"/>
            <a:ext cx="3234690" cy="4620986"/>
          </a:xfrm>
          <a:prstGeom prst="rect">
            <a:avLst/>
          </a:prstGeom>
        </p:spPr>
      </p:pic>
      <p:grpSp>
        <p:nvGrpSpPr>
          <p:cNvPr id="34" name="组合 33"/>
          <p:cNvGrpSpPr/>
          <p:nvPr/>
        </p:nvGrpSpPr>
        <p:grpSpPr>
          <a:xfrm>
            <a:off x="4499612" y="1328439"/>
            <a:ext cx="3882444" cy="1159683"/>
            <a:chOff x="1525092" y="2645592"/>
            <a:chExt cx="5176592" cy="1546243"/>
          </a:xfrm>
        </p:grpSpPr>
        <p:sp>
          <p:nvSpPr>
            <p:cNvPr id="35" name="矩形 34"/>
            <p:cNvSpPr/>
            <p:nvPr/>
          </p:nvSpPr>
          <p:spPr bwMode="auto">
            <a:xfrm>
              <a:off x="1525092" y="2645592"/>
              <a:ext cx="5176592" cy="902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38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9" name="文本框 38"/>
          <p:cNvSpPr txBox="1"/>
          <p:nvPr/>
        </p:nvSpPr>
        <p:spPr>
          <a:xfrm>
            <a:off x="4663496" y="2490043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97489" y="144792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32D91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97489" y="2073957"/>
            <a:ext cx="7761388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、熟练进行整式的加减运算。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、利用去括号法则会进行整式的化简。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97489" y="3107022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32D91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997489" y="3733052"/>
            <a:ext cx="7533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重点：熟练进行整式的加减运算。</a:t>
            </a:r>
          </a:p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难点：利用去括号法则会进行整式的化简。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/>
          </p:cNvSpPr>
          <p:nvPr/>
        </p:nvSpPr>
        <p:spPr>
          <a:xfrm>
            <a:off x="646701" y="889082"/>
            <a:ext cx="8482726" cy="124015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342900" indent="-342900"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(1)(2x-3y)+(5x+4y)</a:t>
            </a:r>
          </a:p>
          <a:p>
            <a:pPr marL="342900" indent="-342900"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(2)(8a-7b)-(4a-5b)</a:t>
            </a:r>
          </a:p>
        </p:txBody>
      </p:sp>
      <p:sp>
        <p:nvSpPr>
          <p:cNvPr id="9" name="Text Box 25"/>
          <p:cNvSpPr txBox="1"/>
          <p:nvPr/>
        </p:nvSpPr>
        <p:spPr>
          <a:xfrm>
            <a:off x="809211" y="1931852"/>
            <a:ext cx="2165497" cy="30008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解： </a:t>
            </a:r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(1)(2x-3y)+(5x+4y)</a:t>
            </a:r>
          </a:p>
        </p:txBody>
      </p:sp>
      <p:sp>
        <p:nvSpPr>
          <p:cNvPr id="10" name="Text Box 28"/>
          <p:cNvSpPr txBox="1"/>
          <p:nvPr/>
        </p:nvSpPr>
        <p:spPr>
          <a:xfrm>
            <a:off x="1509193" y="2412586"/>
            <a:ext cx="1350370" cy="30008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=2x-3y+5x+4y</a:t>
            </a:r>
          </a:p>
        </p:txBody>
      </p:sp>
      <p:sp>
        <p:nvSpPr>
          <p:cNvPr id="11" name="Text Box 31"/>
          <p:cNvSpPr txBox="1"/>
          <p:nvPr/>
        </p:nvSpPr>
        <p:spPr>
          <a:xfrm>
            <a:off x="1522898" y="2893319"/>
            <a:ext cx="661480" cy="30008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=7x+y</a:t>
            </a:r>
          </a:p>
        </p:txBody>
      </p:sp>
      <p:sp>
        <p:nvSpPr>
          <p:cNvPr id="12" name="Text Box 33"/>
          <p:cNvSpPr txBox="1"/>
          <p:nvPr/>
        </p:nvSpPr>
        <p:spPr>
          <a:xfrm>
            <a:off x="3436581" y="2426935"/>
            <a:ext cx="600164" cy="25391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/>
          <a:p>
            <a:pPr defTabSz="914400"/>
            <a:r>
              <a:rPr lang="zh-CN" altLang="en-US" sz="1200" dirty="0">
                <a:solidFill>
                  <a:srgbClr val="0000FF"/>
                </a:solidFill>
                <a:cs typeface="+mn-ea"/>
                <a:sym typeface="+mn-lt"/>
              </a:rPr>
              <a:t>去括号</a:t>
            </a:r>
          </a:p>
        </p:txBody>
      </p:sp>
      <p:sp>
        <p:nvSpPr>
          <p:cNvPr id="13" name="Text Box 71"/>
          <p:cNvSpPr txBox="1"/>
          <p:nvPr/>
        </p:nvSpPr>
        <p:spPr>
          <a:xfrm>
            <a:off x="3436580" y="2906975"/>
            <a:ext cx="907941" cy="25391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/>
          <a:p>
            <a:pPr defTabSz="914400"/>
            <a:r>
              <a:rPr lang="zh-CN" altLang="en-US" sz="1200" dirty="0">
                <a:solidFill>
                  <a:srgbClr val="0000FF"/>
                </a:solidFill>
                <a:cs typeface="+mn-ea"/>
                <a:sym typeface="+mn-lt"/>
              </a:rPr>
              <a:t>合并同类项</a:t>
            </a:r>
          </a:p>
        </p:txBody>
      </p:sp>
      <p:sp>
        <p:nvSpPr>
          <p:cNvPr id="14" name="Text Box 16"/>
          <p:cNvSpPr txBox="1"/>
          <p:nvPr/>
        </p:nvSpPr>
        <p:spPr>
          <a:xfrm>
            <a:off x="1533509" y="3927451"/>
            <a:ext cx="2850356" cy="30008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defTabSz="914400"/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=8a-7b-4a+5b</a:t>
            </a:r>
          </a:p>
        </p:txBody>
      </p:sp>
      <p:sp>
        <p:nvSpPr>
          <p:cNvPr id="15" name="Text Box 17"/>
          <p:cNvSpPr txBox="1"/>
          <p:nvPr/>
        </p:nvSpPr>
        <p:spPr>
          <a:xfrm>
            <a:off x="1615974" y="4408183"/>
            <a:ext cx="1845230" cy="30008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defTabSz="914400"/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=4a-2b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299729" y="3374053"/>
            <a:ext cx="1682192" cy="41549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marL="342900" indent="-342900" defTabSz="914400">
              <a:lnSpc>
                <a:spcPct val="150000"/>
              </a:lnSpc>
            </a:pPr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(2)(8a-7b)-(4a-5b)</a:t>
            </a:r>
          </a:p>
        </p:txBody>
      </p:sp>
      <p:sp>
        <p:nvSpPr>
          <p:cNvPr id="17" name="Text Box 33"/>
          <p:cNvSpPr txBox="1"/>
          <p:nvPr/>
        </p:nvSpPr>
        <p:spPr>
          <a:xfrm>
            <a:off x="3436581" y="3924481"/>
            <a:ext cx="600164" cy="25391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/>
          <a:p>
            <a:pPr defTabSz="914400"/>
            <a:r>
              <a:rPr lang="zh-CN" altLang="en-US" sz="1200" dirty="0">
                <a:solidFill>
                  <a:srgbClr val="0000FF"/>
                </a:solidFill>
                <a:cs typeface="+mn-ea"/>
                <a:sym typeface="+mn-lt"/>
              </a:rPr>
              <a:t>去括号</a:t>
            </a:r>
          </a:p>
        </p:txBody>
      </p:sp>
      <p:sp>
        <p:nvSpPr>
          <p:cNvPr id="18" name="Text Box 71"/>
          <p:cNvSpPr txBox="1"/>
          <p:nvPr/>
        </p:nvSpPr>
        <p:spPr>
          <a:xfrm>
            <a:off x="3436580" y="4431267"/>
            <a:ext cx="907941" cy="25391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/>
          <a:p>
            <a:pPr defTabSz="914400"/>
            <a:r>
              <a:rPr lang="zh-CN" altLang="en-US" sz="1200" dirty="0">
                <a:solidFill>
                  <a:srgbClr val="0000FF"/>
                </a:solidFill>
                <a:cs typeface="+mn-ea"/>
                <a:sym typeface="+mn-lt"/>
              </a:rPr>
              <a:t>合并同类项</a:t>
            </a:r>
          </a:p>
        </p:txBody>
      </p:sp>
      <p:sp>
        <p:nvSpPr>
          <p:cNvPr id="2" name="矩形: 圆角 1"/>
          <p:cNvSpPr/>
          <p:nvPr/>
        </p:nvSpPr>
        <p:spPr>
          <a:xfrm>
            <a:off x="4038238" y="1057583"/>
            <a:ext cx="2890911" cy="707781"/>
          </a:xfrm>
          <a:prstGeom prst="roundRect">
            <a:avLst/>
          </a:prstGeom>
          <a:ln>
            <a:solidFill>
              <a:srgbClr val="E32D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r>
              <a:rPr lang="zh-CN" altLang="en-US" sz="1800" dirty="0">
                <a:solidFill>
                  <a:prstClr val="white"/>
                </a:solidFill>
                <a:cs typeface="+mn-ea"/>
                <a:sym typeface="+mn-lt"/>
              </a:rPr>
              <a:t>整式加减运算需注意：</a:t>
            </a:r>
            <a:endParaRPr lang="en-US" altLang="zh-CN" sz="1800" dirty="0">
              <a:solidFill>
                <a:prstClr val="white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sz="1800" dirty="0">
                <a:solidFill>
                  <a:prstClr val="white"/>
                </a:solidFill>
                <a:cs typeface="+mn-ea"/>
                <a:sym typeface="+mn-lt"/>
              </a:rPr>
              <a:t>去括号和合并同类项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计 算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/>
          </p:cNvSpPr>
          <p:nvPr/>
        </p:nvSpPr>
        <p:spPr>
          <a:xfrm>
            <a:off x="786102" y="1076345"/>
            <a:ext cx="9206230" cy="94869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342900" indent="-342900" defTabSz="914400">
              <a:lnSpc>
                <a:spcPct val="13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练习：求多项式                        与                            的和</a:t>
            </a:r>
            <a:r>
              <a:rPr lang="en-US" altLang="x-none" sz="15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graphicFrame>
        <p:nvGraphicFramePr>
          <p:cNvPr id="9" name="对象 717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355870" y="1145208"/>
          <a:ext cx="942388" cy="227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r:id="rId5" imgW="750570" imgH="203200" progId="Equation.DSMT4">
                  <p:embed/>
                </p:oleObj>
              </mc:Choice>
              <mc:Fallback>
                <p:oleObj r:id="rId5" imgW="750570" imgH="203200" progId="Equation.DSMT4">
                  <p:embed/>
                  <p:pic>
                    <p:nvPicPr>
                      <p:cNvPr id="0" name="对象 7171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55870" y="1145208"/>
                        <a:ext cx="942388" cy="22779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717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823277" y="1118286"/>
          <a:ext cx="1225337" cy="263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r:id="rId7" imgW="852170" imgH="203200" progId="Equation.DSMT4">
                  <p:embed/>
                </p:oleObj>
              </mc:Choice>
              <mc:Fallback>
                <p:oleObj r:id="rId7" imgW="852170" imgH="203200" progId="Equation.DSMT4">
                  <p:embed/>
                  <p:pic>
                    <p:nvPicPr>
                      <p:cNvPr id="0" name="对象 7172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23277" y="1118286"/>
                        <a:ext cx="1225337" cy="2630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717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407924" y="1671366"/>
          <a:ext cx="3549171" cy="451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r:id="rId9" imgW="1892300" imgH="228600" progId="Equation.DSMT4">
                  <p:embed/>
                </p:oleObj>
              </mc:Choice>
              <mc:Fallback>
                <p:oleObj r:id="rId9" imgW="1892300" imgH="228600" progId="Equation.DSMT4">
                  <p:embed/>
                  <p:pic>
                    <p:nvPicPr>
                      <p:cNvPr id="0" name="对象 7173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07924" y="1671366"/>
                        <a:ext cx="3549171" cy="45161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4"/>
          <p:cNvSpPr txBox="1"/>
          <p:nvPr/>
        </p:nvSpPr>
        <p:spPr>
          <a:xfrm>
            <a:off x="740249" y="1624926"/>
            <a:ext cx="905113" cy="4385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defTabSz="91440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解：</a:t>
            </a:r>
          </a:p>
        </p:txBody>
      </p:sp>
      <p:graphicFrame>
        <p:nvGraphicFramePr>
          <p:cNvPr id="13" name="对象 717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034551" y="2232467"/>
          <a:ext cx="3310586" cy="41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r:id="rId11" imgW="1727200" imgH="203200" progId="Equation.DSMT4">
                  <p:embed/>
                </p:oleObj>
              </mc:Choice>
              <mc:Fallback>
                <p:oleObj r:id="rId11" imgW="1727200" imgH="203200" progId="Equation.DSMT4">
                  <p:embed/>
                  <p:pic>
                    <p:nvPicPr>
                      <p:cNvPr id="0" name="对象 7175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34551" y="2232467"/>
                        <a:ext cx="3310586" cy="4111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717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034544" y="2882334"/>
          <a:ext cx="4014070" cy="454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r:id="rId13" imgW="2120900" imgH="228600" progId="Equation.DSMT4">
                  <p:embed/>
                </p:oleObj>
              </mc:Choice>
              <mc:Fallback>
                <p:oleObj r:id="rId13" imgW="2120900" imgH="228600" progId="Equation.DSMT4">
                  <p:embed/>
                  <p:pic>
                    <p:nvPicPr>
                      <p:cNvPr id="0" name="对象 7176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34544" y="2882334"/>
                        <a:ext cx="4014070" cy="45427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717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034551" y="3921371"/>
          <a:ext cx="19304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" r:id="rId15" imgW="827405" imgH="203200" progId="Equation.DSMT4">
                  <p:embed/>
                </p:oleObj>
              </mc:Choice>
              <mc:Fallback>
                <p:oleObj r:id="rId15" imgW="827405" imgH="203200" progId="Equation.DSMT4">
                  <p:embed/>
                  <p:pic>
                    <p:nvPicPr>
                      <p:cNvPr id="0" name="对象 7177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34551" y="3921371"/>
                        <a:ext cx="1930400" cy="5032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圆角矩形 19"/>
          <p:cNvSpPr/>
          <p:nvPr/>
        </p:nvSpPr>
        <p:spPr>
          <a:xfrm>
            <a:off x="6236422" y="1698406"/>
            <a:ext cx="2338619" cy="397537"/>
          </a:xfrm>
          <a:prstGeom prst="roundRect">
            <a:avLst>
              <a:gd name="adj" fmla="val 16667"/>
            </a:avLst>
          </a:prstGeom>
          <a:solidFill>
            <a:srgbClr val="85E0E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/>
          <a:lstStyle/>
          <a:p>
            <a:pPr defTabSz="9144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有括号要先去括号</a:t>
            </a:r>
          </a:p>
        </p:txBody>
      </p:sp>
      <p:sp>
        <p:nvSpPr>
          <p:cNvPr id="17" name="圆角矩形 20"/>
          <p:cNvSpPr/>
          <p:nvPr/>
        </p:nvSpPr>
        <p:spPr>
          <a:xfrm>
            <a:off x="5122546" y="3767556"/>
            <a:ext cx="3517106" cy="393821"/>
          </a:xfrm>
          <a:prstGeom prst="roundRect">
            <a:avLst>
              <a:gd name="adj" fmla="val 16667"/>
            </a:avLst>
          </a:prstGeom>
          <a:solidFill>
            <a:srgbClr val="85E0E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/>
          <a:lstStyle/>
          <a:p>
            <a:pPr defTabSz="9144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有同类项再合并同类项</a:t>
            </a:r>
          </a:p>
        </p:txBody>
      </p:sp>
      <p:sp>
        <p:nvSpPr>
          <p:cNvPr id="18" name="圆角矩形 21"/>
          <p:cNvSpPr/>
          <p:nvPr/>
        </p:nvSpPr>
        <p:spPr>
          <a:xfrm>
            <a:off x="5098516" y="4283093"/>
            <a:ext cx="3517106" cy="393821"/>
          </a:xfrm>
          <a:prstGeom prst="roundRect">
            <a:avLst>
              <a:gd name="adj" fmla="val 16667"/>
            </a:avLst>
          </a:prstGeom>
          <a:solidFill>
            <a:srgbClr val="85E0E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/>
          <a:lstStyle/>
          <a:p>
            <a:pPr defTabSz="9144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结果中不能再有同类项</a:t>
            </a:r>
          </a:p>
        </p:txBody>
      </p:sp>
      <p:cxnSp>
        <p:nvCxnSpPr>
          <p:cNvPr id="19" name="直接箭头连接符 22"/>
          <p:cNvCxnSpPr/>
          <p:nvPr/>
        </p:nvCxnSpPr>
        <p:spPr>
          <a:xfrm flipV="1">
            <a:off x="4572000" y="2066976"/>
            <a:ext cx="1491343" cy="393820"/>
          </a:xfrm>
          <a:prstGeom prst="straightConnector1">
            <a:avLst/>
          </a:prstGeom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20" name="直接箭头连接符 23"/>
          <p:cNvCxnSpPr/>
          <p:nvPr/>
        </p:nvCxnSpPr>
        <p:spPr>
          <a:xfrm>
            <a:off x="4243092" y="3247635"/>
            <a:ext cx="714003" cy="635072"/>
          </a:xfrm>
          <a:prstGeom prst="straightConnector1">
            <a:avLst/>
          </a:prstGeom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21" name="直接箭头连接符 24"/>
          <p:cNvCxnSpPr/>
          <p:nvPr/>
        </p:nvCxnSpPr>
        <p:spPr>
          <a:xfrm>
            <a:off x="2696821" y="3334375"/>
            <a:ext cx="2016694" cy="607927"/>
          </a:xfrm>
          <a:prstGeom prst="straightConnector1">
            <a:avLst/>
          </a:prstGeom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24" name="直接箭头连接符 23"/>
          <p:cNvCxnSpPr/>
          <p:nvPr/>
        </p:nvCxnSpPr>
        <p:spPr>
          <a:xfrm>
            <a:off x="4999774" y="3247635"/>
            <a:ext cx="138284" cy="510509"/>
          </a:xfrm>
          <a:prstGeom prst="straightConnector1">
            <a:avLst/>
          </a:prstGeom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arrow" w="med" len="med"/>
          </a:ln>
        </p:spPr>
      </p:cxnSp>
      <p:sp>
        <p:nvSpPr>
          <p:cNvPr id="40" name="矩形 39"/>
          <p:cNvSpPr/>
          <p:nvPr/>
        </p:nvSpPr>
        <p:spPr>
          <a:xfrm>
            <a:off x="2827064" y="4688075"/>
            <a:ext cx="297543" cy="2145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思 考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/>
          </p:cNvSpPr>
          <p:nvPr/>
        </p:nvSpPr>
        <p:spPr>
          <a:xfrm>
            <a:off x="683746" y="1109381"/>
            <a:ext cx="9206230" cy="94869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342900" indent="-342900" defTabSz="914400">
              <a:lnSpc>
                <a:spcPct val="13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练习：求多项式                           与                            的差</a:t>
            </a:r>
            <a:r>
              <a:rPr lang="en-US" altLang="x-none" sz="15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graphicFrame>
        <p:nvGraphicFramePr>
          <p:cNvPr id="9" name="对象 717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200382" y="1149406"/>
          <a:ext cx="1207239" cy="291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r:id="rId5" imgW="750570" imgH="203200" progId="Equation.DSMT4">
                  <p:embed/>
                </p:oleObj>
              </mc:Choice>
              <mc:Fallback>
                <p:oleObj r:id="rId5" imgW="750570" imgH="203200" progId="Equation.DSMT4">
                  <p:embed/>
                  <p:pic>
                    <p:nvPicPr>
                      <p:cNvPr id="0" name="对象 7171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0382" y="1149406"/>
                        <a:ext cx="1207239" cy="29181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717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726736" y="1139452"/>
          <a:ext cx="1382474" cy="296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r:id="rId7" imgW="852170" imgH="203200" progId="Equation.DSMT4">
                  <p:embed/>
                </p:oleObj>
              </mc:Choice>
              <mc:Fallback>
                <p:oleObj r:id="rId7" imgW="852170" imgH="203200" progId="Equation.DSMT4">
                  <p:embed/>
                  <p:pic>
                    <p:nvPicPr>
                      <p:cNvPr id="0" name="对象 7172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26736" y="1139452"/>
                        <a:ext cx="1382474" cy="2967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4"/>
          <p:cNvSpPr txBox="1"/>
          <p:nvPr/>
        </p:nvSpPr>
        <p:spPr>
          <a:xfrm>
            <a:off x="721699" y="1494337"/>
            <a:ext cx="905113" cy="4385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defTabSz="91440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解：</a:t>
            </a:r>
          </a:p>
        </p:txBody>
      </p:sp>
      <p:sp>
        <p:nvSpPr>
          <p:cNvPr id="16" name="圆角矩形 19"/>
          <p:cNvSpPr/>
          <p:nvPr/>
        </p:nvSpPr>
        <p:spPr>
          <a:xfrm>
            <a:off x="5850942" y="1571953"/>
            <a:ext cx="2707301" cy="377050"/>
          </a:xfrm>
          <a:prstGeom prst="roundRect">
            <a:avLst>
              <a:gd name="adj" fmla="val 16667"/>
            </a:avLst>
          </a:prstGeom>
          <a:solidFill>
            <a:srgbClr val="85E0E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/>
          <a:lstStyle/>
          <a:p>
            <a:pPr defTabSz="9144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有括号要先去括号，注意变号</a:t>
            </a:r>
          </a:p>
        </p:txBody>
      </p:sp>
      <p:sp>
        <p:nvSpPr>
          <p:cNvPr id="17" name="圆角矩形 20"/>
          <p:cNvSpPr/>
          <p:nvPr/>
        </p:nvSpPr>
        <p:spPr>
          <a:xfrm>
            <a:off x="4968560" y="3201270"/>
            <a:ext cx="2134621" cy="302771"/>
          </a:xfrm>
          <a:prstGeom prst="roundRect">
            <a:avLst>
              <a:gd name="adj" fmla="val 16667"/>
            </a:avLst>
          </a:prstGeom>
          <a:solidFill>
            <a:srgbClr val="85E0E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/>
          <a:lstStyle/>
          <a:p>
            <a:pPr defTabSz="9144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有同类项再合并同类项</a:t>
            </a:r>
          </a:p>
        </p:txBody>
      </p:sp>
      <p:sp>
        <p:nvSpPr>
          <p:cNvPr id="18" name="圆角矩形 21"/>
          <p:cNvSpPr/>
          <p:nvPr/>
        </p:nvSpPr>
        <p:spPr>
          <a:xfrm>
            <a:off x="4988559" y="3664582"/>
            <a:ext cx="2134621" cy="302771"/>
          </a:xfrm>
          <a:prstGeom prst="roundRect">
            <a:avLst>
              <a:gd name="adj" fmla="val 16667"/>
            </a:avLst>
          </a:prstGeom>
          <a:solidFill>
            <a:srgbClr val="85E0E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/>
          <a:lstStyle/>
          <a:p>
            <a:pPr defTabSz="9144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结果中不能再有同类项</a:t>
            </a:r>
          </a:p>
        </p:txBody>
      </p:sp>
      <p:cxnSp>
        <p:nvCxnSpPr>
          <p:cNvPr id="19" name="直接箭头连接符 22"/>
          <p:cNvCxnSpPr/>
          <p:nvPr/>
        </p:nvCxnSpPr>
        <p:spPr>
          <a:xfrm flipV="1">
            <a:off x="4417396" y="1817027"/>
            <a:ext cx="1209498" cy="443327"/>
          </a:xfrm>
          <a:prstGeom prst="straightConnector1">
            <a:avLst/>
          </a:prstGeom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20" name="直接箭头连接符 23"/>
          <p:cNvCxnSpPr>
            <a:stCxn id="26" idx="2"/>
          </p:cNvCxnSpPr>
          <p:nvPr/>
        </p:nvCxnSpPr>
        <p:spPr>
          <a:xfrm>
            <a:off x="3635927" y="2998000"/>
            <a:ext cx="1132016" cy="494606"/>
          </a:xfrm>
          <a:prstGeom prst="straightConnector1">
            <a:avLst/>
          </a:prstGeom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21" name="直接箭头连接符 24"/>
          <p:cNvCxnSpPr/>
          <p:nvPr/>
        </p:nvCxnSpPr>
        <p:spPr>
          <a:xfrm>
            <a:off x="2473421" y="3031466"/>
            <a:ext cx="2294522" cy="532098"/>
          </a:xfrm>
          <a:prstGeom prst="straightConnector1">
            <a:avLst/>
          </a:prstGeom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24" name="直接箭头连接符 23"/>
          <p:cNvCxnSpPr/>
          <p:nvPr/>
        </p:nvCxnSpPr>
        <p:spPr>
          <a:xfrm>
            <a:off x="4417395" y="2998000"/>
            <a:ext cx="437633" cy="528072"/>
          </a:xfrm>
          <a:prstGeom prst="straightConnector1">
            <a:avLst/>
          </a:prstGeom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arrow" w="med" len="med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1486047" y="1511403"/>
                <a:ext cx="4670474" cy="63055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/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(4-5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+3</a:t>
                </a:r>
                <a:r>
                  <a:rPr lang="en-US" altLang="zh-CN" sz="2100" i="1" dirty="0">
                    <a:solidFill>
                      <a:srgbClr val="FF0000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)-(-2</a:t>
                </a:r>
                <a:r>
                  <a:rPr lang="en-US" altLang="zh-CN" sz="2100" i="1" dirty="0">
                    <a:solidFill>
                      <a:srgbClr val="FF0000"/>
                    </a:solidFill>
                    <a:cs typeface="+mn-ea"/>
                    <a:sym typeface="+mn-lt"/>
                  </a:rPr>
                  <a:t>x </a:t>
                </a:r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+7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-3)</a:t>
                </a:r>
                <a:endParaRPr lang="zh-CN" altLang="en-US" sz="21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defTabSz="914400"/>
                <a:endParaRPr lang="zh-CN" altLang="en-US" sz="15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047" y="1511403"/>
                <a:ext cx="4670474" cy="630557"/>
              </a:xfrm>
              <a:prstGeom prst="rect">
                <a:avLst/>
              </a:prstGeom>
              <a:blipFill rotWithShape="1">
                <a:blip r:embed="rId9"/>
                <a:stretch>
                  <a:fillRect l="-3" t="-16" r="4" b="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/>
              <p:cNvSpPr txBox="1"/>
              <p:nvPr/>
            </p:nvSpPr>
            <p:spPr>
              <a:xfrm>
                <a:off x="1300690" y="2092235"/>
                <a:ext cx="4670474" cy="63055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/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=4-5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+3</a:t>
                </a:r>
                <a:r>
                  <a:rPr lang="en-US" altLang="zh-CN" sz="2100" i="1" dirty="0">
                    <a:solidFill>
                      <a:srgbClr val="FF0000"/>
                    </a:solidFill>
                    <a:cs typeface="+mn-ea"/>
                    <a:sym typeface="+mn-lt"/>
                  </a:rPr>
                  <a:t>x </a:t>
                </a:r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+ 2</a:t>
                </a:r>
                <a:r>
                  <a:rPr lang="en-US" altLang="zh-CN" sz="2100" i="1" dirty="0">
                    <a:solidFill>
                      <a:srgbClr val="FF0000"/>
                    </a:solidFill>
                    <a:cs typeface="+mn-ea"/>
                    <a:sym typeface="+mn-lt"/>
                  </a:rPr>
                  <a:t>x </a:t>
                </a:r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-7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+3</a:t>
                </a:r>
                <a:endParaRPr lang="zh-CN" altLang="en-US" sz="21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defTabSz="914400"/>
                <a:endParaRPr lang="zh-CN" altLang="en-US" sz="15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5" name="文本框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690" y="2092235"/>
                <a:ext cx="4670474" cy="630557"/>
              </a:xfrm>
              <a:prstGeom prst="rect">
                <a:avLst/>
              </a:prstGeom>
              <a:blipFill rotWithShape="1">
                <a:blip r:embed="rId10"/>
                <a:stretch>
                  <a:fillRect l="-4" t="-86" r="6" b="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本框 25"/>
              <p:cNvSpPr txBox="1"/>
              <p:nvPr/>
            </p:nvSpPr>
            <p:spPr>
              <a:xfrm>
                <a:off x="1300690" y="2598275"/>
                <a:ext cx="4670474" cy="39972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/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=(-5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-7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)+(3x-2x)+(4+3)</a:t>
                </a:r>
                <a:endParaRPr lang="zh-CN" altLang="en-US" sz="15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6" name="文本框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690" y="2598275"/>
                <a:ext cx="4670474" cy="399725"/>
              </a:xfrm>
              <a:prstGeom prst="rect">
                <a:avLst/>
              </a:prstGeom>
              <a:blipFill rotWithShape="1">
                <a:blip r:embed="rId11"/>
                <a:stretch>
                  <a:fillRect l="-4" t="-123" r="6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1380064" y="3971395"/>
                <a:ext cx="2054168" cy="39972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914400"/>
                <a:r>
                  <a:rPr lang="en-US" altLang="zh-CN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=-1</a:t>
                </a:r>
                <a14:m>
                  <m:oMath xmlns:m="http://schemas.openxmlformats.org/officeDocument/2006/math">
                    <m:r>
                      <a:rPr lang="en-US" altLang="zh-CN" sz="210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sSup>
                      <m:sSup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+5</m:t>
                    </m:r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+7</m:t>
                    </m:r>
                  </m:oMath>
                </a14:m>
                <a:endParaRPr lang="zh-CN" altLang="en-US" sz="2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064" y="3971395"/>
                <a:ext cx="2054168" cy="399725"/>
              </a:xfrm>
              <a:prstGeom prst="rect">
                <a:avLst/>
              </a:prstGeom>
              <a:blipFill rotWithShape="1">
                <a:blip r:embed="rId12"/>
                <a:stretch>
                  <a:fillRect l="-10" t="-26" r="7" b="1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本框 21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思 考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 animBg="1"/>
      <p:bldP spid="17" grpId="0" animBg="1"/>
      <p:bldP spid="18" grpId="0" animBg="1"/>
      <p:bldP spid="2" grpId="0"/>
      <p:bldP spid="25" grpId="0"/>
      <p:bldP spid="26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5134"/>
          <p:cNvSpPr/>
          <p:nvPr/>
        </p:nvSpPr>
        <p:spPr>
          <a:xfrm>
            <a:off x="747788" y="3669735"/>
            <a:ext cx="8074343" cy="48474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marL="342900" indent="-342900" defTabSz="9144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运算结果，常将多项式的某个字母（如</a:t>
            </a:r>
            <a:r>
              <a:rPr lang="en-US" altLang="zh-CN" sz="1800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）的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降幂（升幂）排列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9" name="文本框 12290"/>
          <p:cNvSpPr txBox="1"/>
          <p:nvPr/>
        </p:nvSpPr>
        <p:spPr>
          <a:xfrm>
            <a:off x="747788" y="1452455"/>
            <a:ext cx="7879319" cy="90024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342900" indent="-342900" defTabSz="9144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几个整式相加减，通常用括号把每一个整式括起来，再用加、减连接，然后进行运算． 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47788" y="2780062"/>
            <a:ext cx="7950994" cy="48474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342900" indent="-342900" defTabSz="9144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整式加减实际上就是：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去括号、合并同类项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72578" y="352486"/>
            <a:ext cx="332322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整式加减方法总结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/>
          </p:cNvSpPr>
          <p:nvPr/>
        </p:nvSpPr>
        <p:spPr>
          <a:xfrm>
            <a:off x="783517" y="1079130"/>
            <a:ext cx="7891058" cy="422084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defTabSz="914400">
              <a:lnSpc>
                <a:spcPct val="15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一种笔记本的单价是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元，圆珠笔的单价是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元：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小红买这种笔记本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本，买圆珠笔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支；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小明买这种笔记本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本，买圆珠笔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支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问：买这些笔记本和圆珠笔，小红和小明一共花费多少钱？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83517" y="2691230"/>
          <a:ext cx="757696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4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4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4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分析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笔记本花费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圆珠笔花费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合计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小红花费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3x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2y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小明花费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4x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3y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合计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7070401" y="3076815"/>
            <a:ext cx="7600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3x+2y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049912" y="3446146"/>
            <a:ext cx="7600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4x+3y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57301" y="3787238"/>
            <a:ext cx="75525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3x+4x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078683" y="3817370"/>
            <a:ext cx="76487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3y+2y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034933" y="3816804"/>
            <a:ext cx="8309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914400"/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？？？</a:t>
            </a:r>
          </a:p>
        </p:txBody>
      </p:sp>
      <p:sp>
        <p:nvSpPr>
          <p:cNvPr id="13" name="矩形: 圆角 12"/>
          <p:cNvSpPr/>
          <p:nvPr/>
        </p:nvSpPr>
        <p:spPr>
          <a:xfrm>
            <a:off x="783517" y="4359597"/>
            <a:ext cx="7576967" cy="403303"/>
          </a:xfrm>
          <a:prstGeom prst="roundRect">
            <a:avLst/>
          </a:prstGeom>
          <a:ln>
            <a:solidFill>
              <a:srgbClr val="E32D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r>
              <a:rPr lang="zh-CN" altLang="en-US" sz="1800" dirty="0">
                <a:solidFill>
                  <a:prstClr val="white"/>
                </a:solidFill>
                <a:cs typeface="+mn-ea"/>
                <a:sym typeface="+mn-lt"/>
              </a:rPr>
              <a:t>你能用两种方法表示总共花费金额吗？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172578" y="352486"/>
            <a:ext cx="332322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1"/>
          <p:cNvSpPr txBox="1"/>
          <p:nvPr/>
        </p:nvSpPr>
        <p:spPr>
          <a:xfrm>
            <a:off x="749084" y="1048199"/>
            <a:ext cx="3846246" cy="761747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做大小两个长方体纸盒，寸如下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(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单位：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cm):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做这两个纸盒共用料多少平方厘米？</a:t>
            </a:r>
          </a:p>
        </p:txBody>
      </p:sp>
      <p:sp>
        <p:nvSpPr>
          <p:cNvPr id="9" name="AutoShape 100"/>
          <p:cNvSpPr/>
          <p:nvPr/>
        </p:nvSpPr>
        <p:spPr>
          <a:xfrm>
            <a:off x="428419" y="3038502"/>
            <a:ext cx="1391841" cy="1056799"/>
          </a:xfrm>
          <a:prstGeom prst="cube">
            <a:avLst>
              <a:gd name="adj" fmla="val 25000"/>
            </a:avLst>
          </a:prstGeom>
          <a:solidFill>
            <a:schemeClr val="accent5">
              <a:lumMod val="9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defTabSz="914400" fontAlgn="base"/>
            <a:endParaRPr lang="zh-CN" altLang="en-US" sz="2400" noProof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Text Box 101"/>
          <p:cNvSpPr txBox="1"/>
          <p:nvPr/>
        </p:nvSpPr>
        <p:spPr>
          <a:xfrm>
            <a:off x="921814" y="3988620"/>
            <a:ext cx="528399" cy="4385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400">
                <a:solidFill>
                  <a:prstClr val="black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11" name="AutoShape 102"/>
          <p:cNvSpPr/>
          <p:nvPr/>
        </p:nvSpPr>
        <p:spPr>
          <a:xfrm>
            <a:off x="2315321" y="2173394"/>
            <a:ext cx="1958579" cy="1921907"/>
          </a:xfrm>
          <a:prstGeom prst="cube">
            <a:avLst>
              <a:gd name="adj" fmla="val 25000"/>
            </a:avLst>
          </a:prstGeom>
          <a:solidFill>
            <a:schemeClr val="accent5">
              <a:lumMod val="9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defTabSz="914400" fontAlgn="base"/>
            <a:endParaRPr lang="zh-CN" altLang="en-US" sz="2400" noProof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Text Box 104"/>
          <p:cNvSpPr txBox="1"/>
          <p:nvPr/>
        </p:nvSpPr>
        <p:spPr>
          <a:xfrm>
            <a:off x="1601898" y="3836935"/>
            <a:ext cx="309219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400">
                <a:solidFill>
                  <a:prstClr val="black"/>
                </a:solidFill>
                <a:cs typeface="+mn-ea"/>
                <a:sym typeface="+mn-lt"/>
              </a:rPr>
              <a:t>b</a:t>
            </a:r>
          </a:p>
        </p:txBody>
      </p:sp>
      <p:sp>
        <p:nvSpPr>
          <p:cNvPr id="13" name="Text Box 106"/>
          <p:cNvSpPr txBox="1"/>
          <p:nvPr/>
        </p:nvSpPr>
        <p:spPr>
          <a:xfrm>
            <a:off x="2693701" y="4020291"/>
            <a:ext cx="754052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400">
                <a:solidFill>
                  <a:prstClr val="black"/>
                </a:solidFill>
                <a:cs typeface="+mn-ea"/>
                <a:sym typeface="+mn-lt"/>
              </a:rPr>
              <a:t>1.5a</a:t>
            </a:r>
          </a:p>
        </p:txBody>
      </p:sp>
      <p:sp>
        <p:nvSpPr>
          <p:cNvPr id="14" name="Text Box 107"/>
          <p:cNvSpPr txBox="1"/>
          <p:nvPr/>
        </p:nvSpPr>
        <p:spPr>
          <a:xfrm>
            <a:off x="3978862" y="3720254"/>
            <a:ext cx="479939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400">
                <a:solidFill>
                  <a:prstClr val="black"/>
                </a:solidFill>
                <a:cs typeface="+mn-ea"/>
                <a:sym typeface="+mn-lt"/>
              </a:rPr>
              <a:t>2b</a:t>
            </a:r>
          </a:p>
        </p:txBody>
      </p:sp>
      <p:sp>
        <p:nvSpPr>
          <p:cNvPr id="15" name="Text Box 108"/>
          <p:cNvSpPr txBox="1"/>
          <p:nvPr/>
        </p:nvSpPr>
        <p:spPr>
          <a:xfrm>
            <a:off x="3373786" y="3113511"/>
            <a:ext cx="465512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2c</a:t>
            </a:r>
          </a:p>
        </p:txBody>
      </p:sp>
      <p:grpSp>
        <p:nvGrpSpPr>
          <p:cNvPr id="16" name="组合 34"/>
          <p:cNvGrpSpPr/>
          <p:nvPr/>
        </p:nvGrpSpPr>
        <p:grpSpPr>
          <a:xfrm>
            <a:off x="4608718" y="3351702"/>
            <a:ext cx="5221872" cy="329464"/>
            <a:chOff x="1403921" y="4215085"/>
            <a:chExt cx="7014593" cy="3139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 Box 90"/>
                <p:cNvSpPr txBox="1"/>
                <p:nvPr/>
              </p:nvSpPr>
              <p:spPr>
                <a:xfrm>
                  <a:off x="1403921" y="4215085"/>
                  <a:ext cx="5810201" cy="30796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t">
                  <a:spAutoFit/>
                </a:bodyPr>
                <a:lstStyle/>
                <a:p>
                  <a:pPr defTabSz="914400"/>
                  <a:r>
                    <a:rPr lang="zh-CN" altLang="en-US" sz="1500" dirty="0">
                      <a:solidFill>
                        <a:srgbClr val="FF0000"/>
                      </a:solidFill>
                      <a:cs typeface="+mn-ea"/>
                      <a:sym typeface="+mn-lt"/>
                    </a:rPr>
                    <a:t>解：小纸盒的表面积是（                            ）</a:t>
                  </a:r>
                  <a:r>
                    <a:rPr lang="en-US" altLang="zh-CN" sz="1500" dirty="0">
                      <a:solidFill>
                        <a:srgbClr val="FF0000"/>
                      </a:solidFill>
                      <a:cs typeface="+mn-ea"/>
                      <a:sym typeface="+mn-lt"/>
                    </a:rPr>
                    <a:t>c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15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15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𝑚</m:t>
                          </m:r>
                        </m:e>
                        <m:sup>
                          <m:r>
                            <a:rPr lang="en-US" altLang="zh-CN" sz="15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endPara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7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921" y="4215085"/>
                  <a:ext cx="5810201" cy="307966"/>
                </a:xfrm>
                <a:prstGeom prst="rect">
                  <a:avLst/>
                </a:prstGeom>
                <a:blipFill rotWithShape="1">
                  <a:blip r:embed="rId4"/>
                </a:blipFill>
                <a:ln w="9525"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 Box 91"/>
            <p:cNvSpPr txBox="1"/>
            <p:nvPr/>
          </p:nvSpPr>
          <p:spPr>
            <a:xfrm>
              <a:off x="8170363" y="4221088"/>
              <a:ext cx="248151" cy="3079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914400"/>
              <a:endParaRPr lang="en-US" altLang="zh-CN" sz="1500" dirty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92"/>
              <p:cNvSpPr txBox="1"/>
              <p:nvPr/>
            </p:nvSpPr>
            <p:spPr>
              <a:xfrm>
                <a:off x="4806460" y="3727567"/>
                <a:ext cx="3942859" cy="30532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68580" tIns="34290" rIns="68580" bIns="34290" anchor="t">
                <a:spAutoFit/>
              </a:bodyPr>
              <a:lstStyle/>
              <a:p>
                <a:pPr defTabSz="914400"/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  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大纸盒的表面积是（                          ）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c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5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15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e>
                      <m:sup>
                        <m:r>
                          <a:rPr lang="en-US" altLang="zh-CN" sz="15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20" name="Text 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460" y="3727567"/>
                <a:ext cx="3942859" cy="305324"/>
              </a:xfrm>
              <a:prstGeom prst="rect">
                <a:avLst/>
              </a:prstGeom>
              <a:blipFill rotWithShape="1">
                <a:blip r:embed="rId5"/>
                <a:stretch>
                  <a:fillRect l="-4" t="-38" r="7" b="2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94"/>
              <p:cNvSpPr txBox="1"/>
              <p:nvPr/>
            </p:nvSpPr>
            <p:spPr>
              <a:xfrm>
                <a:off x="4454701" y="1664448"/>
                <a:ext cx="3727624" cy="66941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68580" tIns="34290" rIns="68580" bIns="34290" anchor="t">
                <a:spAutoFit/>
              </a:bodyPr>
              <a:lstStyle/>
              <a:p>
                <a:pPr defTabSz="914400">
                  <a:lnSpc>
                    <a:spcPct val="130000"/>
                  </a:lnSpc>
                </a:pP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）做这两个纸盒共用料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(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单位：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c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5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15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e>
                      <m:sup>
                        <m:r>
                          <a:rPr lang="en-US" altLang="zh-CN" sz="15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)</a:t>
                </a:r>
                <a:endParaRPr lang="zh-CN" altLang="en-US" sz="15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30000"/>
                  </a:lnSpc>
                </a:pP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      （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2ab+2bc+2ca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+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6ab+8bc+6ca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） </a:t>
                </a:r>
              </a:p>
            </p:txBody>
          </p:sp>
        </mc:Choice>
        <mc:Fallback xmlns="">
          <p:sp>
            <p:nvSpPr>
              <p:cNvPr id="22" name="Text 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701" y="1664448"/>
                <a:ext cx="3727624" cy="669414"/>
              </a:xfrm>
              <a:prstGeom prst="rect">
                <a:avLst/>
              </a:prstGeom>
              <a:blipFill rotWithShape="1">
                <a:blip r:embed="rId6"/>
                <a:stretch>
                  <a:fillRect l="-5" t="-17" r="9" b="35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95"/>
          <p:cNvSpPr txBox="1"/>
          <p:nvPr/>
        </p:nvSpPr>
        <p:spPr>
          <a:xfrm>
            <a:off x="5091557" y="2400595"/>
            <a:ext cx="2692083" cy="30008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=2ab+2bc+2ca+6ab+8bc+6ca</a:t>
            </a:r>
          </a:p>
        </p:txBody>
      </p:sp>
      <p:grpSp>
        <p:nvGrpSpPr>
          <p:cNvPr id="24" name="组合 36"/>
          <p:cNvGrpSpPr/>
          <p:nvPr/>
        </p:nvGrpSpPr>
        <p:grpSpPr>
          <a:xfrm>
            <a:off x="5091557" y="2738762"/>
            <a:ext cx="3338482" cy="338947"/>
            <a:chOff x="2110024" y="5829090"/>
            <a:chExt cx="3180150" cy="323203"/>
          </a:xfrm>
        </p:grpSpPr>
        <p:sp>
          <p:nvSpPr>
            <p:cNvPr id="25" name="Text Box 97"/>
            <p:cNvSpPr txBox="1"/>
            <p:nvPr/>
          </p:nvSpPr>
          <p:spPr>
            <a:xfrm>
              <a:off x="2110024" y="5844139"/>
              <a:ext cx="1498271" cy="3081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914400"/>
              <a:r>
                <a:rPr lang="en-US" altLang="zh-CN" sz="1500" dirty="0">
                  <a:solidFill>
                    <a:srgbClr val="FF0000"/>
                  </a:solidFill>
                  <a:cs typeface="+mn-ea"/>
                  <a:sym typeface="+mn-lt"/>
                </a:rPr>
                <a:t>=8ab+10bc+8ca</a:t>
              </a:r>
            </a:p>
          </p:txBody>
        </p:sp>
        <p:sp>
          <p:nvSpPr>
            <p:cNvPr id="26" name="Text Box 98"/>
            <p:cNvSpPr txBox="1"/>
            <p:nvPr/>
          </p:nvSpPr>
          <p:spPr>
            <a:xfrm>
              <a:off x="4979024" y="5829090"/>
              <a:ext cx="311150" cy="30815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914400"/>
              <a:endParaRPr lang="en-US" altLang="zh-CN" sz="1500" dirty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6963236" y="3345198"/>
            <a:ext cx="1303482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2ab+2bc+2ca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Text Box 108"/>
          <p:cNvSpPr txBox="1"/>
          <p:nvPr/>
        </p:nvSpPr>
        <p:spPr>
          <a:xfrm>
            <a:off x="1185091" y="3422194"/>
            <a:ext cx="292388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3" name="矩形 2"/>
          <p:cNvSpPr/>
          <p:nvPr/>
        </p:nvSpPr>
        <p:spPr>
          <a:xfrm>
            <a:off x="6746058" y="3721047"/>
            <a:ext cx="1356381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6ab+8bc+6ca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172578" y="352486"/>
            <a:ext cx="332322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1"/>
          <p:cNvSpPr txBox="1"/>
          <p:nvPr/>
        </p:nvSpPr>
        <p:spPr>
          <a:xfrm>
            <a:off x="702644" y="1153493"/>
            <a:ext cx="4819268" cy="90024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做大小两个长方体纸盒，尺寸如下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单位：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cm):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做大纸盒比小纸盒多用料多少平方厘米？</a:t>
            </a:r>
          </a:p>
        </p:txBody>
      </p:sp>
      <p:sp>
        <p:nvSpPr>
          <p:cNvPr id="9" name="AutoShape 100"/>
          <p:cNvSpPr/>
          <p:nvPr/>
        </p:nvSpPr>
        <p:spPr>
          <a:xfrm>
            <a:off x="539003" y="3233566"/>
            <a:ext cx="1391841" cy="1056799"/>
          </a:xfrm>
          <a:prstGeom prst="cube">
            <a:avLst>
              <a:gd name="adj" fmla="val 25000"/>
            </a:avLst>
          </a:prstGeom>
          <a:solidFill>
            <a:schemeClr val="accent5">
              <a:lumMod val="9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defTabSz="914400" fontAlgn="base"/>
            <a:endParaRPr lang="zh-CN" altLang="en-US" sz="2400" noProof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Text Box 101"/>
          <p:cNvSpPr txBox="1"/>
          <p:nvPr/>
        </p:nvSpPr>
        <p:spPr>
          <a:xfrm>
            <a:off x="1032398" y="4183684"/>
            <a:ext cx="528399" cy="4385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400">
                <a:solidFill>
                  <a:prstClr val="black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11" name="AutoShape 102"/>
          <p:cNvSpPr/>
          <p:nvPr/>
        </p:nvSpPr>
        <p:spPr>
          <a:xfrm>
            <a:off x="2425905" y="2368459"/>
            <a:ext cx="1958579" cy="1921907"/>
          </a:xfrm>
          <a:prstGeom prst="cube">
            <a:avLst>
              <a:gd name="adj" fmla="val 25000"/>
            </a:avLst>
          </a:prstGeom>
          <a:solidFill>
            <a:schemeClr val="accent5">
              <a:lumMod val="9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defTabSz="914400" fontAlgn="base"/>
            <a:endParaRPr lang="zh-CN" altLang="en-US" sz="2400" noProof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Text Box 104"/>
          <p:cNvSpPr txBox="1"/>
          <p:nvPr/>
        </p:nvSpPr>
        <p:spPr>
          <a:xfrm>
            <a:off x="1712482" y="4031999"/>
            <a:ext cx="309219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400">
                <a:solidFill>
                  <a:prstClr val="black"/>
                </a:solidFill>
                <a:cs typeface="+mn-ea"/>
                <a:sym typeface="+mn-lt"/>
              </a:rPr>
              <a:t>b</a:t>
            </a:r>
          </a:p>
        </p:txBody>
      </p:sp>
      <p:sp>
        <p:nvSpPr>
          <p:cNvPr id="13" name="Text Box 106"/>
          <p:cNvSpPr txBox="1"/>
          <p:nvPr/>
        </p:nvSpPr>
        <p:spPr>
          <a:xfrm>
            <a:off x="2804285" y="4215355"/>
            <a:ext cx="754052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400">
                <a:solidFill>
                  <a:prstClr val="black"/>
                </a:solidFill>
                <a:cs typeface="+mn-ea"/>
                <a:sym typeface="+mn-lt"/>
              </a:rPr>
              <a:t>1.5a</a:t>
            </a:r>
          </a:p>
        </p:txBody>
      </p:sp>
      <p:sp>
        <p:nvSpPr>
          <p:cNvPr id="14" name="Text Box 107"/>
          <p:cNvSpPr txBox="1"/>
          <p:nvPr/>
        </p:nvSpPr>
        <p:spPr>
          <a:xfrm>
            <a:off x="4089446" y="3915319"/>
            <a:ext cx="479939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400">
                <a:solidFill>
                  <a:prstClr val="black"/>
                </a:solidFill>
                <a:cs typeface="+mn-ea"/>
                <a:sym typeface="+mn-lt"/>
              </a:rPr>
              <a:t>2b</a:t>
            </a:r>
          </a:p>
        </p:txBody>
      </p:sp>
      <p:sp>
        <p:nvSpPr>
          <p:cNvPr id="15" name="Text Box 108"/>
          <p:cNvSpPr txBox="1"/>
          <p:nvPr/>
        </p:nvSpPr>
        <p:spPr>
          <a:xfrm>
            <a:off x="3484370" y="3308575"/>
            <a:ext cx="465512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2c</a:t>
            </a:r>
          </a:p>
        </p:txBody>
      </p:sp>
      <p:grpSp>
        <p:nvGrpSpPr>
          <p:cNvPr id="16" name="组合 34"/>
          <p:cNvGrpSpPr/>
          <p:nvPr/>
        </p:nvGrpSpPr>
        <p:grpSpPr>
          <a:xfrm>
            <a:off x="4698404" y="3762122"/>
            <a:ext cx="4348646" cy="314076"/>
            <a:chOff x="1403921" y="4215085"/>
            <a:chExt cx="7066634" cy="2993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 Box 90"/>
                <p:cNvSpPr txBox="1"/>
                <p:nvPr/>
              </p:nvSpPr>
              <p:spPr>
                <a:xfrm>
                  <a:off x="1403921" y="4215085"/>
                  <a:ext cx="6673157" cy="29330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t">
                  <a:spAutoFit/>
                </a:bodyPr>
                <a:lstStyle/>
                <a:p>
                  <a:pPr defTabSz="914400"/>
                  <a:r>
                    <a:rPr lang="zh-CN" altLang="en-US" dirty="0">
                      <a:solidFill>
                        <a:srgbClr val="FF0000"/>
                      </a:solidFill>
                      <a:cs typeface="+mn-ea"/>
                      <a:sym typeface="+mn-lt"/>
                    </a:rPr>
                    <a:t>解：小纸盒的表面积是（                             ）</a:t>
                  </a:r>
                  <a:r>
                    <a:rPr lang="en-US" altLang="zh-CN" dirty="0">
                      <a:solidFill>
                        <a:srgbClr val="FF0000"/>
                      </a:solidFill>
                      <a:cs typeface="+mn-ea"/>
                      <a:sym typeface="+mn-lt"/>
                    </a:rPr>
                    <a:t>c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𝑚</m:t>
                          </m:r>
                        </m:e>
                        <m:sup>
                          <m:r>
                            <a:rPr lang="en-US" altLang="zh-CN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endParaRPr lang="en-US" altLang="zh-CN" dirty="0">
                    <a:solidFill>
                      <a:srgbClr val="FF0000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7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921" y="4215085"/>
                  <a:ext cx="6673157" cy="293302"/>
                </a:xfrm>
                <a:prstGeom prst="rect">
                  <a:avLst/>
                </a:prstGeom>
                <a:blipFill rotWithShape="1">
                  <a:blip r:embed="rId4"/>
                </a:blipFill>
                <a:ln w="9525"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 Box 91"/>
            <p:cNvSpPr txBox="1"/>
            <p:nvPr/>
          </p:nvSpPr>
          <p:spPr>
            <a:xfrm>
              <a:off x="8170364" y="4221088"/>
              <a:ext cx="300191" cy="2933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914400"/>
              <a:endParaRPr lang="en-US" altLang="zh-CN" dirty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92"/>
              <p:cNvSpPr txBox="1"/>
              <p:nvPr/>
            </p:nvSpPr>
            <p:spPr>
              <a:xfrm>
                <a:off x="4896145" y="4137983"/>
                <a:ext cx="4275178" cy="2846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68580" tIns="34290" rIns="68580" bIns="34290" anchor="t">
                <a:spAutoFit/>
              </a:bodyPr>
              <a:lstStyle/>
              <a:p>
                <a:pPr defTabSz="914400"/>
                <a:r>
                  <a:rPr lang="en-US" altLang="zh-CN" dirty="0">
                    <a:solidFill>
                      <a:srgbClr val="FF0000"/>
                    </a:solidFill>
                    <a:cs typeface="+mn-ea"/>
                    <a:sym typeface="+mn-lt"/>
                  </a:rPr>
                  <a:t>  </a:t>
                </a:r>
                <a:r>
                  <a:rPr lang="zh-CN" altLang="en-US" dirty="0">
                    <a:solidFill>
                      <a:srgbClr val="FF0000"/>
                    </a:solidFill>
                    <a:cs typeface="+mn-ea"/>
                    <a:sym typeface="+mn-lt"/>
                  </a:rPr>
                  <a:t>大纸盒的表面积是（                                 ）</a:t>
                </a:r>
                <a:r>
                  <a:rPr lang="en-US" altLang="zh-CN" dirty="0">
                    <a:solidFill>
                      <a:srgbClr val="FF0000"/>
                    </a:solidFill>
                    <a:cs typeface="+mn-ea"/>
                    <a:sym typeface="+mn-lt"/>
                  </a:rPr>
                  <a:t>c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e>
                      <m:sup>
                        <m:r>
                          <a:rPr lang="en-US" altLang="zh-CN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20" name="Text 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145" y="4137983"/>
                <a:ext cx="4275178" cy="284693"/>
              </a:xfrm>
              <a:prstGeom prst="rect">
                <a:avLst/>
              </a:prstGeom>
              <a:blipFill rotWithShape="1">
                <a:blip r:embed="rId5"/>
                <a:stretch>
                  <a:fillRect l="-7" t="-113" b="188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94"/>
              <p:cNvSpPr txBox="1"/>
              <p:nvPr/>
            </p:nvSpPr>
            <p:spPr>
              <a:xfrm>
                <a:off x="4724466" y="2048550"/>
                <a:ext cx="3573735" cy="66941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68580" tIns="34290" rIns="68580" bIns="34290" anchor="t">
                <a:spAutoFit/>
              </a:bodyPr>
              <a:lstStyle/>
              <a:p>
                <a:pPr defTabSz="914400">
                  <a:lnSpc>
                    <a:spcPct val="130000"/>
                  </a:lnSpc>
                </a:pP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）做这两个纸盒共用料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(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单位：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c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5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15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e>
                      <m:sup>
                        <m:r>
                          <a:rPr lang="en-US" altLang="zh-CN" sz="15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)</a:t>
                </a:r>
                <a:endParaRPr lang="zh-CN" altLang="en-US" sz="15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30000"/>
                  </a:lnSpc>
                </a:pP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     （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6ab+8bc+6ca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2ab+2bc+2ca</a:t>
                </a:r>
                <a:r>
                  <a:rPr lang="zh-CN" altLang="en-US" sz="1500" dirty="0">
                    <a:solidFill>
                      <a:srgbClr val="FF0000"/>
                    </a:solidFill>
                    <a:cs typeface="+mn-ea"/>
                    <a:sym typeface="+mn-lt"/>
                  </a:rPr>
                  <a:t>）</a:t>
                </a:r>
              </a:p>
            </p:txBody>
          </p:sp>
        </mc:Choice>
        <mc:Fallback xmlns="">
          <p:sp>
            <p:nvSpPr>
              <p:cNvPr id="22" name="Text 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66" y="2048550"/>
                <a:ext cx="3573735" cy="669414"/>
              </a:xfrm>
              <a:prstGeom prst="rect">
                <a:avLst/>
              </a:prstGeom>
              <a:blipFill rotWithShape="1">
                <a:blip r:embed="rId6"/>
                <a:stretch>
                  <a:fillRect l="-2" t="-6" r="1" b="24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95"/>
          <p:cNvSpPr txBox="1"/>
          <p:nvPr/>
        </p:nvSpPr>
        <p:spPr>
          <a:xfrm>
            <a:off x="5361323" y="2784696"/>
            <a:ext cx="2546611" cy="30008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= 6ab+8bc+6c- 2ab-2bc-2ca</a:t>
            </a:r>
          </a:p>
        </p:txBody>
      </p:sp>
      <p:grpSp>
        <p:nvGrpSpPr>
          <p:cNvPr id="24" name="组合 36"/>
          <p:cNvGrpSpPr/>
          <p:nvPr/>
        </p:nvGrpSpPr>
        <p:grpSpPr>
          <a:xfrm>
            <a:off x="5361323" y="3122859"/>
            <a:ext cx="3338482" cy="366708"/>
            <a:chOff x="2110024" y="5829090"/>
            <a:chExt cx="3180150" cy="349675"/>
          </a:xfrm>
        </p:grpSpPr>
        <p:sp>
          <p:nvSpPr>
            <p:cNvPr id="25" name="Text Box 97"/>
            <p:cNvSpPr txBox="1"/>
            <p:nvPr/>
          </p:nvSpPr>
          <p:spPr>
            <a:xfrm>
              <a:off x="2110024" y="5870611"/>
              <a:ext cx="1446354" cy="3081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914400"/>
              <a:r>
                <a:rPr lang="en-US" altLang="zh-CN" sz="1500" dirty="0">
                  <a:solidFill>
                    <a:srgbClr val="FF0000"/>
                  </a:solidFill>
                  <a:cs typeface="+mn-ea"/>
                  <a:sym typeface="+mn-lt"/>
                </a:rPr>
                <a:t>= 4ab+6bc+4ca</a:t>
              </a:r>
            </a:p>
          </p:txBody>
        </p:sp>
        <p:sp>
          <p:nvSpPr>
            <p:cNvPr id="26" name="Text Box 98"/>
            <p:cNvSpPr txBox="1"/>
            <p:nvPr/>
          </p:nvSpPr>
          <p:spPr>
            <a:xfrm>
              <a:off x="4979024" y="5829090"/>
              <a:ext cx="311150" cy="30815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914400"/>
              <a:endParaRPr lang="en-US" altLang="zh-CN" sz="1500" dirty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6807465" y="3755615"/>
            <a:ext cx="1222129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2ab+2bc+2ca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Text Box 108"/>
          <p:cNvSpPr txBox="1"/>
          <p:nvPr/>
        </p:nvSpPr>
        <p:spPr>
          <a:xfrm>
            <a:off x="1295675" y="3617258"/>
            <a:ext cx="292388" cy="438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9144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3" name="矩形 2"/>
          <p:cNvSpPr/>
          <p:nvPr/>
        </p:nvSpPr>
        <p:spPr>
          <a:xfrm>
            <a:off x="6829512" y="4126229"/>
            <a:ext cx="1271823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6ab+8bc+6ca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172578" y="352486"/>
            <a:ext cx="332322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32D91"/>
                </a:solidFill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">
  <a:themeElements>
    <a:clrScheme name="Custom 2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E32D91"/>
      </a:accent1>
      <a:accent2>
        <a:srgbClr val="C830CC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0000FF"/>
      </a:hlink>
      <a:folHlink>
        <a:srgbClr val="800080"/>
      </a:folHlink>
    </a:clrScheme>
    <a:fontScheme name="syms0y4n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761</Words>
  <Application>Microsoft Office PowerPoint</Application>
  <PresentationFormat>全屏显示(16:9)</PresentationFormat>
  <Paragraphs>150</Paragraphs>
  <Slides>14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阿里巴巴普惠体 R</vt:lpstr>
      <vt:lpstr>思源黑体 CN Regular</vt:lpstr>
      <vt:lpstr>宋体</vt:lpstr>
      <vt:lpstr>Arial</vt:lpstr>
      <vt:lpstr>Cambria Math</vt:lpstr>
      <vt:lpstr>Wingdings</vt:lpstr>
      <vt:lpstr>www.2ppt.com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2021-06-01T23:16:48Z</dcterms:created>
  <dcterms:modified xsi:type="dcterms:W3CDTF">2023-01-13T21:09:19Z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8A777CF51C304D4D9F51F0D4BB017A9A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