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3" r:id="rId2"/>
    <p:sldId id="259" r:id="rId3"/>
    <p:sldId id="301" r:id="rId4"/>
    <p:sldId id="302" r:id="rId5"/>
    <p:sldId id="304" r:id="rId6"/>
    <p:sldId id="305" r:id="rId7"/>
    <p:sldId id="306" r:id="rId8"/>
    <p:sldId id="307" r:id="rId9"/>
    <p:sldId id="308" r:id="rId10"/>
    <p:sldId id="299" r:id="rId11"/>
    <p:sldId id="309" r:id="rId12"/>
    <p:sldId id="310" r:id="rId13"/>
    <p:sldId id="311" r:id="rId14"/>
    <p:sldId id="312" r:id="rId15"/>
    <p:sldId id="313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31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0A59AB0D-4EBD-4D4E-AB0C-F8CDBBDFE73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D46F1-686B-40F5-9FD8-5ADE2A38B0E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EB081-EBD4-47E4-9012-7B36B0A2A4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EB081-EBD4-47E4-9012-7B36B0A2A45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1E46614-0077-420B-9204-BD160D9C52A5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2DE080D-985A-486E-BCB7-173A3DF710D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813622C-A07F-4D8F-8BD7-75E91B8CC71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7092A9C-1619-486A-87C6-049603BD6B4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813622C-A07F-4D8F-8BD7-75E91B8CC71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7092A9C-1619-486A-87C6-049603BD6B4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13622C-A07F-4D8F-8BD7-75E91B8CC71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7092A9C-1619-486A-87C6-049603BD6B4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024978D-0A3A-4F3E-ADD2-FD4DF194BB5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90B05B4-65DE-4DB4-AEDC-2DC61A31E99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CDDF7AC-2F79-43DA-A4AB-836C69C191D2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8518479-67D5-49AC-A539-07488E3DD25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3DF56261-CFC9-4248-B2DB-30037DCB503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1E7D5D9-C661-4BCD-AF07-202BD41266CD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48FFF13-1FD2-4AF6-9B79-44021751DFE0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C7B895D-231B-4CCE-A119-01FE0383536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73E2555-A8DB-43DB-B15C-CA603032F55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F0E5F1C-C504-42DB-96F8-EDF17CB47ED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875B291-9704-4F8D-B34E-4E91F2A0F44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E850D96-B5E5-4F57-8A4D-61B1945542D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2399392-63D4-4A02-A892-2D1892BE080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38749E4C-8DFC-4960-8B12-9BD73A2C8EA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736742D0-864F-4B99-ADEE-1AA57273753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EE8E4FEF-4278-4830-9D7C-5058C83D4E3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9219"/>
          <p:cNvSpPr txBox="1">
            <a:spLocks noChangeArrowheads="1"/>
          </p:cNvSpPr>
          <p:nvPr/>
        </p:nvSpPr>
        <p:spPr bwMode="auto">
          <a:xfrm>
            <a:off x="606425" y="1096962"/>
            <a:ext cx="792003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 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Days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and Months</a:t>
            </a: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When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Your 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Birthday?</a:t>
            </a:r>
            <a:endParaRPr lang="en-US" altLang="zh-CN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19197" y="55573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04850"/>
            <a:ext cx="463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文本框 69667"/>
          <p:cNvSpPr txBox="1">
            <a:spLocks noChangeArrowheads="1"/>
          </p:cNvSpPr>
          <p:nvPr/>
        </p:nvSpPr>
        <p:spPr bwMode="auto">
          <a:xfrm>
            <a:off x="171450" y="1143000"/>
            <a:ext cx="878205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01</a:t>
            </a:r>
            <a:r>
              <a:rPr lang="en-US" altLang="zh-CN" sz="2800" b="1" dirty="0">
                <a:latin typeface="Times New Roman" panose="02020603050405020304" pitchFamily="18" charset="0"/>
              </a:rPr>
              <a:t>When is his birthday?</a:t>
            </a:r>
            <a:r>
              <a:rPr lang="zh-CN" altLang="en-US" sz="2800" b="1" dirty="0">
                <a:latin typeface="Times New Roman" panose="02020603050405020304" pitchFamily="18" charset="0"/>
              </a:rPr>
              <a:t>他的生日是什么时候？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P104)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“When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sb’s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birthday?”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“</a:t>
            </a:r>
            <a:r>
              <a:rPr lang="en-US" altLang="zh-CN" sz="2800" b="1" dirty="0">
                <a:latin typeface="Times New Roman" panose="02020603050405020304" pitchFamily="18" charset="0"/>
              </a:rPr>
              <a:t>When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sb‘s</a:t>
            </a:r>
            <a:r>
              <a:rPr lang="en-US" altLang="zh-CN" sz="2800" b="1" dirty="0">
                <a:latin typeface="Times New Roman" panose="02020603050405020304" pitchFamily="18" charset="0"/>
              </a:rPr>
              <a:t> birthday?”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意为“某人的生日是什么时候？”，是询问生日的句型，其答语为“</a:t>
            </a:r>
            <a:r>
              <a:rPr lang="en-US" altLang="zh-CN" sz="2800" b="1" dirty="0">
                <a:latin typeface="Times New Roman" panose="02020603050405020304" pitchFamily="18" charset="0"/>
              </a:rPr>
              <a:t>sb.</a:t>
            </a:r>
            <a:r>
              <a:rPr lang="zh-CN" altLang="en-US" sz="2800" b="1" dirty="0">
                <a:latin typeface="Times New Roman" panose="02020603050405020304" pitchFamily="18" charset="0"/>
              </a:rPr>
              <a:t></a:t>
            </a:r>
            <a:r>
              <a:rPr lang="en-US" altLang="zh-CN" sz="2800" b="1" dirty="0">
                <a:latin typeface="Times New Roman" panose="02020603050405020304" pitchFamily="18" charset="0"/>
              </a:rPr>
              <a:t>s birthday is…/It’s…”</a:t>
            </a:r>
            <a:r>
              <a:rPr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—When is your mother‘s birthday? </a:t>
            </a:r>
            <a:r>
              <a:rPr lang="zh-CN" altLang="en-US" sz="2800" b="1" dirty="0">
                <a:latin typeface="Times New Roman" panose="02020603050405020304" pitchFamily="18" charset="0"/>
              </a:rPr>
              <a:t>你妈妈的生日是什么时候？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—It’s on August 6th.</a:t>
            </a:r>
            <a:r>
              <a:rPr lang="zh-CN" altLang="en-US" sz="2800" b="1" dirty="0">
                <a:latin typeface="Times New Roman" panose="02020603050405020304" pitchFamily="18" charset="0"/>
              </a:rPr>
              <a:t>在</a:t>
            </a:r>
            <a:r>
              <a:rPr lang="en-US" altLang="zh-CN" sz="2800" b="1" dirty="0">
                <a:latin typeface="Times New Roman" panose="02020603050405020304" pitchFamily="18" charset="0"/>
              </a:rPr>
              <a:t>8</a:t>
            </a:r>
            <a:r>
              <a:rPr lang="zh-CN" altLang="en-US" sz="2800" b="1" dirty="0">
                <a:latin typeface="Times New Roman" panose="02020603050405020304" pitchFamily="18" charset="0"/>
              </a:rPr>
              <a:t>月</a:t>
            </a:r>
            <a:r>
              <a:rPr lang="en-US" altLang="zh-CN" sz="2800" b="1" dirty="0">
                <a:latin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</a:rPr>
              <a:t>日。</a:t>
            </a:r>
          </a:p>
        </p:txBody>
      </p:sp>
      <p:pic>
        <p:nvPicPr>
          <p:cNvPr id="13315" name="图片 69668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3" y="261937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矩形 69669"/>
          <p:cNvSpPr>
            <a:spLocks noChangeArrowheads="1"/>
          </p:cNvSpPr>
          <p:nvPr/>
        </p:nvSpPr>
        <p:spPr bwMode="auto">
          <a:xfrm>
            <a:off x="568325" y="489426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79875"/>
          <p:cNvSpPr txBox="1">
            <a:spLocks noChangeArrowheads="1"/>
          </p:cNvSpPr>
          <p:nvPr/>
        </p:nvSpPr>
        <p:spPr bwMode="auto">
          <a:xfrm>
            <a:off x="133350" y="800100"/>
            <a:ext cx="878205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when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when</a:t>
            </a:r>
            <a:r>
              <a:rPr lang="zh-CN" altLang="en-US" sz="2800" b="1" dirty="0">
                <a:latin typeface="Times New Roman" panose="02020603050405020304" pitchFamily="18" charset="0"/>
              </a:rPr>
              <a:t>在此处用作疑问副词，意为“什么时候，何时”，用来对“时间”进行提问，其同义短语是</a:t>
            </a:r>
            <a:r>
              <a:rPr lang="en-US" altLang="zh-CN" sz="2800" b="1" dirty="0">
                <a:latin typeface="Times New Roman" panose="02020603050405020304" pitchFamily="18" charset="0"/>
              </a:rPr>
              <a:t>what time</a:t>
            </a:r>
            <a:r>
              <a:rPr lang="zh-CN" altLang="en-US" sz="2800" b="1" dirty="0">
                <a:latin typeface="Times New Roman" panose="02020603050405020304" pitchFamily="18" charset="0"/>
              </a:rPr>
              <a:t>，位于句首。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When will you have lunch?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你将何时吃午饭？</a:t>
            </a:r>
          </a:p>
        </p:txBody>
      </p:sp>
      <p:pic>
        <p:nvPicPr>
          <p:cNvPr id="14338" name="图片 79876" descr="point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6375" y="1138238"/>
            <a:ext cx="884238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矩形 79877"/>
          <p:cNvSpPr>
            <a:spLocks noChangeArrowheads="1"/>
          </p:cNvSpPr>
          <p:nvPr/>
        </p:nvSpPr>
        <p:spPr bwMode="auto">
          <a:xfrm>
            <a:off x="482600" y="330358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276600"/>
            <a:ext cx="337185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80899"/>
          <p:cNvSpPr>
            <a:spLocks noChangeArrowheads="1"/>
          </p:cNvSpPr>
          <p:nvPr/>
        </p:nvSpPr>
        <p:spPr bwMode="auto">
          <a:xfrm>
            <a:off x="242888" y="893763"/>
            <a:ext cx="50974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【易混辨析】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when</a:t>
            </a:r>
            <a:r>
              <a:rPr lang="zh-CN" altLang="en-US" sz="2800" b="1"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</a:rPr>
              <a:t>what time</a:t>
            </a:r>
          </a:p>
        </p:txBody>
      </p:sp>
      <p:graphicFrame>
        <p:nvGraphicFramePr>
          <p:cNvPr id="80929" name="表格 80928"/>
          <p:cNvGraphicFramePr/>
          <p:nvPr/>
        </p:nvGraphicFramePr>
        <p:xfrm>
          <a:off x="219075" y="1501775"/>
          <a:ext cx="8667750" cy="4073525"/>
        </p:xfrm>
        <a:graphic>
          <a:graphicData uri="http://schemas.openxmlformats.org/drawingml/2006/table">
            <a:tbl>
              <a:tblPr/>
              <a:tblGrid>
                <a:gridCol w="184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1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367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when</a:t>
                      </a:r>
                      <a:endParaRPr lang="zh-CN" altLang="en-US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表示时间，询问日期、月份或年份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—When did you go to Beijing? 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你什么时候去的北京</a:t>
                      </a: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? </a:t>
                      </a:r>
                    </a:p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—Last month. 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上个月。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67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what time</a:t>
                      </a:r>
                      <a:endParaRPr lang="zh-CN" altLang="en-US" b="1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询问时间点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—What time is it now? 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现在几点了</a:t>
                      </a:r>
                      <a:r>
                        <a:rPr lang="en-US" altLang="zh-CN" b="1">
                          <a:latin typeface="Times New Roman" panose="02020603050405020304" pitchFamily="18" charset="0"/>
                        </a:rPr>
                        <a:t>? </a:t>
                      </a:r>
                    </a:p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latin typeface="Times New Roman" panose="02020603050405020304" pitchFamily="18" charset="0"/>
                        </a:rPr>
                        <a:t>—It is two o’clock. </a:t>
                      </a:r>
                      <a:r>
                        <a:rPr lang="zh-CN" altLang="en-US" b="1" dirty="0">
                          <a:latin typeface="Times New Roman" panose="02020603050405020304" pitchFamily="18" charset="0"/>
                        </a:rPr>
                        <a:t>两点了。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76" name="矩形 80929"/>
          <p:cNvSpPr>
            <a:spLocks noChangeArrowheads="1"/>
          </p:cNvSpPr>
          <p:nvPr/>
        </p:nvSpPr>
        <p:spPr bwMode="auto">
          <a:xfrm>
            <a:off x="239713" y="5764213"/>
            <a:ext cx="899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【注意】</a:t>
            </a:r>
            <a:r>
              <a:rPr lang="zh-CN" altLang="en-US" sz="2400" b="1">
                <a:latin typeface="Times New Roman" panose="02020603050405020304" pitchFamily="18" charset="0"/>
              </a:rPr>
              <a:t> 询问做某事的时间时，既可用</a:t>
            </a:r>
            <a:r>
              <a:rPr lang="en-US" altLang="zh-CN" sz="2400" b="1">
                <a:latin typeface="Times New Roman" panose="02020603050405020304" pitchFamily="18" charset="0"/>
              </a:rPr>
              <a:t>what time</a:t>
            </a:r>
            <a:r>
              <a:rPr lang="zh-CN" altLang="en-US" sz="2400" b="1">
                <a:latin typeface="Times New Roman" panose="02020603050405020304" pitchFamily="18" charset="0"/>
              </a:rPr>
              <a:t>，也可用</a:t>
            </a:r>
            <a:r>
              <a:rPr lang="en-US" altLang="zh-CN" sz="2400" b="1">
                <a:latin typeface="Times New Roman" panose="02020603050405020304" pitchFamily="18" charset="0"/>
              </a:rPr>
              <a:t>when</a:t>
            </a:r>
            <a:r>
              <a:rPr lang="zh-CN" altLang="en-US" sz="2400" b="1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81923"/>
          <p:cNvSpPr txBox="1">
            <a:spLocks noChangeArrowheads="1"/>
          </p:cNvSpPr>
          <p:nvPr/>
        </p:nvSpPr>
        <p:spPr bwMode="auto">
          <a:xfrm>
            <a:off x="190500" y="762000"/>
            <a:ext cx="86487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02</a:t>
            </a:r>
            <a:r>
              <a:rPr lang="en-US" altLang="zh-CN" sz="2800" b="1" dirty="0">
                <a:latin typeface="Times New Roman" panose="02020603050405020304" pitchFamily="18" charset="0"/>
              </a:rPr>
              <a:t>All the rest have thirty</a:t>
            </a:r>
            <a:r>
              <a:rPr lang="zh-CN" altLang="en-US" sz="2800" b="1" dirty="0">
                <a:latin typeface="Times New Roman" panose="02020603050405020304" pitchFamily="18" charset="0"/>
              </a:rPr>
              <a:t></a:t>
            </a:r>
            <a:r>
              <a:rPr lang="en-US" altLang="zh-CN" sz="2800" b="1" dirty="0">
                <a:latin typeface="Times New Roman" panose="02020603050405020304" pitchFamily="18" charset="0"/>
              </a:rPr>
              <a:t>one. </a:t>
            </a:r>
            <a:r>
              <a:rPr lang="zh-CN" altLang="en-US" sz="2800" b="1" dirty="0">
                <a:latin typeface="Times New Roman" panose="02020603050405020304" pitchFamily="18" charset="0"/>
              </a:rPr>
              <a:t>其余的（月份）都有</a:t>
            </a:r>
            <a:r>
              <a:rPr lang="en-US" altLang="zh-CN" sz="2800" b="1" dirty="0">
                <a:latin typeface="Times New Roman" panose="02020603050405020304" pitchFamily="18" charset="0"/>
              </a:rPr>
              <a:t>31</a:t>
            </a:r>
            <a:r>
              <a:rPr lang="zh-CN" altLang="en-US" sz="2800" b="1" dirty="0">
                <a:latin typeface="Times New Roman" panose="02020603050405020304" pitchFamily="18" charset="0"/>
              </a:rPr>
              <a:t>天。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P104)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the rest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the rest</a:t>
            </a:r>
            <a:r>
              <a:rPr lang="zh-CN" altLang="en-US" sz="2800" b="1" dirty="0">
                <a:latin typeface="Times New Roman" panose="02020603050405020304" pitchFamily="18" charset="0"/>
              </a:rPr>
              <a:t>意为“</a:t>
            </a:r>
            <a:r>
              <a:rPr lang="en-US" altLang="zh-CN" sz="28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800" b="1" dirty="0">
                <a:latin typeface="Times New Roman" panose="02020603050405020304" pitchFamily="18" charset="0"/>
              </a:rPr>
              <a:t>的其余部分”，可指人或物，可用于修饰可数名词和不可数名词。需说明具体的对象时，用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rest of…</a:t>
            </a:r>
            <a:r>
              <a:rPr lang="zh-CN" altLang="en-US" sz="2800" b="1" dirty="0">
                <a:latin typeface="Times New Roman" panose="02020603050405020304" pitchFamily="18" charset="0"/>
              </a:rPr>
              <a:t>，谓语动词的数和主语保持一致。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first question is difficult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but the rest are very easy. </a:t>
            </a:r>
            <a:r>
              <a:rPr lang="zh-CN" altLang="en-US" sz="2800" b="1" dirty="0">
                <a:latin typeface="Times New Roman" panose="02020603050405020304" pitchFamily="18" charset="0"/>
              </a:rPr>
              <a:t>第一个问题很难，但其余的问题都非常简单。 </a:t>
            </a:r>
          </a:p>
        </p:txBody>
      </p:sp>
      <p:pic>
        <p:nvPicPr>
          <p:cNvPr id="16386" name="图片 81924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0538" y="226695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矩形 81925"/>
          <p:cNvSpPr>
            <a:spLocks noChangeArrowheads="1"/>
          </p:cNvSpPr>
          <p:nvPr/>
        </p:nvSpPr>
        <p:spPr bwMode="auto">
          <a:xfrm>
            <a:off x="482600" y="45037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文本框 82947"/>
          <p:cNvSpPr txBox="1">
            <a:spLocks noChangeArrowheads="1"/>
          </p:cNvSpPr>
          <p:nvPr/>
        </p:nvSpPr>
        <p:spPr bwMode="auto">
          <a:xfrm>
            <a:off x="190500" y="762000"/>
            <a:ext cx="86487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 dirty="0">
                <a:latin typeface="Times New Roman" panose="02020603050405020304" pitchFamily="18" charset="0"/>
              </a:rPr>
              <a:t>My mother enjoys reading very much.</a:t>
            </a:r>
            <a:r>
              <a:rPr lang="zh-CN" altLang="en-US" sz="2800" b="1" dirty="0">
                <a:latin typeface="Times New Roman" panose="02020603050405020304" pitchFamily="18" charset="0"/>
              </a:rPr>
              <a:t>我妈妈非常喜欢阅读。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P105)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【析句式】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u="sng" dirty="0">
                <a:latin typeface="Times New Roman" panose="02020603050405020304" pitchFamily="18" charset="0"/>
              </a:rPr>
              <a:t>My mother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enjoys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reading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very much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410" name="矩形 82948"/>
          <p:cNvSpPr>
            <a:spLocks noChangeArrowheads="1"/>
          </p:cNvSpPr>
          <p:nvPr/>
        </p:nvSpPr>
        <p:spPr bwMode="auto">
          <a:xfrm>
            <a:off x="4827588" y="3217863"/>
            <a:ext cx="898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状语</a:t>
            </a:r>
          </a:p>
        </p:txBody>
      </p:sp>
      <p:pic>
        <p:nvPicPr>
          <p:cNvPr id="17411" name="图片 8294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8050" y="3203575"/>
            <a:ext cx="48736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图片 8295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5850" y="3206750"/>
            <a:ext cx="449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图片 8295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3125" y="3155950"/>
            <a:ext cx="506413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83969"/>
          <p:cNvSpPr txBox="1">
            <a:spLocks noChangeArrowheads="1"/>
          </p:cNvSpPr>
          <p:nvPr/>
        </p:nvSpPr>
        <p:spPr bwMode="auto">
          <a:xfrm>
            <a:off x="190500" y="762000"/>
            <a:ext cx="864870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enjoy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I enjoy playing tennis.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我喜欢打网球。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They all enjoyed themselves at the party. </a:t>
            </a:r>
            <a:r>
              <a:rPr lang="zh-CN" altLang="en-US" sz="2800" b="1" dirty="0">
                <a:latin typeface="Times New Roman" panose="02020603050405020304" pitchFamily="18" charset="0"/>
              </a:rPr>
              <a:t>他们在聚会上都玩得非常开心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。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18434" name="图片 8397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7338" y="1892300"/>
            <a:ext cx="5618162" cy="204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矩形 83971"/>
          <p:cNvSpPr>
            <a:spLocks noChangeArrowheads="1"/>
          </p:cNvSpPr>
          <p:nvPr/>
        </p:nvSpPr>
        <p:spPr bwMode="auto">
          <a:xfrm>
            <a:off x="444500" y="45037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矩形 83972"/>
          <p:cNvSpPr>
            <a:spLocks noChangeArrowheads="1"/>
          </p:cNvSpPr>
          <p:nvPr/>
        </p:nvSpPr>
        <p:spPr bwMode="auto">
          <a:xfrm>
            <a:off x="473075" y="50752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07150" y="952500"/>
            <a:ext cx="2211388" cy="3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8" name="组合 5170"/>
          <p:cNvGrpSpPr/>
          <p:nvPr/>
        </p:nvGrpSpPr>
        <p:grpSpPr bwMode="auto">
          <a:xfrm>
            <a:off x="180975" y="1387475"/>
            <a:ext cx="1984375" cy="600075"/>
            <a:chOff x="114" y="874"/>
            <a:chExt cx="1250" cy="378"/>
          </a:xfrm>
        </p:grpSpPr>
        <p:pic>
          <p:nvPicPr>
            <p:cNvPr id="4099" name="图片 516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" y="874"/>
              <a:ext cx="116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65"/>
            <p:cNvSpPr txBox="1">
              <a:spLocks noChangeArrowheads="1"/>
            </p:cNvSpPr>
            <p:nvPr/>
          </p:nvSpPr>
          <p:spPr bwMode="auto">
            <a:xfrm>
              <a:off x="191" y="924"/>
              <a:ext cx="117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4101" name="文本框 5171"/>
          <p:cNvSpPr txBox="1">
            <a:spLocks noChangeArrowheads="1"/>
          </p:cNvSpPr>
          <p:nvPr/>
        </p:nvSpPr>
        <p:spPr bwMode="auto">
          <a:xfrm>
            <a:off x="228600" y="2095500"/>
            <a:ext cx="872490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800" b="1" dirty="0">
                <a:latin typeface="Times New Roman" panose="02020603050405020304" pitchFamily="18" charset="0"/>
              </a:rPr>
              <a:t>A birthday present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Jack:Hi</a:t>
            </a:r>
            <a:r>
              <a:rPr lang="en-US" altLang="zh-CN" sz="2800" b="1" dirty="0">
                <a:latin typeface="Times New Roman" panose="02020603050405020304" pitchFamily="18" charset="0"/>
              </a:rPr>
              <a:t>, 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Ming.What</a:t>
            </a:r>
            <a:r>
              <a:rPr lang="en-US" altLang="zh-CN" sz="2800" b="1" dirty="0">
                <a:latin typeface="Times New Roman" panose="02020603050405020304" pitchFamily="18" charset="0"/>
              </a:rPr>
              <a:t> are you doing?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Ming:I’m</a:t>
            </a:r>
            <a:r>
              <a:rPr lang="en-US" altLang="zh-CN" sz="2800" b="1" dirty="0">
                <a:latin typeface="Times New Roman" panose="02020603050405020304" pitchFamily="18" charset="0"/>
              </a:rPr>
              <a:t> making a birthday present for my grandfather.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Jack: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①</a:t>
            </a:r>
            <a:r>
              <a:rPr lang="en-US" altLang="zh-CN" sz="2800" b="1" dirty="0">
                <a:latin typeface="Times New Roman" panose="02020603050405020304" pitchFamily="18" charset="0"/>
              </a:rPr>
              <a:t>When is his birthday?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Ming:His</a:t>
            </a:r>
            <a:r>
              <a:rPr lang="en-US" altLang="zh-CN" sz="2800" b="1" dirty="0">
                <a:latin typeface="Times New Roman" panose="02020603050405020304" pitchFamily="18" charset="0"/>
              </a:rPr>
              <a:t> birthday is on Wednesday, December 28.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Jack:What</a:t>
            </a:r>
            <a:r>
              <a:rPr lang="en-US" altLang="zh-CN" sz="2800" b="1" dirty="0">
                <a:latin typeface="Times New Roman" panose="02020603050405020304" pitchFamily="18" charset="0"/>
              </a:rPr>
              <a:t> are you making?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71683"/>
          <p:cNvSpPr txBox="1">
            <a:spLocks noChangeArrowheads="1"/>
          </p:cNvSpPr>
          <p:nvPr/>
        </p:nvSpPr>
        <p:spPr bwMode="auto">
          <a:xfrm>
            <a:off x="133350" y="723900"/>
            <a:ext cx="87249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Ming:It’s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a calendar! My grandfather forgets his birthday every year.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Jack:Ha</a:t>
            </a:r>
            <a:r>
              <a:rPr lang="en-US" altLang="zh-CN" sz="2800" b="1" dirty="0">
                <a:latin typeface="Times New Roman" panose="02020603050405020304" pitchFamily="18" charset="0"/>
              </a:rPr>
              <a:t> ha! A calendar is a good present for him.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Ming:When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your birthday, Jack?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Jack:My</a:t>
            </a:r>
            <a:r>
              <a:rPr lang="en-US" altLang="zh-CN" sz="2800" b="1" dirty="0">
                <a:latin typeface="Times New Roman" panose="02020603050405020304" pitchFamily="18" charset="0"/>
              </a:rPr>
              <a:t> birthday? It’s on August 11.Oh, no, that’s my mum’s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birthday.My</a:t>
            </a:r>
            <a:r>
              <a:rPr lang="en-US" altLang="zh-CN" sz="2800" b="1" dirty="0">
                <a:latin typeface="Times New Roman" panose="02020603050405020304" pitchFamily="18" charset="0"/>
              </a:rPr>
              <a:t> birthday is on August 23.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Li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Ming:OK</a:t>
            </a:r>
            <a:r>
              <a:rPr lang="en-US" altLang="zh-CN" sz="2800" b="1" dirty="0">
                <a:latin typeface="Times New Roman" panose="02020603050405020304" pitchFamily="18" charset="0"/>
              </a:rPr>
              <a:t>,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Jack.Maybe</a:t>
            </a:r>
            <a:r>
              <a:rPr lang="en-US" altLang="zh-CN" sz="2800" b="1" dirty="0">
                <a:latin typeface="Times New Roman" panose="02020603050405020304" pitchFamily="18" charset="0"/>
              </a:rPr>
              <a:t> I need to make a calendar for you, too.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72705"/>
          <p:cNvSpPr txBox="1">
            <a:spLocks noChangeArrowheads="1"/>
          </p:cNvSpPr>
          <p:nvPr/>
        </p:nvSpPr>
        <p:spPr bwMode="auto">
          <a:xfrm>
            <a:off x="133350" y="723900"/>
            <a:ext cx="87249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sz="2800" b="1">
                <a:latin typeface="Times New Roman" panose="02020603050405020304" pitchFamily="18" charset="0"/>
              </a:rPr>
              <a:t>How many days are in a month?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Thirty days have September, April, June and November.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baseline="30000">
                <a:latin typeface="Times New Roman" panose="02020603050405020304" pitchFamily="18" charset="0"/>
              </a:rPr>
              <a:t>②</a:t>
            </a:r>
            <a:r>
              <a:rPr lang="en-US" altLang="zh-CN" sz="2800" b="1">
                <a:latin typeface="Times New Roman" panose="02020603050405020304" pitchFamily="18" charset="0"/>
              </a:rPr>
              <a:t>All the rest have thirty-one.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But February is a different one.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It has twenty-eight; that’s fine.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 leap year makes it twenty-nine!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74755"/>
          <p:cNvSpPr txBox="1">
            <a:spLocks noChangeArrowheads="1"/>
          </p:cNvSpPr>
          <p:nvPr/>
        </p:nvSpPr>
        <p:spPr bwMode="auto">
          <a:xfrm>
            <a:off x="238125" y="885825"/>
            <a:ext cx="8905875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 Listen and tick the correct answers.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1.Li Ming is making a______ 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book           calendar           cake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 ______birthday is on December 28.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Li Ming’s         Jack’s mum’s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Li Ming’s grandfather’s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3.Jack’s birthday is on ______.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December 28          August 11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August 23</a:t>
            </a:r>
          </a:p>
        </p:txBody>
      </p:sp>
      <p:sp>
        <p:nvSpPr>
          <p:cNvPr id="8194" name="矩形 74756"/>
          <p:cNvSpPr>
            <a:spLocks noChangeArrowheads="1"/>
          </p:cNvSpPr>
          <p:nvPr/>
        </p:nvSpPr>
        <p:spPr bwMode="auto">
          <a:xfrm>
            <a:off x="3752850" y="5343525"/>
            <a:ext cx="3905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8195" name="矩形 74757"/>
          <p:cNvSpPr>
            <a:spLocks noChangeArrowheads="1"/>
          </p:cNvSpPr>
          <p:nvPr/>
        </p:nvSpPr>
        <p:spPr bwMode="auto">
          <a:xfrm>
            <a:off x="531813" y="2332038"/>
            <a:ext cx="3905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8196" name="矩形 74758"/>
          <p:cNvSpPr>
            <a:spLocks noChangeArrowheads="1"/>
          </p:cNvSpPr>
          <p:nvPr/>
        </p:nvSpPr>
        <p:spPr bwMode="auto">
          <a:xfrm>
            <a:off x="2265363" y="2341563"/>
            <a:ext cx="3905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8197" name="矩形 74759"/>
          <p:cNvSpPr>
            <a:spLocks noChangeArrowheads="1"/>
          </p:cNvSpPr>
          <p:nvPr/>
        </p:nvSpPr>
        <p:spPr bwMode="auto">
          <a:xfrm>
            <a:off x="4579938" y="2370138"/>
            <a:ext cx="3905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8198" name="矩形 74760"/>
          <p:cNvSpPr>
            <a:spLocks noChangeArrowheads="1"/>
          </p:cNvSpPr>
          <p:nvPr/>
        </p:nvSpPr>
        <p:spPr bwMode="auto">
          <a:xfrm>
            <a:off x="417513" y="3532188"/>
            <a:ext cx="3905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8199" name="矩形 74761"/>
          <p:cNvSpPr>
            <a:spLocks noChangeArrowheads="1"/>
          </p:cNvSpPr>
          <p:nvPr/>
        </p:nvSpPr>
        <p:spPr bwMode="auto">
          <a:xfrm>
            <a:off x="2722563" y="3513138"/>
            <a:ext cx="3905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8200" name="矩形 74762"/>
          <p:cNvSpPr>
            <a:spLocks noChangeArrowheads="1"/>
          </p:cNvSpPr>
          <p:nvPr/>
        </p:nvSpPr>
        <p:spPr bwMode="auto">
          <a:xfrm>
            <a:off x="388938" y="4151313"/>
            <a:ext cx="3905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8201" name="矩形 74763"/>
          <p:cNvSpPr>
            <a:spLocks noChangeArrowheads="1"/>
          </p:cNvSpPr>
          <p:nvPr/>
        </p:nvSpPr>
        <p:spPr bwMode="auto">
          <a:xfrm>
            <a:off x="846138" y="5351463"/>
            <a:ext cx="3905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8202" name="矩形 74764"/>
          <p:cNvSpPr>
            <a:spLocks noChangeArrowheads="1"/>
          </p:cNvSpPr>
          <p:nvPr/>
        </p:nvSpPr>
        <p:spPr bwMode="auto">
          <a:xfrm>
            <a:off x="827088" y="5903913"/>
            <a:ext cx="390525" cy="323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74766" name="矩形 74765"/>
          <p:cNvSpPr>
            <a:spLocks noChangeArrowheads="1"/>
          </p:cNvSpPr>
          <p:nvPr/>
        </p:nvSpPr>
        <p:spPr bwMode="auto">
          <a:xfrm>
            <a:off x="2197100" y="21701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74767" name="矩形 74766"/>
          <p:cNvSpPr>
            <a:spLocks noChangeArrowheads="1"/>
          </p:cNvSpPr>
          <p:nvPr/>
        </p:nvSpPr>
        <p:spPr bwMode="auto">
          <a:xfrm>
            <a:off x="347663" y="4006850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74768" name="矩形 74767"/>
          <p:cNvSpPr>
            <a:spLocks noChangeArrowheads="1"/>
          </p:cNvSpPr>
          <p:nvPr/>
        </p:nvSpPr>
        <p:spPr bwMode="auto">
          <a:xfrm>
            <a:off x="795338" y="5788025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2" name="矩形 1"/>
          <p:cNvSpPr/>
          <p:nvPr/>
        </p:nvSpPr>
        <p:spPr>
          <a:xfrm>
            <a:off x="363643" y="282059"/>
            <a:ext cx="255418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Let’s Do It!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6" grpId="0"/>
      <p:bldP spid="74767" grpId="0"/>
      <p:bldP spid="747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75779"/>
          <p:cNvSpPr txBox="1">
            <a:spLocks noChangeArrowheads="1"/>
          </p:cNvSpPr>
          <p:nvPr/>
        </p:nvSpPr>
        <p:spPr bwMode="auto">
          <a:xfrm>
            <a:off x="200025" y="923925"/>
            <a:ext cx="876300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 Read Part 2 of the lesson and write true (T) or false (F).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1.May has thirty days.( 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2.June has thirty-one days.(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3.February has twenty-nine days in a leap year.(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4.November has thirty days.(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5.September has twenty-eight days.(     )</a:t>
            </a:r>
          </a:p>
        </p:txBody>
      </p:sp>
      <p:sp>
        <p:nvSpPr>
          <p:cNvPr id="75781" name="矩形 75780"/>
          <p:cNvSpPr>
            <a:spLocks noChangeArrowheads="1"/>
          </p:cNvSpPr>
          <p:nvPr/>
        </p:nvSpPr>
        <p:spPr bwMode="auto">
          <a:xfrm>
            <a:off x="5775325" y="4646613"/>
            <a:ext cx="401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75782" name="矩形 75781"/>
          <p:cNvSpPr>
            <a:spLocks noChangeArrowheads="1"/>
          </p:cNvSpPr>
          <p:nvPr/>
        </p:nvSpPr>
        <p:spPr bwMode="auto">
          <a:xfrm>
            <a:off x="3867150" y="2312988"/>
            <a:ext cx="401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75783" name="矩形 75782"/>
          <p:cNvSpPr>
            <a:spLocks noChangeArrowheads="1"/>
          </p:cNvSpPr>
          <p:nvPr/>
        </p:nvSpPr>
        <p:spPr bwMode="auto">
          <a:xfrm>
            <a:off x="4610100" y="2874963"/>
            <a:ext cx="401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75784" name="矩形 75783"/>
          <p:cNvSpPr>
            <a:spLocks noChangeArrowheads="1"/>
          </p:cNvSpPr>
          <p:nvPr/>
        </p:nvSpPr>
        <p:spPr bwMode="auto">
          <a:xfrm>
            <a:off x="7677150" y="347503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5785" name="矩形 75784"/>
          <p:cNvSpPr>
            <a:spLocks noChangeArrowheads="1"/>
          </p:cNvSpPr>
          <p:nvPr/>
        </p:nvSpPr>
        <p:spPr bwMode="auto">
          <a:xfrm>
            <a:off x="4705350" y="405606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  <p:bldP spid="75782" grpId="0"/>
      <p:bldP spid="75783" grpId="0"/>
      <p:bldP spid="75784" grpId="0"/>
      <p:bldP spid="757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76803"/>
          <p:cNvSpPr txBox="1">
            <a:spLocks noChangeArrowheads="1"/>
          </p:cNvSpPr>
          <p:nvPr/>
        </p:nvSpPr>
        <p:spPr bwMode="auto">
          <a:xfrm>
            <a:off x="390525" y="533400"/>
            <a:ext cx="8591550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3 Fill in the blanks with the correct forms of the given words.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1.Today is February 1.It’s the__________ (one) day of February.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2.A:What is the __________ (eight) month of the year?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B:It’s August.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3.We will have a birthday party on the __________ (nine) day of this month.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4.Today is the __________ (twelve) of July.</a:t>
            </a:r>
          </a:p>
          <a:p>
            <a:pPr>
              <a:lnSpc>
                <a:spcPct val="135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5.I drink eight glasses of water every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day.This</a:t>
            </a:r>
            <a:r>
              <a:rPr lang="en-US" altLang="zh-CN" sz="2600" b="1" dirty="0">
                <a:latin typeface="Times New Roman" panose="02020603050405020304" pitchFamily="18" charset="0"/>
              </a:rPr>
              <a:t> is my __________ (seven) glass.</a:t>
            </a:r>
          </a:p>
        </p:txBody>
      </p:sp>
      <p:sp>
        <p:nvSpPr>
          <p:cNvPr id="76806" name="矩形 76805"/>
          <p:cNvSpPr>
            <a:spLocks noChangeArrowheads="1"/>
          </p:cNvSpPr>
          <p:nvPr/>
        </p:nvSpPr>
        <p:spPr bwMode="auto">
          <a:xfrm>
            <a:off x="5002213" y="1731963"/>
            <a:ext cx="8159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first</a:t>
            </a:r>
          </a:p>
        </p:txBody>
      </p:sp>
      <p:sp>
        <p:nvSpPr>
          <p:cNvPr id="76807" name="矩形 76806"/>
          <p:cNvSpPr>
            <a:spLocks noChangeArrowheads="1"/>
          </p:cNvSpPr>
          <p:nvPr/>
        </p:nvSpPr>
        <p:spPr bwMode="auto">
          <a:xfrm>
            <a:off x="2957513" y="2770188"/>
            <a:ext cx="1133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eighth</a:t>
            </a:r>
          </a:p>
        </p:txBody>
      </p:sp>
      <p:sp>
        <p:nvSpPr>
          <p:cNvPr id="76808" name="矩形 76807"/>
          <p:cNvSpPr>
            <a:spLocks noChangeArrowheads="1"/>
          </p:cNvSpPr>
          <p:nvPr/>
        </p:nvSpPr>
        <p:spPr bwMode="auto">
          <a:xfrm>
            <a:off x="6359525" y="3827463"/>
            <a:ext cx="996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ninth</a:t>
            </a:r>
          </a:p>
        </p:txBody>
      </p:sp>
      <p:sp>
        <p:nvSpPr>
          <p:cNvPr id="76809" name="矩形 76808"/>
          <p:cNvSpPr>
            <a:spLocks noChangeArrowheads="1"/>
          </p:cNvSpPr>
          <p:nvPr/>
        </p:nvSpPr>
        <p:spPr bwMode="auto">
          <a:xfrm>
            <a:off x="2774950" y="4903788"/>
            <a:ext cx="12525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twelfth</a:t>
            </a:r>
          </a:p>
        </p:txBody>
      </p:sp>
      <p:sp>
        <p:nvSpPr>
          <p:cNvPr id="76810" name="矩形 76809"/>
          <p:cNvSpPr>
            <a:spLocks noChangeArrowheads="1"/>
          </p:cNvSpPr>
          <p:nvPr/>
        </p:nvSpPr>
        <p:spPr bwMode="auto">
          <a:xfrm>
            <a:off x="554038" y="5970588"/>
            <a:ext cx="1330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seventh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/>
      <p:bldP spid="76808" grpId="0"/>
      <p:bldP spid="76809" grpId="0"/>
      <p:bldP spid="768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778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1638" y="1166813"/>
            <a:ext cx="5489575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9" name="文本框 77828"/>
          <p:cNvSpPr txBox="1">
            <a:spLocks noChangeArrowheads="1"/>
          </p:cNvSpPr>
          <p:nvPr/>
        </p:nvSpPr>
        <p:spPr bwMode="auto">
          <a:xfrm>
            <a:off x="314325" y="3335338"/>
            <a:ext cx="8389938" cy="188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one—first   two—second    three—third     five—fifth   eight—eighth   nine—ninth    twelve—twelfth  twenty—twentieth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78851"/>
          <p:cNvSpPr txBox="1">
            <a:spLocks noChangeArrowheads="1"/>
          </p:cNvSpPr>
          <p:nvPr/>
        </p:nvSpPr>
        <p:spPr bwMode="auto">
          <a:xfrm>
            <a:off x="238125" y="781050"/>
            <a:ext cx="901065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4 </a:t>
            </a:r>
            <a:r>
              <a:rPr lang="en-US" altLang="zh-CN" sz="2800" b="1">
                <a:latin typeface="Times New Roman" panose="02020603050405020304" pitchFamily="18" charset="0"/>
              </a:rPr>
              <a:t>Work in pairs.Suppose your mother‘s birthday is coming.What would you like to give her? Why? Talk about it and use the pictures below for some ideas.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Example: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A:Tomorrow is my mother’s birthday.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B:Really? Do you have a birthday present for her?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A:Sure.I want to give her a book. </a:t>
            </a:r>
            <a:r>
              <a:rPr lang="en-US" altLang="zh-CN" sz="2800" b="1" baseline="30000">
                <a:latin typeface="Times New Roman" panose="02020603050405020304" pitchFamily="18" charset="0"/>
              </a:rPr>
              <a:t>③</a:t>
            </a:r>
            <a:r>
              <a:rPr lang="en-US" altLang="zh-CN" sz="2800" b="1">
                <a:latin typeface="Times New Roman" panose="02020603050405020304" pitchFamily="18" charset="0"/>
              </a:rPr>
              <a:t>My mother enjoys reading very much.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B:That‘s a good present for her.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851</Words>
  <Application>Microsoft Office PowerPoint</Application>
  <PresentationFormat>全屏显示(4:3)</PresentationFormat>
  <Paragraphs>105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72</cp:revision>
  <dcterms:created xsi:type="dcterms:W3CDTF">2017-07-08T03:13:00Z</dcterms:created>
  <dcterms:modified xsi:type="dcterms:W3CDTF">2023-01-16T21:13:29Z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6FA2AE3B81494974B853D7BC25971AAA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