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5C51A31-F394-4224-91B1-7C783A6C8DD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597EA9D-19CE-433E-B59C-E3EADF928A6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C3D83-DF3E-4108-AD84-028EAC2A380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2C0EC-2F83-48CE-B194-4FAB545886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2C0EC-2F83-48CE-B194-4FAB545886C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921FF-EA2D-40A0-8AF4-7D04014E2EB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ED222-9E13-4EE3-9753-6FB730DDA1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1E3D-8836-4593-80A6-4175AC625C7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D0868-48E0-4BC9-8680-23AEF41B92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EE38D-C609-4319-A431-0ECE5450D5C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A5D48-3E18-480E-A37C-92E761D5E3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41AEFD-D98A-4D31-85EA-409E93382B6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FBA2C5-BC9D-4011-8EDB-3665247A92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B1EEE-6702-41E4-923A-CD0055C058E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755BA-3DC9-4C30-AB48-36BDBC83748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6544C-EDE7-4C33-AB1B-F6397D9BEE0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E1D34-2A75-47AD-A163-F09AE96EE6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0AC16-923C-4C46-89A2-B80A1AE8C30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EAA9A-658E-4608-846C-58240559AD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00F66-1168-4CCD-BD96-BE89DFE8794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B7AF0-A7A8-4BF1-8F46-6241FBDAD1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78AF1-787E-44B4-9385-CD05A8D42C1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50FCE-6BFF-4E35-9BCA-87DD4B0CD4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23EAE-BB5A-4F0E-9B40-F587A854520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80F05-A46D-46D8-809E-3909D53E72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F2834-AEB0-4050-AF00-5A3F7C5326D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25825-DD5D-4762-8257-D8F497A888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804AE-00CD-44AA-B739-F6D42287BB6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515DF-013D-44AA-A1E7-CD887FC23B6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0341A7C-3209-4A2C-B0D1-5399C2DD4AE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7098405-51BA-4B03-B9DC-1642B417BAF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ctrTitle"/>
          </p:nvPr>
        </p:nvSpPr>
        <p:spPr>
          <a:xfrm>
            <a:off x="764861" y="1772816"/>
            <a:ext cx="7772400" cy="1470025"/>
          </a:xfrm>
          <a:noFill/>
        </p:spPr>
        <p:txBody>
          <a:bodyPr/>
          <a:lstStyle/>
          <a:p>
            <a:r>
              <a:rPr lang="en-US" altLang="zh-CN" sz="8800" b="1" dirty="0"/>
              <a:t>Neighbours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648072"/>
          </a:xfrm>
          <a:noFill/>
        </p:spPr>
        <p:txBody>
          <a:bodyPr/>
          <a:lstStyle/>
          <a:p>
            <a:r>
              <a:rPr lang="en-US" altLang="zh-CN" sz="3600" dirty="0" smtClean="0">
                <a:solidFill>
                  <a:schemeClr val="tx1"/>
                </a:solidFill>
              </a:rPr>
              <a:t>Reading I</a:t>
            </a:r>
          </a:p>
        </p:txBody>
      </p:sp>
      <p:sp>
        <p:nvSpPr>
          <p:cNvPr id="4" name="矩形 3"/>
          <p:cNvSpPr/>
          <p:nvPr/>
        </p:nvSpPr>
        <p:spPr>
          <a:xfrm>
            <a:off x="3003816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21347" y="793840"/>
            <a:ext cx="16594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dirty="0" smtClean="0"/>
              <a:t>Unit 2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460375" y="274638"/>
            <a:ext cx="8229600" cy="1143000"/>
          </a:xfrm>
          <a:noFill/>
        </p:spPr>
        <p:txBody>
          <a:bodyPr/>
          <a:lstStyle/>
          <a:p>
            <a:r>
              <a:rPr lang="en-US" altLang="zh-CN" sz="2800" b="1" dirty="0" smtClean="0"/>
              <a:t>Read their conversation carefully and try to find out the answers to the following questions.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000" dirty="0" smtClean="0"/>
              <a:t>1.What are Simon’s neighbours like</a:t>
            </a:r>
            <a:r>
              <a:rPr lang="zh-CN" altLang="en-US" sz="2000" dirty="0" smtClean="0"/>
              <a:t>？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000" dirty="0" smtClean="0"/>
              <a:t>   </a:t>
            </a:r>
            <a:r>
              <a:rPr lang="en-US" altLang="zh-CN" sz="2000" dirty="0" smtClean="0"/>
              <a:t>They are kind and friendly.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000" dirty="0" smtClean="0"/>
              <a:t>2. When and where do the volunteers often meet?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000" dirty="0" smtClean="0"/>
              <a:t>   They often meet at the community centre at the weekend.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000" dirty="0" smtClean="0"/>
              <a:t>3.What’s the name of their meeting?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000" dirty="0" smtClean="0"/>
              <a:t>   They have a “helping hands” meeting.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000" dirty="0" smtClean="0"/>
              <a:t>4.Who can help Simon check his computer</a:t>
            </a:r>
            <a:r>
              <a:rPr lang="zh-CN" altLang="en-US" sz="2000" dirty="0" smtClean="0"/>
              <a:t>？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000" dirty="0" smtClean="0"/>
              <a:t>  </a:t>
            </a:r>
            <a:r>
              <a:rPr lang="en-US" altLang="zh-CN" sz="2000" dirty="0" smtClean="0"/>
              <a:t>A computer engineer can help him.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000" dirty="0" smtClean="0"/>
              <a:t>5.How do the volunteers help the old people?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000" dirty="0" smtClean="0"/>
              <a:t>  The volunteers often visit them, do some shopping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000" dirty="0" smtClean="0"/>
              <a:t>   for them and help them clean the flats.</a:t>
            </a:r>
          </a:p>
          <a:p>
            <a:pPr>
              <a:lnSpc>
                <a:spcPct val="80000"/>
              </a:lnSpc>
            </a:pPr>
            <a:endParaRPr lang="zh-CN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60375" y="274638"/>
            <a:ext cx="8229600" cy="1143000"/>
          </a:xfrm>
          <a:noFill/>
        </p:spPr>
        <p:txBody>
          <a:bodyPr/>
          <a:lstStyle/>
          <a:p>
            <a:r>
              <a:rPr lang="en-US" altLang="zh-CN" sz="2400" b="1" dirty="0" smtClean="0"/>
              <a:t>all kinds of problems  at the weekend    broken        check      </a:t>
            </a:r>
            <a:br>
              <a:rPr lang="en-US" altLang="zh-CN" sz="2400" b="1" dirty="0" smtClean="0"/>
            </a:br>
            <a:r>
              <a:rPr lang="en-US" altLang="zh-CN" sz="2400" b="1" dirty="0" smtClean="0"/>
              <a:t>different skills    fix         homework   lucky   </a:t>
            </a:r>
            <a:br>
              <a:rPr lang="en-US" altLang="zh-CN" sz="2400" b="1" dirty="0" smtClean="0"/>
            </a:br>
            <a:r>
              <a:rPr lang="en-US" altLang="zh-CN" sz="2400" b="1" dirty="0" smtClean="0"/>
              <a:t>             ready to help 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zh-CN" altLang="en-US" sz="2800" dirty="0" smtClean="0"/>
              <a:t>  </a:t>
            </a:r>
            <a:r>
              <a:rPr lang="en-US" altLang="zh-CN" sz="2800" dirty="0" smtClean="0"/>
              <a:t>1. My neighbours are kind and helpful . Some of them are </a:t>
            </a:r>
            <a:r>
              <a:rPr lang="en-US" altLang="zh-CN" sz="2800" dirty="0" err="1" smtClean="0"/>
              <a:t>volunteers.They</a:t>
            </a:r>
            <a:r>
              <a:rPr lang="en-US" altLang="zh-CN" sz="2800" dirty="0" smtClean="0"/>
              <a:t> have </a:t>
            </a:r>
            <a:r>
              <a:rPr lang="en-US" altLang="zh-CN" sz="2800" u="sng" dirty="0" smtClean="0"/>
              <a:t>                       </a:t>
            </a:r>
            <a:r>
              <a:rPr lang="en-US" altLang="zh-CN" sz="2800" dirty="0" smtClean="0"/>
              <a:t> and often help us with</a:t>
            </a:r>
            <a:r>
              <a:rPr lang="en-US" altLang="zh-CN" sz="2800" u="sng" dirty="0" smtClean="0"/>
              <a:t>                    </a:t>
            </a:r>
            <a:r>
              <a:rPr lang="en-US" altLang="zh-CN" sz="2800" dirty="0" smtClean="0"/>
              <a:t>problems.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dirty="0" smtClean="0"/>
              <a:t>  2. Usually there is a “helping hands” meeting</a:t>
            </a:r>
            <a:r>
              <a:rPr lang="en-US" altLang="zh-CN" sz="2800" u="sng" dirty="0" smtClean="0"/>
              <a:t>              </a:t>
            </a:r>
            <a:r>
              <a:rPr lang="en-US" altLang="zh-CN" sz="2800" dirty="0" smtClean="0"/>
              <a:t>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dirty="0" smtClean="0"/>
              <a:t>    3. People go there when they need help with their</a:t>
            </a:r>
            <a:r>
              <a:rPr lang="en-US" altLang="zh-CN" sz="2800" u="sng" dirty="0" smtClean="0"/>
              <a:t>                </a:t>
            </a:r>
            <a:r>
              <a:rPr lang="en-US" altLang="zh-CN" sz="2800" dirty="0" smtClean="0"/>
              <a:t>.      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2800" dirty="0" smtClean="0"/>
              <a:t>   4.Computer engineers are popular. They help people</a:t>
            </a:r>
            <a:r>
              <a:rPr lang="en-US" altLang="zh-CN" sz="2800" u="sng" dirty="0" smtClean="0"/>
              <a:t>             </a:t>
            </a:r>
            <a:r>
              <a:rPr lang="en-US" altLang="zh-CN" sz="2800" dirty="0" smtClean="0"/>
              <a:t> their computers. You can also find someone to </a:t>
            </a:r>
            <a:r>
              <a:rPr lang="en-US" altLang="zh-CN" sz="2800" u="sng" dirty="0" smtClean="0"/>
              <a:t>          </a:t>
            </a:r>
            <a:r>
              <a:rPr lang="en-US" altLang="zh-CN" sz="2800" dirty="0" smtClean="0"/>
              <a:t>things like bicycles.</a:t>
            </a:r>
          </a:p>
          <a:p>
            <a:pPr>
              <a:lnSpc>
                <a:spcPct val="80000"/>
              </a:lnSpc>
            </a:pPr>
            <a:endParaRPr lang="zh-CN" altLang="en-US" sz="2800" dirty="0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953000" y="24384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572000" y="2276475"/>
            <a:ext cx="1722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different skills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268538" y="2997200"/>
            <a:ext cx="1993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 </a:t>
            </a:r>
            <a:r>
              <a:rPr lang="en-US" altLang="zh-CN" sz="2800"/>
              <a:t>all kinds of</a:t>
            </a:r>
            <a:r>
              <a:rPr lang="en-US" altLang="zh-CN"/>
              <a:t>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140200" y="2997200"/>
            <a:ext cx="2663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at the weekend</a:t>
            </a:r>
            <a:r>
              <a:rPr lang="en-US" altLang="zh-CN"/>
              <a:t>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619250" y="370205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problems 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505200" y="1447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7086600" y="1600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934200" y="14478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979613" y="45085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check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635375" y="4854575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fix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body" idx="1"/>
          </p:nvPr>
        </p:nvSpPr>
        <p:spPr>
          <a:xfrm>
            <a:off x="304800" y="847725"/>
            <a:ext cx="8540750" cy="5029200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5.Students can get help with                          their </a:t>
            </a:r>
            <a:r>
              <a:rPr lang="en-US" altLang="zh-CN" u="sng" dirty="0" smtClean="0"/>
              <a:t>                    </a:t>
            </a:r>
            <a:r>
              <a:rPr lang="en-US" altLang="zh-CN" dirty="0" smtClean="0"/>
              <a:t>.There are some college students among the </a:t>
            </a:r>
            <a:r>
              <a:rPr lang="en-US" altLang="zh-CN" dirty="0" err="1" smtClean="0"/>
              <a:t>volunteers,and</a:t>
            </a:r>
            <a:r>
              <a:rPr lang="en-US" altLang="zh-CN" dirty="0" smtClean="0"/>
              <a:t> they are always </a:t>
            </a:r>
            <a:r>
              <a:rPr lang="en-US" altLang="zh-CN" u="sng" dirty="0" smtClean="0"/>
              <a:t>                   </a:t>
            </a:r>
            <a:r>
              <a:rPr lang="en-US" altLang="zh-CN" dirty="0" smtClean="0"/>
              <a:t>.Volunteers also help the old people.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 smtClean="0"/>
              <a:t>  6. We are</a:t>
            </a:r>
            <a:r>
              <a:rPr lang="en-US" altLang="zh-CN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</a:t>
            </a:r>
            <a:r>
              <a:rPr lang="en-US" altLang="zh-CN" dirty="0" smtClean="0"/>
              <a:t>to live in a </a:t>
            </a:r>
            <a:r>
              <a:rPr lang="en-US" altLang="zh-CN" dirty="0" err="1" smtClean="0"/>
              <a:t>neighbourhood</a:t>
            </a:r>
            <a:r>
              <a:rPr lang="en-US" altLang="zh-CN" dirty="0" smtClean="0"/>
              <a:t> like that. People here are like a big family.</a:t>
            </a:r>
          </a:p>
          <a:p>
            <a:endParaRPr lang="en-US" altLang="zh-CN" dirty="0" smtClean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191000" y="457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52600" y="14478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676400" y="14478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022725" y="9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752600" y="1371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676400" y="1341438"/>
            <a:ext cx="1981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homework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905000" y="2268538"/>
            <a:ext cx="228600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ready to help</a:t>
            </a:r>
          </a:p>
          <a:p>
            <a:pPr>
              <a:spcBef>
                <a:spcPct val="50000"/>
              </a:spcBef>
            </a:pPr>
            <a:endParaRPr lang="zh-CN" altLang="en-US" sz="2800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2627313" y="328453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/>
              <a:t>lucky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4000" smtClean="0"/>
              <a:t>Groupwork :</a:t>
            </a:r>
            <a:r>
              <a:rPr lang="en-US" altLang="zh-CN" sz="3200" smtClean="0"/>
              <a:t>As middle school students, what can we do to help our neighbours?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mtClean="0"/>
              <a:t>Rules: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mtClean="0"/>
              <a:t>1) Have a discussion in a group of four.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mtClean="0"/>
              <a:t>2) One student takes notes, the others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mtClean="0"/>
              <a:t>    give ideas.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mtClean="0"/>
              <a:t>3) Each group will give a short report.</a:t>
            </a:r>
          </a:p>
          <a:p>
            <a:endParaRPr lang="zh-CN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 smtClean="0">
                <a:solidFill>
                  <a:srgbClr val="FF5050"/>
                </a:solidFill>
              </a:rPr>
              <a:t>A short report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dirty="0" smtClean="0"/>
              <a:t>Dear classmates, we are middle school students now. We can do something for our neighbours.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For the old, we can….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For the </a:t>
            </a:r>
            <a:r>
              <a:rPr lang="en-US" altLang="zh-CN" dirty="0" err="1" smtClean="0"/>
              <a:t>young,we</a:t>
            </a:r>
            <a:r>
              <a:rPr lang="en-US" altLang="zh-CN" dirty="0" smtClean="0"/>
              <a:t> can ….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We can also….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If we all help each other,….</a:t>
            </a:r>
          </a:p>
          <a:p>
            <a:pPr>
              <a:lnSpc>
                <a:spcPct val="90000"/>
              </a:lnSpc>
            </a:pPr>
            <a:endParaRPr lang="zh-CN" alt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 smtClean="0"/>
              <a:t>Homework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List(</a:t>
            </a:r>
            <a:r>
              <a:rPr lang="zh-CN" altLang="en-US" dirty="0" smtClean="0"/>
              <a:t>列出）</a:t>
            </a:r>
            <a:r>
              <a:rPr lang="en-US" altLang="zh-CN" dirty="0" smtClean="0"/>
              <a:t>the good things that Simon’s neighbours do . </a:t>
            </a:r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Write the short report in your notebook.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16387" name="Picture 3" descr="c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0"/>
            <a:ext cx="8991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971800" y="866775"/>
            <a:ext cx="104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tx2"/>
                </a:solidFill>
                <a:latin typeface="Comic Sans MS" panose="030F0702030302020204" pitchFamily="66" charset="0"/>
              </a:rPr>
              <a:t>cook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971800" y="19812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Comic Sans MS" panose="030F0702030302020204" pitchFamily="66" charset="0"/>
              </a:rPr>
              <a:t>restaurant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oc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288" y="57150"/>
            <a:ext cx="81534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762000"/>
            <a:ext cx="312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Comic Sans MS" panose="030F0702030302020204" pitchFamily="66" charset="0"/>
              </a:rPr>
              <a:t>doctor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38200" y="1676400"/>
            <a:ext cx="419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Comic Sans MS" panose="030F0702030302020204" pitchFamily="66" charset="0"/>
              </a:rPr>
              <a:t>hospital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nur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113" y="152400"/>
            <a:ext cx="82296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943600" y="9144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Comic Sans MS" panose="030F0702030302020204" pitchFamily="66" charset="0"/>
              </a:rPr>
              <a:t>nurse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teach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344488"/>
            <a:ext cx="85344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66800" y="7620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Comic Sans MS" panose="030F0702030302020204" pitchFamily="66" charset="0"/>
              </a:rPr>
              <a:t>teacher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wai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88913"/>
            <a:ext cx="83058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295400" y="8382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Comic Sans MS" panose="030F0702030302020204" pitchFamily="66" charset="0"/>
              </a:rPr>
              <a:t>waiter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body" idx="1"/>
          </p:nvPr>
        </p:nvSpPr>
        <p:spPr>
          <a:xfrm>
            <a:off x="304800" y="115888"/>
            <a:ext cx="8305800" cy="6248400"/>
          </a:xfrm>
          <a:noFill/>
        </p:spPr>
        <p:txBody>
          <a:bodyPr/>
          <a:lstStyle/>
          <a:p>
            <a:r>
              <a:rPr lang="en-US" altLang="zh-CN" sz="3600" dirty="0" smtClean="0"/>
              <a:t>My name is Lucy. I am a w_____ and I work in a r______. I live in a f_____ near the center of the city. There are s______     , h_______ and s____ in my n_______. Annie is my neighbor, she is  a t______, she has a son called Alex, he is a s_____, he likes playing football in the f____ ____ near my home.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172200" y="2286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Comic Sans MS" panose="030F0702030302020204" pitchFamily="66" charset="0"/>
              </a:rPr>
              <a:t>aiter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124200" y="6858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Comic Sans MS" panose="030F0702030302020204" pitchFamily="66" charset="0"/>
              </a:rPr>
              <a:t>estaurant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858000" y="7620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Comic Sans MS" panose="030F0702030302020204" pitchFamily="66" charset="0"/>
              </a:rPr>
              <a:t>lat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990600" y="19050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err="1">
                <a:solidFill>
                  <a:schemeClr val="tx2"/>
                </a:solidFill>
                <a:latin typeface="Comic Sans MS" panose="030F0702030302020204" pitchFamily="66" charset="0"/>
              </a:rPr>
              <a:t>upermarkets</a:t>
            </a:r>
            <a:endParaRPr lang="en-US" altLang="zh-CN" sz="28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733800" y="17526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Comic Sans MS" panose="030F0702030302020204" pitchFamily="66" charset="0"/>
              </a:rPr>
              <a:t>ospitals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553200" y="18288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Comic Sans MS" panose="030F0702030302020204" pitchFamily="66" charset="0"/>
              </a:rPr>
              <a:t>chools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676400" y="2438400"/>
            <a:ext cx="1828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Comic Sans MS" panose="030F0702030302020204" pitchFamily="66" charset="0"/>
              </a:rPr>
              <a:t>eighborhood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743200" y="297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Comic Sans MS" panose="030F0702030302020204" pitchFamily="66" charset="0"/>
              </a:rPr>
              <a:t>eacher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4800600" y="35052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Comic Sans MS" panose="030F0702030302020204" pitchFamily="66" charset="0"/>
              </a:rPr>
              <a:t>tudent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257800" y="41148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Comic Sans MS" panose="030F0702030302020204" pitchFamily="66" charset="0"/>
              </a:rPr>
              <a:t>ootball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6629400" y="41148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latin typeface="Comic Sans MS" panose="030F0702030302020204" pitchFamily="66" charset="0"/>
              </a:rPr>
              <a:t>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22533" grpId="0"/>
      <p:bldP spid="22534" grpId="0"/>
      <p:bldP spid="22535" grpId="0"/>
      <p:bldP spid="22537" grpId="0"/>
      <p:bldP spid="22539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301625" y="457200"/>
            <a:ext cx="8540750" cy="838200"/>
          </a:xfrm>
          <a:noFill/>
        </p:spPr>
        <p:txBody>
          <a:bodyPr/>
          <a:lstStyle/>
          <a:p>
            <a:r>
              <a:rPr lang="en-US" altLang="zh-CN" dirty="0" smtClean="0"/>
              <a:t>Listen and answer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152400" y="1447800"/>
            <a:ext cx="8763000" cy="5029200"/>
          </a:xfrm>
          <a:noFill/>
        </p:spPr>
        <p:txBody>
          <a:bodyPr/>
          <a:lstStyle/>
          <a:p>
            <a:r>
              <a:rPr lang="en-US" altLang="zh-CN" dirty="0" smtClean="0"/>
              <a:t>1. What do volunteers do?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2. When do they have the “helping hands” meeting?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3. Do the volunteers help the old people?</a:t>
            </a:r>
          </a:p>
          <a:p>
            <a:endParaRPr lang="zh-CN" altLang="en-US" dirty="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04800" y="19812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</a:rPr>
              <a:t>They help people with all kinds of problems.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" y="3657600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</a:rPr>
              <a:t>At the weekend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09600" y="487680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</a:rPr>
              <a:t>Yes, they do.</a:t>
            </a:r>
            <a:r>
              <a:rPr lang="en-US" altLang="zh-CN" sz="2800" b="1" dirty="0"/>
              <a:t> 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09600" y="541020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</a:rPr>
              <a:t>Do some shopping for them; help them clean the flats.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60375" y="274638"/>
            <a:ext cx="8229600" cy="1143000"/>
          </a:xfrm>
          <a:noFill/>
        </p:spPr>
        <p:txBody>
          <a:bodyPr/>
          <a:lstStyle/>
          <a:p>
            <a:r>
              <a:rPr lang="en-US" altLang="zh-CN" smtClean="0"/>
              <a:t>Read and complete</a:t>
            </a:r>
          </a:p>
        </p:txBody>
      </p:sp>
      <p:graphicFrame>
        <p:nvGraphicFramePr>
          <p:cNvPr id="24579" name="Group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876801"/>
        </p:xfrm>
        <a:graphic>
          <a:graphicData uri="http://schemas.openxmlformats.org/drawingml/2006/table">
            <a:tbl>
              <a:tblPr/>
              <a:tblGrid>
                <a:gridCol w="195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2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People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Problems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How do volunteers help them?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Simon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Annie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Students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The old people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1981200" y="26670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/>
              <a:t>Computer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1981200" y="3733800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Bicycle is broken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2057400" y="4724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homework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2133600" y="5546725"/>
            <a:ext cx="1981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/>
              <a:t>Can’t do shopping and cleaning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4114800" y="2667000"/>
            <a:ext cx="365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chemeClr val="hlink"/>
                </a:solidFill>
              </a:rPr>
              <a:t>check the computer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4191000" y="3657600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chemeClr val="hlink"/>
                </a:solidFill>
              </a:rPr>
              <a:t>fix the broken bicycle</a:t>
            </a: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4191000" y="4648200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chemeClr val="hlink"/>
                </a:solidFill>
              </a:rPr>
              <a:t>help them with homework</a:t>
            </a: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4038600" y="5562600"/>
            <a:ext cx="510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/>
              <a:t> </a:t>
            </a:r>
            <a:r>
              <a:rPr lang="en-US" altLang="zh-CN" sz="2400">
                <a:solidFill>
                  <a:schemeClr val="hlink"/>
                </a:solidFill>
              </a:rPr>
              <a:t>help them do some shopping and clean the flats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5" grpId="0"/>
      <p:bldP spid="24607" grpId="0"/>
      <p:bldP spid="2460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黄色</Template>
  <TotalTime>0</TotalTime>
  <Words>593</Words>
  <Application>Microsoft Office PowerPoint</Application>
  <PresentationFormat>全屏显示(4:3)</PresentationFormat>
  <Paragraphs>93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宋体</vt:lpstr>
      <vt:lpstr>微软雅黑</vt:lpstr>
      <vt:lpstr>Arial</vt:lpstr>
      <vt:lpstr>Calibri</vt:lpstr>
      <vt:lpstr>Comic Sans MS</vt:lpstr>
      <vt:lpstr>Wingdings</vt:lpstr>
      <vt:lpstr>WWW.2PPT.COM
</vt:lpstr>
      <vt:lpstr>Neighbours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Listen and answer</vt:lpstr>
      <vt:lpstr>Read and complete</vt:lpstr>
      <vt:lpstr>Read their conversation carefully and try to find out the answers to the following questions.</vt:lpstr>
      <vt:lpstr>all kinds of problems  at the weekend    broken        check       different skills    fix         homework   lucky                 ready to help </vt:lpstr>
      <vt:lpstr>PowerPoint 演示文稿</vt:lpstr>
      <vt:lpstr>Groupwork :As middle school students, what can we do to help our neighbours?</vt:lpstr>
      <vt:lpstr>A short report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2017-01-21T06:37:00Z</dcterms:created>
  <dcterms:modified xsi:type="dcterms:W3CDTF">2023-01-16T21:13:39Z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31C013190D9948DA8FA37429AA3ED4ED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