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kb1.com"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9" d="100"/>
          <a:sy n="109" d="100"/>
        </p:scale>
        <p:origin x="-88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2290" name="页眉占位符 12289"/>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p>
        </p:txBody>
      </p:sp>
      <p:sp>
        <p:nvSpPr>
          <p:cNvPr id="12291" name="日期占位符 12290"/>
          <p:cNvSpPr>
            <a:spLocks noGrp="1"/>
          </p:cNvSpPr>
          <p:nvPr>
            <p:ph type="dt"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15364" name="幻灯片图像占位符 12291"/>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5" name="文本占位符 12292"/>
          <p:cNvSpPr>
            <a:spLocks noGrp="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294" name="页脚占位符 12293"/>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dirty="0"/>
            </a:lvl1pPr>
          </a:lstStyle>
          <a:p>
            <a:endParaRPr lang="zh-CN"/>
          </a:p>
        </p:txBody>
      </p:sp>
      <p:sp>
        <p:nvSpPr>
          <p:cNvPr id="12295" name="灯片编号占位符 12294"/>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vl1pPr>
          </a:lstStyle>
          <a:p>
            <a:fld id="{002FBE17-FE8E-4E6C-AB2E-A1C41D268538}" type="slidenum">
              <a:rPr lang="zh-CN" altLang="en-US"/>
              <a:t>‹#›</a:t>
            </a:fld>
            <a:endParaRPr lang="en-US" altLang="zh-CN"/>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1pPr>
    <a:lvl2pPr marL="457200" lvl="1"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2pPr>
    <a:lvl3pPr marL="914400" lvl="2"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3pPr>
    <a:lvl4pPr marL="1371600" lvl="3"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4pPr>
    <a:lvl5pPr marL="1828800" lvl="4"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4294967295"/>
          </p:nvPr>
        </p:nvSpPr>
        <p:spPr/>
      </p:sp>
      <p:sp>
        <p:nvSpPr>
          <p:cNvPr id="3" name="文本占位符 2"/>
          <p:cNvSpPr>
            <a:spLocks noGrp="1"/>
          </p:cNvSpPr>
          <p:nvPr>
            <p:ph type="body" idx="9"/>
          </p:nvPr>
        </p:nvSpPr>
        <p:spPr/>
        <p:txBody>
          <a:bodyPr/>
          <a:lstStyle/>
          <a:p>
            <a:endParaRPr lang="zh-CN" altLang="en-US"/>
          </a:p>
        </p:txBody>
      </p:sp>
      <p:sp>
        <p:nvSpPr>
          <p:cNvPr id="4" name="灯片编号占位符 3"/>
          <p:cNvSpPr>
            <a:spLocks noGrp="1"/>
          </p:cNvSpPr>
          <p:nvPr>
            <p:ph type="sldNum" sz="quarter" idx="5"/>
          </p:nvPr>
        </p:nvSpPr>
        <p:spPr/>
        <p:txBody>
          <a:bodyPr/>
          <a:lstStyle/>
          <a:p>
            <a:fld id="{002FBE17-FE8E-4E6C-AB2E-A1C41D268538}" type="slidenum">
              <a:rPr lang="zh-CN" altLang="en-US"/>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noTextEdit="1"/>
          </p:cNvSpPr>
          <p:nvPr>
            <p:ph type="sldImg" idx="4294967295"/>
          </p:nvPr>
        </p:nvSpPr>
        <p:spPr/>
      </p:sp>
      <p:sp>
        <p:nvSpPr>
          <p:cNvPr id="25602" name="备注占位符 2"/>
          <p:cNvSpPr>
            <a:spLocks noGrp="1" noChangeArrowheads="1"/>
          </p:cNvSpPr>
          <p:nvPr>
            <p:ph type="body" idx="4294967295"/>
          </p:nvPr>
        </p:nvSpPr>
        <p:spPr/>
        <p:txBody>
          <a:bodyPr/>
          <a:lstStyle/>
          <a:p>
            <a:pPr>
              <a:spcBef>
                <a:spcPct val="0"/>
              </a:spcBef>
            </a:pPr>
            <a:endParaRPr lang="zh-CN" altLang="en-US" smtClean="0"/>
          </a:p>
        </p:txBody>
      </p:sp>
      <p:sp>
        <p:nvSpPr>
          <p:cNvPr id="25603"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B346BE2B-0A2A-4579-A943-8656E2AEF43E}" type="slidenum">
              <a:rPr lang="zh-CN" altLang="en-US" sz="1200"/>
              <a:t>9</a:t>
            </a:fld>
            <a:endParaRPr lang="en-US" altLang="zh-CN" sz="1200"/>
          </a:p>
        </p:txBody>
      </p:sp>
      <p:sp>
        <p:nvSpPr>
          <p:cNvPr id="25604" name="灯片编号占位符 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51EA4AB-45AC-4A24-A0BC-61898C8CDD80}" type="slidenum">
              <a:rPr lang="zh-CN" altLang="en-US"/>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buFontTx/>
              <a:buNone/>
            </a:pPr>
            <a:fld id="{530820CF-B880-4189-942D-D702A7CBA730}" type="datetimeFigureOut">
              <a:rPr lang="zh-CN" altLang="en-US" smtClean="0">
                <a:solidFill>
                  <a:prstClr val="black">
                    <a:tint val="75000"/>
                  </a:prstClr>
                </a:solidFill>
                <a:latin typeface="Calibri" panose="020F0502020204030204"/>
                <a:ea typeface="宋体" panose="02010600030101010101" pitchFamily="2" charset="-122"/>
              </a:rPr>
              <a:t>2023-01-17</a:t>
            </a:fld>
            <a:endParaRPr lang="zh-CN" altLang="en-US">
              <a:solidFill>
                <a:prstClr val="black">
                  <a:tint val="75000"/>
                </a:prstClr>
              </a:solidFill>
              <a:latin typeface="Calibri" panose="020F0502020204030204"/>
              <a:ea typeface="宋体" panose="02010600030101010101" pitchFamily="2" charset="-122"/>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buFontTx/>
              <a:buNone/>
            </a:pPr>
            <a:endParaRPr lang="zh-CN" altLang="en-US">
              <a:solidFill>
                <a:prstClr val="black">
                  <a:tint val="75000"/>
                </a:prstClr>
              </a:solidFill>
              <a:latin typeface="Calibri" panose="020F0502020204030204"/>
              <a:ea typeface="宋体" panose="02010600030101010101" pitchFamily="2" charset="-122"/>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buFontTx/>
              <a:buNone/>
            </a:pPr>
            <a:fld id="{0C913308-F349-4B6D-A68A-DD1791B4A57B}" type="slidenum">
              <a:rPr lang="zh-CN" altLang="en-US" smtClean="0">
                <a:solidFill>
                  <a:prstClr val="black">
                    <a:tint val="75000"/>
                  </a:prstClr>
                </a:solidFill>
                <a:latin typeface="Calibri" panose="020F0502020204030204"/>
                <a:ea typeface="宋体" panose="02010600030101010101" pitchFamily="2" charset="-122"/>
              </a:rPr>
              <a:t>‹#›</a:t>
            </a:fld>
            <a:endParaRPr lang="zh-CN" altLang="en-US">
              <a:solidFill>
                <a:prstClr val="black">
                  <a:tint val="75000"/>
                </a:prstClr>
              </a:solidFill>
              <a:latin typeface="Calibri" panose="020F0502020204030204"/>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GI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5.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image" Target="../media/image13.emf"/><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16.bin"/><Relationship Id="rId14" Type="http://schemas.openxmlformats.org/officeDocument/2006/relationships/image" Target="../media/image29.wmf"/></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33.png"/><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0.wmf"/><Relationship Id="rId5" Type="http://schemas.openxmlformats.org/officeDocument/2006/relationships/oleObject" Target="../embeddings/oleObject19.bin"/><Relationship Id="rId10" Type="http://schemas.openxmlformats.org/officeDocument/2006/relationships/image" Target="../media/image32.wmf"/><Relationship Id="rId4" Type="http://schemas.openxmlformats.org/officeDocument/2006/relationships/image" Target="../media/image34.png"/><Relationship Id="rId9"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35.jpeg"/><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3.emf"/><Relationship Id="rId7" Type="http://schemas.openxmlformats.org/officeDocument/2006/relationships/image" Target="../media/image17.wmf"/><Relationship Id="rId12"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oleObject" Target="../embeddings/oleObject8.bin"/><Relationship Id="rId5" Type="http://schemas.openxmlformats.org/officeDocument/2006/relationships/image" Target="../media/image16.wmf"/><Relationship Id="rId10" Type="http://schemas.openxmlformats.org/officeDocument/2006/relationships/image" Target="../media/image18.wmf"/><Relationship Id="rId4" Type="http://schemas.openxmlformats.org/officeDocument/2006/relationships/oleObject" Target="../embeddings/oleObject4.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3.emf"/><Relationship Id="rId4" Type="http://schemas.openxmlformats.org/officeDocument/2006/relationships/image" Target="../media/image2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3.emf"/><Relationship Id="rId4" Type="http://schemas.openxmlformats.org/officeDocument/2006/relationships/image" Target="../media/image2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image" Target="../media/image23.wmf"/></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385" name="组合 18"/>
          <p:cNvGrpSpPr/>
          <p:nvPr/>
        </p:nvGrpSpPr>
        <p:grpSpPr bwMode="auto">
          <a:xfrm>
            <a:off x="307975" y="-9525"/>
            <a:ext cx="8839200" cy="6011863"/>
            <a:chOff x="538" y="-95"/>
            <a:chExt cx="13919" cy="9469"/>
          </a:xfrm>
        </p:grpSpPr>
        <p:pic>
          <p:nvPicPr>
            <p:cNvPr id="16386" name="图片 5" descr="黑板-空.png"/>
            <p:cNvPicPr>
              <a:picLocks noChangeAspect="1" noChangeArrowheads="1"/>
            </p:cNvPicPr>
            <p:nvPr/>
          </p:nvPicPr>
          <p:blipFill>
            <a:blip r:embed="rId3" cstate="email"/>
            <a:srcRect/>
            <a:stretch>
              <a:fillRect/>
            </a:stretch>
          </p:blipFill>
          <p:spPr bwMode="auto">
            <a:xfrm>
              <a:off x="540" y="865"/>
              <a:ext cx="13550" cy="7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图片 7" descr="叶子.png"/>
            <p:cNvPicPr>
              <a:picLocks noChangeAspect="1" noChangeArrowheads="1"/>
            </p:cNvPicPr>
            <p:nvPr/>
          </p:nvPicPr>
          <p:blipFill>
            <a:blip r:embed="rId4" cstate="email"/>
            <a:srcRect/>
            <a:stretch>
              <a:fillRect/>
            </a:stretch>
          </p:blipFill>
          <p:spPr bwMode="auto">
            <a:xfrm>
              <a:off x="7809" y="-95"/>
              <a:ext cx="6648" cy="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图片 15" descr="桌子.png"/>
            <p:cNvPicPr>
              <a:picLocks noChangeAspect="1" noChangeArrowheads="1"/>
            </p:cNvPicPr>
            <p:nvPr/>
          </p:nvPicPr>
          <p:blipFill>
            <a:blip r:embed="rId5" cstate="email"/>
            <a:srcRect/>
            <a:stretch>
              <a:fillRect/>
            </a:stretch>
          </p:blipFill>
          <p:spPr bwMode="auto">
            <a:xfrm>
              <a:off x="538" y="8038"/>
              <a:ext cx="6237" cy="1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图片 16" descr="粉笔画.png"/>
            <p:cNvPicPr>
              <a:picLocks noChangeAspect="1" noChangeArrowheads="1"/>
            </p:cNvPicPr>
            <p:nvPr/>
          </p:nvPicPr>
          <p:blipFill>
            <a:blip r:embed="rId6" cstate="email"/>
            <a:srcRect/>
            <a:stretch>
              <a:fillRect/>
            </a:stretch>
          </p:blipFill>
          <p:spPr bwMode="auto">
            <a:xfrm>
              <a:off x="7191" y="4406"/>
              <a:ext cx="6456" cy="3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图片 11" descr="书本.png"/>
            <p:cNvPicPr>
              <a:picLocks noChangeAspect="1" noChangeArrowheads="1"/>
            </p:cNvPicPr>
            <p:nvPr/>
          </p:nvPicPr>
          <p:blipFill>
            <a:blip r:embed="rId7" cstate="email"/>
            <a:srcRect/>
            <a:stretch>
              <a:fillRect/>
            </a:stretch>
          </p:blipFill>
          <p:spPr bwMode="auto">
            <a:xfrm>
              <a:off x="1371" y="7621"/>
              <a:ext cx="1658"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图片 14" descr="钟.PNG"/>
            <p:cNvPicPr>
              <a:picLocks noChangeAspect="1" noChangeArrowheads="1"/>
            </p:cNvPicPr>
            <p:nvPr/>
          </p:nvPicPr>
          <p:blipFill>
            <a:blip r:embed="rId8" cstate="email"/>
            <a:srcRect/>
            <a:stretch>
              <a:fillRect/>
            </a:stretch>
          </p:blipFill>
          <p:spPr bwMode="auto">
            <a:xfrm>
              <a:off x="3653" y="8163"/>
              <a:ext cx="845" cy="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图片 10" descr="铅笔筒.PNG"/>
            <p:cNvPicPr>
              <a:picLocks noChangeAspect="1" noChangeArrowheads="1"/>
            </p:cNvPicPr>
            <p:nvPr/>
          </p:nvPicPr>
          <p:blipFill>
            <a:blip r:embed="rId9" cstate="email"/>
            <a:srcRect/>
            <a:stretch>
              <a:fillRect/>
            </a:stretch>
          </p:blipFill>
          <p:spPr bwMode="auto">
            <a:xfrm>
              <a:off x="3029" y="7416"/>
              <a:ext cx="1118" cy="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图片 13" descr="眼镜.PNG"/>
            <p:cNvPicPr>
              <a:picLocks noChangeAspect="1" noChangeArrowheads="1"/>
            </p:cNvPicPr>
            <p:nvPr/>
          </p:nvPicPr>
          <p:blipFill>
            <a:blip r:embed="rId10" cstate="email"/>
            <a:srcRect/>
            <a:stretch>
              <a:fillRect/>
            </a:stretch>
          </p:blipFill>
          <p:spPr bwMode="auto">
            <a:xfrm>
              <a:off x="4855" y="8568"/>
              <a:ext cx="860"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图片 2" descr="女老师(1)"/>
          <p:cNvPicPr>
            <a:picLocks noChangeAspect="1" noChangeArrowheads="1"/>
          </p:cNvPicPr>
          <p:nvPr/>
        </p:nvPicPr>
        <p:blipFill>
          <a:blip r:embed="rId11" cstate="email"/>
          <a:srcRect/>
          <a:stretch>
            <a:fillRect/>
          </a:stretch>
        </p:blipFill>
        <p:spPr bwMode="auto">
          <a:xfrm flipH="1">
            <a:off x="6338888" y="2635250"/>
            <a:ext cx="2913062"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组合 3"/>
          <p:cNvGrpSpPr/>
          <p:nvPr/>
        </p:nvGrpSpPr>
        <p:grpSpPr bwMode="auto">
          <a:xfrm>
            <a:off x="1605283" y="1603670"/>
            <a:ext cx="5661025" cy="1730297"/>
            <a:chOff x="2643" y="2209"/>
            <a:chExt cx="8914" cy="2722"/>
          </a:xfrm>
        </p:grpSpPr>
        <p:sp>
          <p:nvSpPr>
            <p:cNvPr id="16396" name="文本框 6"/>
            <p:cNvSpPr txBox="1">
              <a:spLocks noChangeArrowheads="1"/>
            </p:cNvSpPr>
            <p:nvPr/>
          </p:nvSpPr>
          <p:spPr bwMode="auto">
            <a:xfrm>
              <a:off x="2643" y="3721"/>
              <a:ext cx="8914" cy="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400" b="1" dirty="0" smtClean="0">
                  <a:solidFill>
                    <a:schemeClr val="bg1"/>
                  </a:solidFill>
                  <a:latin typeface="微软雅黑" panose="020B0503020204020204" pitchFamily="34" charset="-122"/>
                  <a:ea typeface="微软雅黑" panose="020B0503020204020204" pitchFamily="34" charset="-122"/>
                </a:rPr>
                <a:t>相</a:t>
              </a:r>
              <a:r>
                <a:rPr lang="zh-CN" altLang="en-US" sz="4400" b="1" dirty="0">
                  <a:solidFill>
                    <a:schemeClr val="bg1"/>
                  </a:solidFill>
                  <a:latin typeface="微软雅黑" panose="020B0503020204020204" pitchFamily="34" charset="-122"/>
                  <a:ea typeface="微软雅黑" panose="020B0503020204020204" pitchFamily="34" charset="-122"/>
                </a:rPr>
                <a:t>反数与绝对值</a:t>
              </a:r>
            </a:p>
          </p:txBody>
        </p:sp>
        <p:sp>
          <p:nvSpPr>
            <p:cNvPr id="16397" name="文本框 8"/>
            <p:cNvSpPr txBox="1">
              <a:spLocks noChangeArrowheads="1"/>
            </p:cNvSpPr>
            <p:nvPr/>
          </p:nvSpPr>
          <p:spPr bwMode="auto">
            <a:xfrm>
              <a:off x="5040" y="2209"/>
              <a:ext cx="4034" cy="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lnSpc>
                  <a:spcPct val="120000"/>
                </a:lnSpc>
              </a:pPr>
              <a:r>
                <a:rPr lang="zh-CN" altLang="en-US" sz="3000" b="1" dirty="0">
                  <a:solidFill>
                    <a:schemeClr val="bg1"/>
                  </a:solidFill>
                  <a:latin typeface="微软雅黑" panose="020B0503020204020204" pitchFamily="34" charset="-122"/>
                  <a:ea typeface="微软雅黑" panose="020B0503020204020204" pitchFamily="34" charset="-122"/>
                </a:rPr>
                <a:t>第</a:t>
              </a:r>
              <a:r>
                <a:rPr lang="en-US" altLang="zh-CN" sz="3000" b="1" dirty="0">
                  <a:solidFill>
                    <a:schemeClr val="bg1"/>
                  </a:solidFill>
                  <a:latin typeface="微软雅黑" panose="020B0503020204020204" pitchFamily="34" charset="-122"/>
                  <a:ea typeface="微软雅黑" panose="020B0503020204020204" pitchFamily="34" charset="-122"/>
                </a:rPr>
                <a:t>2</a:t>
              </a:r>
              <a:r>
                <a:rPr lang="zh-CN" altLang="en-US" sz="3000" b="1" dirty="0">
                  <a:solidFill>
                    <a:schemeClr val="bg1"/>
                  </a:solidFill>
                  <a:latin typeface="微软雅黑" panose="020B0503020204020204" pitchFamily="34" charset="-122"/>
                  <a:ea typeface="微软雅黑" panose="020B0503020204020204" pitchFamily="34" charset="-122"/>
                </a:rPr>
                <a:t>章  有理数</a:t>
              </a:r>
            </a:p>
          </p:txBody>
        </p:sp>
      </p:grpSp>
      <p:sp>
        <p:nvSpPr>
          <p:cNvPr id="15" name="矩形 14"/>
          <p:cNvSpPr/>
          <p:nvPr/>
        </p:nvSpPr>
        <p:spPr>
          <a:xfrm>
            <a:off x="0" y="6237312"/>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52"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Scale>
                                      <p:cBhvr>
                                        <p:cTn id="11"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2" dur="1000" decel="50000" fill="hold">
                                          <p:stCondLst>
                                            <p:cond delay="0"/>
                                          </p:stCondLst>
                                        </p:cTn>
                                        <p:tgtEl>
                                          <p:spTgt spid="3"/>
                                        </p:tgtEl>
                                        <p:attrNameLst>
                                          <p:attrName>ppt_x</p:attrName>
                                          <p:attrName>ppt_y</p:attrName>
                                        </p:attrNameLst>
                                      </p:cBhvr>
                                      <p:rCtr x="0" y="0"/>
                                    </p:animMotion>
                                    <p:animEffect transition="in" filter="fade">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395288" y="2262188"/>
            <a:ext cx="77882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en-US" altLang="zh-CN" sz="2800" b="1">
                <a:latin typeface="楷体" panose="02010609060101010101" pitchFamily="49" charset="-122"/>
                <a:ea typeface="楷体" panose="02010609060101010101" pitchFamily="49" charset="-122"/>
                <a:sym typeface="Wingdings" panose="05000000000000000000" pitchFamily="2" charset="2"/>
              </a:rPr>
              <a:t>2.</a:t>
            </a:r>
            <a:r>
              <a:rPr lang="zh-CN" altLang="en-US" sz="2800" b="1">
                <a:latin typeface="楷体" panose="02010609060101010101" pitchFamily="49" charset="-122"/>
                <a:ea typeface="楷体" panose="02010609060101010101" pitchFamily="49" charset="-122"/>
                <a:sym typeface="Wingdings" panose="05000000000000000000" pitchFamily="2" charset="2"/>
              </a:rPr>
              <a:t>距离原点</a:t>
            </a:r>
            <a:r>
              <a:rPr lang="en-US" altLang="zh-CN" sz="2800" b="1">
                <a:latin typeface="楷体" panose="02010609060101010101" pitchFamily="49" charset="-122"/>
                <a:ea typeface="楷体" panose="02010609060101010101" pitchFamily="49" charset="-122"/>
                <a:sym typeface="Wingdings" panose="05000000000000000000" pitchFamily="2" charset="2"/>
              </a:rPr>
              <a:t>6</a:t>
            </a:r>
            <a:r>
              <a:rPr lang="zh-CN" altLang="en-US" sz="2800" b="1">
                <a:latin typeface="楷体" panose="02010609060101010101" pitchFamily="49" charset="-122"/>
                <a:ea typeface="楷体" panose="02010609060101010101" pitchFamily="49" charset="-122"/>
                <a:sym typeface="Wingdings" panose="05000000000000000000" pitchFamily="2" charset="2"/>
              </a:rPr>
              <a:t>个单位长度的点表示的是什么数？　</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6626" name="Text Box 3"/>
          <p:cNvSpPr txBox="1">
            <a:spLocks noChangeArrowheads="1"/>
          </p:cNvSpPr>
          <p:nvPr/>
        </p:nvSpPr>
        <p:spPr bwMode="auto">
          <a:xfrm>
            <a:off x="250825" y="1412875"/>
            <a:ext cx="88931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en-US" altLang="zh-CN" sz="2800" b="1" dirty="0">
                <a:latin typeface="楷体" panose="02010609060101010101" pitchFamily="49" charset="-122"/>
                <a:ea typeface="楷体" panose="02010609060101010101" pitchFamily="49" charset="-122"/>
                <a:sym typeface="Wingdings" panose="05000000000000000000" pitchFamily="2" charset="2"/>
              </a:rPr>
              <a:t> 1.</a:t>
            </a:r>
            <a:r>
              <a:rPr lang="zh-CN" altLang="en-US" sz="2800" b="1" dirty="0">
                <a:latin typeface="楷体" panose="02010609060101010101" pitchFamily="49" charset="-122"/>
                <a:ea typeface="楷体" panose="02010609060101010101" pitchFamily="49" charset="-122"/>
                <a:sym typeface="Wingdings" panose="05000000000000000000" pitchFamily="2" charset="2"/>
              </a:rPr>
              <a:t>在数轴上，距离原点</a:t>
            </a:r>
            <a:r>
              <a:rPr lang="en-US" altLang="zh-CN" sz="2800" b="1" dirty="0">
                <a:latin typeface="楷体" panose="02010609060101010101" pitchFamily="49" charset="-122"/>
                <a:ea typeface="楷体" panose="02010609060101010101" pitchFamily="49" charset="-122"/>
                <a:sym typeface="Wingdings" panose="05000000000000000000" pitchFamily="2" charset="2"/>
              </a:rPr>
              <a:t>3</a:t>
            </a:r>
            <a:r>
              <a:rPr lang="zh-CN" altLang="en-US" sz="2800" b="1" dirty="0">
                <a:latin typeface="楷体" panose="02010609060101010101" pitchFamily="49" charset="-122"/>
                <a:ea typeface="楷体" panose="02010609060101010101" pitchFamily="49" charset="-122"/>
                <a:sym typeface="Wingdings" panose="05000000000000000000" pitchFamily="2" charset="2"/>
              </a:rPr>
              <a:t>个单位长度的点表示的是什么数？　</a:t>
            </a:r>
            <a:r>
              <a:rPr lang="zh-CN" altLang="en-US" sz="2800" b="1" dirty="0">
                <a:solidFill>
                  <a:srgbClr val="0000FF"/>
                </a:solidFill>
                <a:latin typeface="Times New Roman" panose="02020603050405020304" pitchFamily="18" charset="0"/>
                <a:sym typeface="Wingdings" panose="05000000000000000000" pitchFamily="2" charset="2"/>
              </a:rPr>
              <a:t>　</a:t>
            </a:r>
          </a:p>
        </p:txBody>
      </p:sp>
      <p:sp>
        <p:nvSpPr>
          <p:cNvPr id="10244" name="Text Box 4"/>
          <p:cNvSpPr txBox="1">
            <a:spLocks noChangeArrowheads="1"/>
          </p:cNvSpPr>
          <p:nvPr/>
        </p:nvSpPr>
        <p:spPr bwMode="auto">
          <a:xfrm>
            <a:off x="7380288" y="1773238"/>
            <a:ext cx="1985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3</a:t>
            </a:r>
            <a:r>
              <a:rPr lang="zh-CN" altLang="en-US" sz="2800" b="1">
                <a:solidFill>
                  <a:srgbClr val="0000FF"/>
                </a:solidFill>
                <a:latin typeface="Times New Roman" panose="02020603050405020304" pitchFamily="18" charset="0"/>
                <a:sym typeface="Wingdings" panose="05000000000000000000" pitchFamily="2" charset="2"/>
              </a:rPr>
              <a:t>或－</a:t>
            </a:r>
            <a:r>
              <a:rPr lang="zh-CN" altLang="zh-CN" sz="2800" b="1">
                <a:solidFill>
                  <a:srgbClr val="0000FF"/>
                </a:solidFill>
                <a:latin typeface="Times New Roman" panose="02020603050405020304" pitchFamily="18" charset="0"/>
                <a:sym typeface="Wingdings" panose="05000000000000000000" pitchFamily="2" charset="2"/>
              </a:rPr>
              <a:t>3</a:t>
            </a:r>
            <a:r>
              <a:rPr lang="zh-CN" altLang="en-US" sz="2800" b="1">
                <a:solidFill>
                  <a:srgbClr val="0000FF"/>
                </a:solidFill>
                <a:latin typeface="Times New Roman" panose="02020603050405020304" pitchFamily="18" charset="0"/>
                <a:sym typeface="Wingdings" panose="05000000000000000000" pitchFamily="2" charset="2"/>
              </a:rPr>
              <a:t>　</a:t>
            </a:r>
            <a:r>
              <a:rPr lang="zh-CN" altLang="en-US" sz="2800" b="1">
                <a:solidFill>
                  <a:srgbClr val="FF3300"/>
                </a:solidFill>
                <a:latin typeface="Times New Roman" panose="02020603050405020304" pitchFamily="18" charset="0"/>
                <a:sym typeface="Wingdings" panose="05000000000000000000" pitchFamily="2" charset="2"/>
              </a:rPr>
              <a:t>　</a:t>
            </a:r>
          </a:p>
        </p:txBody>
      </p:sp>
      <p:sp>
        <p:nvSpPr>
          <p:cNvPr id="10245" name="Text Box 5"/>
          <p:cNvSpPr txBox="1">
            <a:spLocks noChangeArrowheads="1"/>
          </p:cNvSpPr>
          <p:nvPr/>
        </p:nvSpPr>
        <p:spPr bwMode="auto">
          <a:xfrm>
            <a:off x="7380288" y="2565400"/>
            <a:ext cx="1985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6</a:t>
            </a:r>
            <a:r>
              <a:rPr lang="zh-CN" altLang="en-US" sz="2800" b="1">
                <a:solidFill>
                  <a:srgbClr val="0000FF"/>
                </a:solidFill>
                <a:latin typeface="Times New Roman" panose="02020603050405020304" pitchFamily="18" charset="0"/>
                <a:sym typeface="Wingdings" panose="05000000000000000000" pitchFamily="2" charset="2"/>
              </a:rPr>
              <a:t>或－</a:t>
            </a:r>
            <a:r>
              <a:rPr lang="zh-CN" altLang="zh-CN" sz="2800" b="1">
                <a:solidFill>
                  <a:srgbClr val="0000FF"/>
                </a:solidFill>
                <a:latin typeface="Times New Roman" panose="02020603050405020304" pitchFamily="18" charset="0"/>
                <a:sym typeface="Wingdings" panose="05000000000000000000" pitchFamily="2" charset="2"/>
              </a:rPr>
              <a:t>6</a:t>
            </a:r>
            <a:r>
              <a:rPr lang="zh-CN" altLang="en-US" sz="2800" b="1">
                <a:solidFill>
                  <a:srgbClr val="FF3300"/>
                </a:solidFill>
                <a:latin typeface="Times New Roman" panose="02020603050405020304" pitchFamily="18" charset="0"/>
                <a:sym typeface="Wingdings" panose="05000000000000000000" pitchFamily="2" charset="2"/>
              </a:rPr>
              <a:t>　　</a:t>
            </a:r>
          </a:p>
        </p:txBody>
      </p:sp>
      <p:sp>
        <p:nvSpPr>
          <p:cNvPr id="10246" name="Text Box 6"/>
          <p:cNvSpPr txBox="1">
            <a:spLocks noChangeArrowheads="1"/>
          </p:cNvSpPr>
          <p:nvPr/>
        </p:nvSpPr>
        <p:spPr bwMode="auto">
          <a:xfrm>
            <a:off x="250825" y="3111500"/>
            <a:ext cx="6865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楷体" panose="02010609060101010101" pitchFamily="49" charset="-122"/>
                <a:ea typeface="楷体" panose="02010609060101010101" pitchFamily="49" charset="-122"/>
                <a:sym typeface="Wingdings" panose="05000000000000000000" pitchFamily="2" charset="2"/>
              </a:rPr>
              <a:t> 3.</a:t>
            </a:r>
            <a:r>
              <a:rPr lang="zh-CN" altLang="en-US" sz="2800" b="1">
                <a:latin typeface="楷体" panose="02010609060101010101" pitchFamily="49" charset="-122"/>
                <a:ea typeface="楷体" panose="02010609060101010101" pitchFamily="49" charset="-122"/>
                <a:sym typeface="Wingdings" panose="05000000000000000000" pitchFamily="2" charset="2"/>
              </a:rPr>
              <a:t>一个数的绝对值是</a:t>
            </a:r>
            <a:r>
              <a:rPr lang="zh-CN" altLang="zh-CN" sz="2800" b="1">
                <a:latin typeface="楷体" panose="02010609060101010101" pitchFamily="49" charset="-122"/>
                <a:ea typeface="楷体" panose="02010609060101010101" pitchFamily="49" charset="-122"/>
                <a:sym typeface="Wingdings" panose="05000000000000000000" pitchFamily="2" charset="2"/>
              </a:rPr>
              <a:t>3</a:t>
            </a:r>
            <a:r>
              <a:rPr lang="zh-CN" altLang="en-US" sz="2800" b="1">
                <a:latin typeface="楷体" panose="02010609060101010101" pitchFamily="49" charset="-122"/>
                <a:ea typeface="楷体" panose="02010609060101010101" pitchFamily="49" charset="-122"/>
                <a:sym typeface="Wingdings" panose="05000000000000000000" pitchFamily="2" charset="2"/>
              </a:rPr>
              <a:t>，那么这个数是：</a:t>
            </a:r>
            <a:r>
              <a:rPr lang="zh-CN" altLang="en-US" sz="2800" b="1" u="sng">
                <a:solidFill>
                  <a:srgbClr val="0000FF"/>
                </a:solidFill>
                <a:latin typeface="Times New Roman" panose="02020603050405020304" pitchFamily="18" charset="0"/>
                <a:sym typeface="Wingdings" panose="05000000000000000000" pitchFamily="2" charset="2"/>
              </a:rPr>
              <a:t>　　</a:t>
            </a:r>
            <a:endParaRPr lang="zh-CN" altLang="en-US" sz="2800" b="1">
              <a:solidFill>
                <a:srgbClr val="0000FF"/>
              </a:solidFill>
              <a:latin typeface="Times New Roman" panose="02020603050405020304" pitchFamily="18" charset="0"/>
              <a:sym typeface="Wingdings" panose="05000000000000000000" pitchFamily="2" charset="2"/>
            </a:endParaRPr>
          </a:p>
        </p:txBody>
      </p:sp>
      <p:sp>
        <p:nvSpPr>
          <p:cNvPr id="10247" name="Text Box 7"/>
          <p:cNvSpPr txBox="1">
            <a:spLocks noChangeArrowheads="1"/>
          </p:cNvSpPr>
          <p:nvPr/>
        </p:nvSpPr>
        <p:spPr bwMode="auto">
          <a:xfrm>
            <a:off x="250825" y="3960813"/>
            <a:ext cx="68659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楷体" panose="02010609060101010101" pitchFamily="49" charset="-122"/>
                <a:ea typeface="楷体" panose="02010609060101010101" pitchFamily="49" charset="-122"/>
                <a:sym typeface="Wingdings" panose="05000000000000000000" pitchFamily="2" charset="2"/>
              </a:rPr>
              <a:t> 4.</a:t>
            </a:r>
            <a:r>
              <a:rPr lang="zh-CN" altLang="en-US" sz="2800" b="1">
                <a:latin typeface="楷体" panose="02010609060101010101" pitchFamily="49" charset="-122"/>
                <a:ea typeface="楷体" panose="02010609060101010101" pitchFamily="49" charset="-122"/>
                <a:sym typeface="Wingdings" panose="05000000000000000000" pitchFamily="2" charset="2"/>
              </a:rPr>
              <a:t>一个数的绝对值是</a:t>
            </a:r>
            <a:r>
              <a:rPr lang="zh-CN" altLang="zh-CN" sz="2800" b="1">
                <a:latin typeface="楷体" panose="02010609060101010101" pitchFamily="49" charset="-122"/>
                <a:ea typeface="楷体" panose="02010609060101010101" pitchFamily="49" charset="-122"/>
                <a:sym typeface="Wingdings" panose="05000000000000000000" pitchFamily="2" charset="2"/>
              </a:rPr>
              <a:t>6</a:t>
            </a:r>
            <a:r>
              <a:rPr lang="zh-CN" altLang="en-US" sz="2800" b="1">
                <a:latin typeface="楷体" panose="02010609060101010101" pitchFamily="49" charset="-122"/>
                <a:ea typeface="楷体" panose="02010609060101010101" pitchFamily="49" charset="-122"/>
                <a:sym typeface="Wingdings" panose="05000000000000000000" pitchFamily="2" charset="2"/>
              </a:rPr>
              <a:t>，那么这个数是：</a:t>
            </a:r>
            <a:r>
              <a:rPr lang="zh-CN" altLang="en-US" sz="2800" b="1" u="sng">
                <a:latin typeface="楷体" panose="02010609060101010101" pitchFamily="49" charset="-122"/>
                <a:ea typeface="楷体" panose="02010609060101010101" pitchFamily="49" charset="-122"/>
                <a:sym typeface="Wingdings" panose="05000000000000000000" pitchFamily="2" charset="2"/>
              </a:rPr>
              <a:t>　</a:t>
            </a:r>
            <a:r>
              <a:rPr lang="zh-CN" altLang="en-US" sz="2800" b="1" u="sng">
                <a:solidFill>
                  <a:srgbClr val="0000FF"/>
                </a:solidFill>
                <a:latin typeface="Times New Roman" panose="02020603050405020304" pitchFamily="18" charset="0"/>
                <a:sym typeface="Wingdings" panose="05000000000000000000" pitchFamily="2" charset="2"/>
              </a:rPr>
              <a:t>　</a:t>
            </a:r>
            <a:endParaRPr lang="zh-CN" altLang="en-US" sz="2800" b="1">
              <a:solidFill>
                <a:srgbClr val="0000FF"/>
              </a:solidFill>
              <a:latin typeface="Times New Roman" panose="02020603050405020304" pitchFamily="18" charset="0"/>
              <a:sym typeface="Wingdings" panose="05000000000000000000" pitchFamily="2" charset="2"/>
            </a:endParaRPr>
          </a:p>
        </p:txBody>
      </p:sp>
      <p:sp>
        <p:nvSpPr>
          <p:cNvPr id="10248" name="Text Box 8"/>
          <p:cNvSpPr txBox="1">
            <a:spLocks noChangeArrowheads="1"/>
          </p:cNvSpPr>
          <p:nvPr/>
        </p:nvSpPr>
        <p:spPr bwMode="auto">
          <a:xfrm>
            <a:off x="395288" y="4810125"/>
            <a:ext cx="5113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楷体" panose="02010609060101010101" pitchFamily="49" charset="-122"/>
                <a:ea typeface="楷体" panose="02010609060101010101" pitchFamily="49" charset="-122"/>
                <a:sym typeface="Wingdings" panose="05000000000000000000" pitchFamily="2" charset="2"/>
              </a:rPr>
              <a:t>5. </a:t>
            </a:r>
            <a:r>
              <a:rPr lang="zh-CN" altLang="en-US" sz="2800" b="1">
                <a:latin typeface="楷体" panose="02010609060101010101" pitchFamily="49" charset="-122"/>
                <a:ea typeface="楷体" panose="02010609060101010101" pitchFamily="49" charset="-122"/>
                <a:sym typeface="Wingdings" panose="05000000000000000000" pitchFamily="2" charset="2"/>
              </a:rPr>
              <a:t>若</a:t>
            </a:r>
            <a:r>
              <a:rPr lang="en-US" altLang="zh-CN" sz="2800" b="1">
                <a:latin typeface="楷体" panose="02010609060101010101" pitchFamily="49" charset="-122"/>
                <a:ea typeface="楷体" panose="02010609060101010101" pitchFamily="49" charset="-122"/>
                <a:sym typeface="Wingdings" panose="05000000000000000000" pitchFamily="2" charset="2"/>
              </a:rPr>
              <a:t>∣</a:t>
            </a:r>
            <a:r>
              <a:rPr lang="en-US" altLang="zh-CN" sz="2800" b="1">
                <a:latin typeface="EU-BX" pitchFamily="65" charset="-122"/>
                <a:ea typeface="EU-BX" pitchFamily="65" charset="-122"/>
                <a:sym typeface="Wingdings" panose="05000000000000000000" pitchFamily="2" charset="2"/>
              </a:rPr>
              <a:t>x </a:t>
            </a:r>
            <a:r>
              <a:rPr lang="en-US" altLang="zh-CN" sz="2800" b="1">
                <a:latin typeface="楷体" panose="02010609060101010101" pitchFamily="49" charset="-122"/>
                <a:ea typeface="楷体" panose="02010609060101010101" pitchFamily="49" charset="-122"/>
                <a:sym typeface="Wingdings" panose="05000000000000000000" pitchFamily="2" charset="2"/>
              </a:rPr>
              <a:t>∣=3,</a:t>
            </a:r>
            <a:r>
              <a:rPr lang="zh-CN" altLang="en-US" sz="2800" b="1">
                <a:latin typeface="楷体" panose="02010609060101010101" pitchFamily="49" charset="-122"/>
                <a:ea typeface="楷体" panose="02010609060101010101" pitchFamily="49" charset="-122"/>
                <a:sym typeface="Wingdings" panose="05000000000000000000" pitchFamily="2" charset="2"/>
              </a:rPr>
              <a:t>则</a:t>
            </a:r>
            <a:r>
              <a:rPr lang="en-US" altLang="zh-CN" sz="2800" b="1">
                <a:latin typeface="EU-BX" pitchFamily="65" charset="-122"/>
                <a:ea typeface="EU-BX" pitchFamily="65" charset="-122"/>
                <a:sym typeface="Wingdings" panose="05000000000000000000" pitchFamily="2" charset="2"/>
              </a:rPr>
              <a:t>x</a:t>
            </a:r>
            <a:r>
              <a:rPr lang="zh-CN" altLang="en-US" sz="2800" b="1">
                <a:latin typeface="楷体" panose="02010609060101010101" pitchFamily="49" charset="-122"/>
                <a:ea typeface="楷体" panose="02010609060101010101" pitchFamily="49" charset="-122"/>
                <a:sym typeface="Wingdings" panose="05000000000000000000" pitchFamily="2" charset="2"/>
              </a:rPr>
              <a:t>是什么数？</a:t>
            </a:r>
          </a:p>
        </p:txBody>
      </p:sp>
      <p:sp>
        <p:nvSpPr>
          <p:cNvPr id="10250" name="Text Box 10"/>
          <p:cNvSpPr txBox="1">
            <a:spLocks noChangeArrowheads="1"/>
          </p:cNvSpPr>
          <p:nvPr/>
        </p:nvSpPr>
        <p:spPr bwMode="auto">
          <a:xfrm>
            <a:off x="6588125" y="3213100"/>
            <a:ext cx="1530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3</a:t>
            </a:r>
            <a:r>
              <a:rPr lang="zh-CN" altLang="en-US" sz="2800" b="1">
                <a:solidFill>
                  <a:srgbClr val="0000FF"/>
                </a:solidFill>
                <a:latin typeface="Times New Roman" panose="02020603050405020304" pitchFamily="18" charset="0"/>
                <a:sym typeface="Wingdings" panose="05000000000000000000" pitchFamily="2" charset="2"/>
              </a:rPr>
              <a:t>或－</a:t>
            </a:r>
            <a:r>
              <a:rPr lang="zh-CN" altLang="zh-CN" sz="2800" b="1">
                <a:solidFill>
                  <a:srgbClr val="0000FF"/>
                </a:solidFill>
                <a:latin typeface="Times New Roman" panose="02020603050405020304" pitchFamily="18" charset="0"/>
                <a:sym typeface="Wingdings" panose="05000000000000000000" pitchFamily="2" charset="2"/>
              </a:rPr>
              <a:t>3</a:t>
            </a:r>
            <a:r>
              <a:rPr lang="zh-CN" altLang="en-US" sz="2800" b="1">
                <a:solidFill>
                  <a:srgbClr val="0000FF"/>
                </a:solidFill>
                <a:latin typeface="Times New Roman" panose="02020603050405020304" pitchFamily="18" charset="0"/>
                <a:sym typeface="Wingdings" panose="05000000000000000000" pitchFamily="2" charset="2"/>
              </a:rPr>
              <a:t>　</a:t>
            </a:r>
            <a:r>
              <a:rPr lang="zh-CN" altLang="en-US" sz="2800" b="1">
                <a:solidFill>
                  <a:srgbClr val="FF3300"/>
                </a:solidFill>
                <a:latin typeface="Times New Roman" panose="02020603050405020304" pitchFamily="18" charset="0"/>
                <a:sym typeface="Wingdings" panose="05000000000000000000" pitchFamily="2" charset="2"/>
              </a:rPr>
              <a:t>　</a:t>
            </a:r>
          </a:p>
        </p:txBody>
      </p:sp>
      <p:sp>
        <p:nvSpPr>
          <p:cNvPr id="10251" name="Text Box 11"/>
          <p:cNvSpPr txBox="1">
            <a:spLocks noChangeArrowheads="1"/>
          </p:cNvSpPr>
          <p:nvPr/>
        </p:nvSpPr>
        <p:spPr bwMode="auto">
          <a:xfrm>
            <a:off x="6659563" y="4005263"/>
            <a:ext cx="14589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6</a:t>
            </a:r>
            <a:r>
              <a:rPr lang="zh-CN" altLang="en-US" sz="2800" b="1">
                <a:solidFill>
                  <a:srgbClr val="0000FF"/>
                </a:solidFill>
                <a:latin typeface="Times New Roman" panose="02020603050405020304" pitchFamily="18" charset="0"/>
                <a:sym typeface="Wingdings" panose="05000000000000000000" pitchFamily="2" charset="2"/>
              </a:rPr>
              <a:t>或－</a:t>
            </a:r>
            <a:r>
              <a:rPr lang="zh-CN" altLang="zh-CN" sz="2800" b="1">
                <a:solidFill>
                  <a:srgbClr val="0000FF"/>
                </a:solidFill>
                <a:latin typeface="Times New Roman" panose="02020603050405020304" pitchFamily="18" charset="0"/>
                <a:sym typeface="Wingdings" panose="05000000000000000000" pitchFamily="2" charset="2"/>
              </a:rPr>
              <a:t>6</a:t>
            </a:r>
            <a:r>
              <a:rPr lang="zh-CN" altLang="en-US" sz="2800" b="1">
                <a:solidFill>
                  <a:srgbClr val="FF3300"/>
                </a:solidFill>
                <a:latin typeface="Times New Roman" panose="02020603050405020304" pitchFamily="18" charset="0"/>
                <a:sym typeface="Wingdings" panose="05000000000000000000" pitchFamily="2" charset="2"/>
              </a:rPr>
              <a:t>　　</a:t>
            </a:r>
          </a:p>
        </p:txBody>
      </p:sp>
      <p:sp>
        <p:nvSpPr>
          <p:cNvPr id="10252" name="Text Box 12"/>
          <p:cNvSpPr txBox="1">
            <a:spLocks noChangeArrowheads="1"/>
          </p:cNvSpPr>
          <p:nvPr/>
        </p:nvSpPr>
        <p:spPr bwMode="auto">
          <a:xfrm>
            <a:off x="5292725" y="4797425"/>
            <a:ext cx="1800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3</a:t>
            </a:r>
            <a:r>
              <a:rPr lang="zh-CN" altLang="en-US" sz="2800" b="1">
                <a:solidFill>
                  <a:srgbClr val="0000FF"/>
                </a:solidFill>
                <a:latin typeface="Times New Roman" panose="02020603050405020304" pitchFamily="18" charset="0"/>
                <a:sym typeface="Wingdings" panose="05000000000000000000" pitchFamily="2" charset="2"/>
              </a:rPr>
              <a:t>或－</a:t>
            </a:r>
            <a:r>
              <a:rPr lang="zh-CN" altLang="zh-CN" sz="2800" b="1">
                <a:solidFill>
                  <a:srgbClr val="0000FF"/>
                </a:solidFill>
                <a:latin typeface="Times New Roman" panose="02020603050405020304" pitchFamily="18" charset="0"/>
                <a:sym typeface="Wingdings" panose="05000000000000000000" pitchFamily="2" charset="2"/>
              </a:rPr>
              <a:t>3</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6635" name="Control 14"/>
          <p:cNvSpPr>
            <a:spLocks noChangeAspect="1" noChangeArrowheads="1" noChangeShapeType="1"/>
          </p:cNvSpPr>
          <p:nvPr/>
        </p:nvSpPr>
        <p:spPr bwMode="auto">
          <a:xfrm>
            <a:off x="3667125" y="2971800"/>
            <a:ext cx="914400" cy="9144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txBody>
          <a:bodyPr/>
          <a:lstStyle/>
          <a:p>
            <a:endParaRPr lang="zh-CN" altLang="en-US"/>
          </a:p>
        </p:txBody>
      </p:sp>
      <p:pic>
        <p:nvPicPr>
          <p:cNvPr id="26636" name="Picture 7"/>
          <p:cNvPicPr>
            <a:picLocks noChangeAspect="1" noChangeArrowheads="1"/>
          </p:cNvPicPr>
          <p:nvPr/>
        </p:nvPicPr>
        <p:blipFill>
          <a:blip r:embed="rId2"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7"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学以致用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lide(fromBottom)">
                                      <p:cBhvr>
                                        <p:cTn id="7" dur="500"/>
                                        <p:tgtEl>
                                          <p:spTgt spid="1024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slide(fromBottom)">
                                      <p:cBhvr>
                                        <p:cTn id="12" dur="500"/>
                                        <p:tgtEl>
                                          <p:spTgt spid="1024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slide(fromBottom)">
                                      <p:cBhvr>
                                        <p:cTn id="17" dur="500"/>
                                        <p:tgtEl>
                                          <p:spTgt spid="10246"/>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0247"/>
                                        </p:tgtEl>
                                        <p:attrNameLst>
                                          <p:attrName>style.visibility</p:attrName>
                                        </p:attrNameLst>
                                      </p:cBhvr>
                                      <p:to>
                                        <p:strVal val="visible"/>
                                      </p:to>
                                    </p:set>
                                    <p:animEffect transition="in" filter="slide(fromBottom)">
                                      <p:cBhvr>
                                        <p:cTn id="20" dur="500"/>
                                        <p:tgtEl>
                                          <p:spTgt spid="1024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0250"/>
                                        </p:tgtEl>
                                        <p:attrNameLst>
                                          <p:attrName>style.visibility</p:attrName>
                                        </p:attrNameLst>
                                      </p:cBhvr>
                                      <p:to>
                                        <p:strVal val="visible"/>
                                      </p:to>
                                    </p:set>
                                    <p:animEffect transition="in" filter="slide(fromBottom)">
                                      <p:cBhvr>
                                        <p:cTn id="25" dur="500"/>
                                        <p:tgtEl>
                                          <p:spTgt spid="10250"/>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0251"/>
                                        </p:tgtEl>
                                        <p:attrNameLst>
                                          <p:attrName>style.visibility</p:attrName>
                                        </p:attrNameLst>
                                      </p:cBhvr>
                                      <p:to>
                                        <p:strVal val="visible"/>
                                      </p:to>
                                    </p:set>
                                    <p:animEffect transition="in" filter="slide(fromBottom)">
                                      <p:cBhvr>
                                        <p:cTn id="30" dur="500"/>
                                        <p:tgtEl>
                                          <p:spTgt spid="10251"/>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0248"/>
                                        </p:tgtEl>
                                        <p:attrNameLst>
                                          <p:attrName>style.visibility</p:attrName>
                                        </p:attrNameLst>
                                      </p:cBhvr>
                                      <p:to>
                                        <p:strVal val="visible"/>
                                      </p:to>
                                    </p:set>
                                    <p:animEffect transition="in" filter="slide(fromBottom)">
                                      <p:cBhvr>
                                        <p:cTn id="35" dur="500"/>
                                        <p:tgtEl>
                                          <p:spTgt spid="10248"/>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0252"/>
                                        </p:tgtEl>
                                        <p:attrNameLst>
                                          <p:attrName>style.visibility</p:attrName>
                                        </p:attrNameLst>
                                      </p:cBhvr>
                                      <p:to>
                                        <p:strVal val="visible"/>
                                      </p:to>
                                    </p:set>
                                    <p:animEffect transition="in" filter="slide(fromBottom)">
                                      <p:cBhvr>
                                        <p:cTn id="40" dur="500"/>
                                        <p:tgtEl>
                                          <p:spTgt spid="10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P spid="10247" grpId="0"/>
      <p:bldP spid="10248" grpId="0"/>
      <p:bldP spid="10250" grpId="0"/>
      <p:bldP spid="10251" grpId="0"/>
      <p:bldP spid="1025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7649" name="Object 3"/>
          <p:cNvGraphicFramePr>
            <a:graphicFrameLocks noChangeAspect="1"/>
          </p:cNvGraphicFramePr>
          <p:nvPr/>
        </p:nvGraphicFramePr>
        <p:xfrm>
          <a:off x="1763713" y="1308100"/>
          <a:ext cx="4968875" cy="1687513"/>
        </p:xfrm>
        <a:graphic>
          <a:graphicData uri="http://schemas.openxmlformats.org/presentationml/2006/ole">
            <mc:AlternateContent xmlns:mc="http://schemas.openxmlformats.org/markup-compatibility/2006">
              <mc:Choice xmlns:v="urn:schemas-microsoft-com:vml" Requires="v">
                <p:oleObj spid="_x0000_s27688" r:id="rId3" imgW="1942465" imgH="660400" progId="Equation.DSMT4">
                  <p:embed/>
                </p:oleObj>
              </mc:Choice>
              <mc:Fallback>
                <p:oleObj r:id="rId3" imgW="1942465" imgH="6604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1308100"/>
                        <a:ext cx="4968875"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1269" name="Text Box 5"/>
          <p:cNvSpPr txBox="1">
            <a:spLocks noChangeArrowheads="1"/>
          </p:cNvSpPr>
          <p:nvPr/>
        </p:nvSpPr>
        <p:spPr bwMode="auto">
          <a:xfrm flipH="1">
            <a:off x="2592388" y="1308100"/>
            <a:ext cx="546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p>
        </p:txBody>
      </p:sp>
      <p:sp>
        <p:nvSpPr>
          <p:cNvPr id="11270" name="Text Box 6"/>
          <p:cNvSpPr txBox="1">
            <a:spLocks noChangeArrowheads="1"/>
          </p:cNvSpPr>
          <p:nvPr/>
        </p:nvSpPr>
        <p:spPr bwMode="auto">
          <a:xfrm flipH="1">
            <a:off x="5724525" y="1236663"/>
            <a:ext cx="546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p>
        </p:txBody>
      </p:sp>
      <p:sp>
        <p:nvSpPr>
          <p:cNvPr id="11271" name="Text Box 7"/>
          <p:cNvSpPr txBox="1">
            <a:spLocks noChangeArrowheads="1"/>
          </p:cNvSpPr>
          <p:nvPr/>
        </p:nvSpPr>
        <p:spPr bwMode="auto">
          <a:xfrm flipH="1">
            <a:off x="2841625" y="2119313"/>
            <a:ext cx="546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p>
        </p:txBody>
      </p:sp>
      <p:sp>
        <p:nvSpPr>
          <p:cNvPr id="11272" name="Text Box 8"/>
          <p:cNvSpPr txBox="1">
            <a:spLocks noChangeArrowheads="1"/>
          </p:cNvSpPr>
          <p:nvPr/>
        </p:nvSpPr>
        <p:spPr bwMode="auto">
          <a:xfrm flipH="1">
            <a:off x="5616575" y="2030413"/>
            <a:ext cx="546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p>
        </p:txBody>
      </p:sp>
      <p:graphicFrame>
        <p:nvGraphicFramePr>
          <p:cNvPr id="15367" name="Object 9"/>
          <p:cNvGraphicFramePr>
            <a:graphicFrameLocks noChangeAspect="1"/>
          </p:cNvGraphicFramePr>
          <p:nvPr/>
        </p:nvGraphicFramePr>
        <p:xfrm>
          <a:off x="1979613" y="3644900"/>
          <a:ext cx="3960812" cy="1041400"/>
        </p:xfrm>
        <a:graphic>
          <a:graphicData uri="http://schemas.openxmlformats.org/presentationml/2006/ole">
            <mc:AlternateContent xmlns:mc="http://schemas.openxmlformats.org/markup-compatibility/2006">
              <mc:Choice xmlns:v="urn:schemas-microsoft-com:vml" Requires="v">
                <p:oleObj spid="_x0000_s27689" r:id="rId5" imgW="1497965" imgH="393700" progId="Equation.DSMT4">
                  <p:embed/>
                </p:oleObj>
              </mc:Choice>
              <mc:Fallback>
                <p:oleObj r:id="rId5" imgW="1497965" imgH="3937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613" y="3644900"/>
                        <a:ext cx="3960812"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368" name="Object 14"/>
          <p:cNvGraphicFramePr>
            <a:graphicFrameLocks noChangeAspect="1"/>
          </p:cNvGraphicFramePr>
          <p:nvPr/>
        </p:nvGraphicFramePr>
        <p:xfrm>
          <a:off x="2051050" y="4675188"/>
          <a:ext cx="1560513" cy="792162"/>
        </p:xfrm>
        <a:graphic>
          <a:graphicData uri="http://schemas.openxmlformats.org/presentationml/2006/ole">
            <mc:AlternateContent xmlns:mc="http://schemas.openxmlformats.org/markup-compatibility/2006">
              <mc:Choice xmlns:v="urn:schemas-microsoft-com:vml" Requires="v">
                <p:oleObj spid="_x0000_s27690" r:id="rId7" imgW="851535" imgH="431800" progId="Equation.DSMT4">
                  <p:embed/>
                </p:oleObj>
              </mc:Choice>
              <mc:Fallback>
                <p:oleObj r:id="rId7" imgW="851535" imgH="431800" progId="Equation.DSMT4">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050" y="4675188"/>
                        <a:ext cx="15605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369" name="Object 15"/>
          <p:cNvGraphicFramePr>
            <a:graphicFrameLocks noChangeAspect="1"/>
          </p:cNvGraphicFramePr>
          <p:nvPr/>
        </p:nvGraphicFramePr>
        <p:xfrm>
          <a:off x="4186238" y="4724400"/>
          <a:ext cx="1538287" cy="792163"/>
        </p:xfrm>
        <a:graphic>
          <a:graphicData uri="http://schemas.openxmlformats.org/presentationml/2006/ole">
            <mc:AlternateContent xmlns:mc="http://schemas.openxmlformats.org/markup-compatibility/2006">
              <mc:Choice xmlns:v="urn:schemas-microsoft-com:vml" Requires="v">
                <p:oleObj spid="_x0000_s27691" r:id="rId9" imgW="838835" imgH="431800" progId="Equation.DSMT4">
                  <p:embed/>
                </p:oleObj>
              </mc:Choice>
              <mc:Fallback>
                <p:oleObj r:id="rId9" imgW="838835" imgH="431800" progId="Equation.DSMT4">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86238" y="4724400"/>
                        <a:ext cx="15382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370" name="Object 16"/>
          <p:cNvGraphicFramePr>
            <a:graphicFrameLocks noChangeAspect="1"/>
          </p:cNvGraphicFramePr>
          <p:nvPr/>
        </p:nvGraphicFramePr>
        <p:xfrm>
          <a:off x="1835150" y="5589588"/>
          <a:ext cx="2703513" cy="792162"/>
        </p:xfrm>
        <a:graphic>
          <a:graphicData uri="http://schemas.openxmlformats.org/presentationml/2006/ole">
            <mc:AlternateContent xmlns:mc="http://schemas.openxmlformats.org/markup-compatibility/2006">
              <mc:Choice xmlns:v="urn:schemas-microsoft-com:vml" Requires="v">
                <p:oleObj spid="_x0000_s27692" r:id="rId11" imgW="1472565" imgH="431800" progId="Equation.DSMT4">
                  <p:embed/>
                </p:oleObj>
              </mc:Choice>
              <mc:Fallback>
                <p:oleObj r:id="rId11" imgW="1472565" imgH="43180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5150" y="5589588"/>
                        <a:ext cx="27035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371" name="Object 17"/>
          <p:cNvGraphicFramePr>
            <a:graphicFrameLocks noChangeAspect="1"/>
          </p:cNvGraphicFramePr>
          <p:nvPr/>
        </p:nvGraphicFramePr>
        <p:xfrm>
          <a:off x="5148263" y="5545138"/>
          <a:ext cx="1295400" cy="836612"/>
        </p:xfrm>
        <a:graphic>
          <a:graphicData uri="http://schemas.openxmlformats.org/presentationml/2006/ole">
            <mc:AlternateContent xmlns:mc="http://schemas.openxmlformats.org/markup-compatibility/2006">
              <mc:Choice xmlns:v="urn:schemas-microsoft-com:vml" Requires="v">
                <p:oleObj spid="_x0000_s27693" r:id="rId13" imgW="609600" imgH="393700" progId="Equation.DSMT4">
                  <p:embed/>
                </p:oleObj>
              </mc:Choice>
              <mc:Fallback>
                <p:oleObj r:id="rId13" imgW="609600" imgH="393700" progId="Equation.DSMT4">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48263" y="5545138"/>
                        <a:ext cx="12954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7659" name="TextBox 17"/>
          <p:cNvSpPr txBox="1">
            <a:spLocks noChangeArrowheads="1"/>
          </p:cNvSpPr>
          <p:nvPr/>
        </p:nvSpPr>
        <p:spPr bwMode="auto">
          <a:xfrm>
            <a:off x="1692275" y="3068638"/>
            <a:ext cx="5688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solidFill>
                  <a:srgbClr val="0000FF"/>
                </a:solidFill>
                <a:latin typeface="宋体" panose="02010600030101010101" pitchFamily="2" charset="-122"/>
              </a:rPr>
              <a:t>两个负数绝对值大的反而小</a:t>
            </a:r>
          </a:p>
        </p:txBody>
      </p:sp>
      <p:sp>
        <p:nvSpPr>
          <p:cNvPr id="15373" name="TextBox 18"/>
          <p:cNvSpPr txBox="1">
            <a:spLocks noChangeArrowheads="1"/>
          </p:cNvSpPr>
          <p:nvPr/>
        </p:nvSpPr>
        <p:spPr bwMode="auto">
          <a:xfrm>
            <a:off x="900113" y="3860800"/>
            <a:ext cx="10080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C00000"/>
                </a:solidFill>
              </a:rPr>
              <a:t>例</a:t>
            </a:r>
            <a:r>
              <a:rPr lang="en-US" altLang="zh-CN" sz="2800" b="1">
                <a:solidFill>
                  <a:srgbClr val="C00000"/>
                </a:solidFill>
              </a:rPr>
              <a:t>2</a:t>
            </a:r>
            <a:r>
              <a:rPr lang="zh-CN" altLang="en-US" sz="2800" b="1">
                <a:solidFill>
                  <a:srgbClr val="C00000"/>
                </a:solidFill>
              </a:rPr>
              <a:t>：</a:t>
            </a:r>
          </a:p>
        </p:txBody>
      </p:sp>
      <p:sp>
        <p:nvSpPr>
          <p:cNvPr id="15374" name="TextBox 19"/>
          <p:cNvSpPr txBox="1">
            <a:spLocks noChangeArrowheads="1"/>
          </p:cNvSpPr>
          <p:nvPr/>
        </p:nvSpPr>
        <p:spPr bwMode="auto">
          <a:xfrm>
            <a:off x="1116013" y="4868863"/>
            <a:ext cx="7191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t>解：</a:t>
            </a:r>
          </a:p>
        </p:txBody>
      </p:sp>
      <p:sp>
        <p:nvSpPr>
          <p:cNvPr id="27662" name="TextBox 20"/>
          <p:cNvSpPr txBox="1">
            <a:spLocks noChangeArrowheads="1"/>
          </p:cNvSpPr>
          <p:nvPr/>
        </p:nvSpPr>
        <p:spPr bwMode="auto">
          <a:xfrm>
            <a:off x="900113" y="762000"/>
            <a:ext cx="54721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C00000"/>
                </a:solidFill>
              </a:rPr>
              <a:t>例</a:t>
            </a:r>
            <a:r>
              <a:rPr lang="en-US" altLang="zh-CN" sz="2800" b="1">
                <a:solidFill>
                  <a:srgbClr val="C00000"/>
                </a:solidFill>
              </a:rPr>
              <a:t>1</a:t>
            </a:r>
            <a:r>
              <a:rPr lang="zh-CN" altLang="en-US" sz="2800" b="1">
                <a:solidFill>
                  <a:srgbClr val="C00000"/>
                </a:solidFill>
              </a:rPr>
              <a:t>：</a:t>
            </a:r>
            <a:r>
              <a:rPr lang="zh-CN" altLang="en-US" sz="2800" b="1"/>
              <a:t>比较两个数的大小</a:t>
            </a:r>
          </a:p>
        </p:txBody>
      </p:sp>
      <p:sp>
        <p:nvSpPr>
          <p:cNvPr id="27663" name="Control 10"/>
          <p:cNvSpPr>
            <a:spLocks noChangeAspect="1" noChangeArrowheads="1" noChangeShapeType="1"/>
          </p:cNvSpPr>
          <p:nvPr/>
        </p:nvSpPr>
        <p:spPr bwMode="auto">
          <a:xfrm>
            <a:off x="4114800" y="2971800"/>
            <a:ext cx="914400" cy="9144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txBody>
          <a:bodyPr/>
          <a:lstStyle/>
          <a:p>
            <a:endParaRPr lang="zh-CN" altLang="en-US"/>
          </a:p>
        </p:txBody>
      </p:sp>
      <p:sp>
        <p:nvSpPr>
          <p:cNvPr id="27664" name="Control 12"/>
          <p:cNvSpPr>
            <a:spLocks noChangeAspect="1" noChangeArrowheads="1" noChangeShapeType="1"/>
          </p:cNvSpPr>
          <p:nvPr/>
        </p:nvSpPr>
        <p:spPr bwMode="auto">
          <a:xfrm>
            <a:off x="4114800" y="2971800"/>
            <a:ext cx="914400" cy="9144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txBody>
          <a:bodyPr/>
          <a:lstStyle/>
          <a:p>
            <a:endParaRPr lang="zh-CN" altLang="en-US"/>
          </a:p>
        </p:txBody>
      </p:sp>
      <p:pic>
        <p:nvPicPr>
          <p:cNvPr id="27665" name="Picture 7"/>
          <p:cNvPicPr>
            <a:picLocks noChangeAspect="1" noChangeArrowheads="1"/>
          </p:cNvPicPr>
          <p:nvPr/>
        </p:nvPicPr>
        <p:blipFill>
          <a:blip r:embed="rId15"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6"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例题展示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slide(fromBottom)">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slide(fromBottom)">
                                      <p:cBhvr>
                                        <p:cTn id="12" dur="500"/>
                                        <p:tgtEl>
                                          <p:spTgt spid="1127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slide(fromBottom)">
                                      <p:cBhvr>
                                        <p:cTn id="17" dur="500"/>
                                        <p:tgtEl>
                                          <p:spTgt spid="1127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73">
                                            <p:txEl>
                                              <p:pRg st="0" end="0"/>
                                            </p:txEl>
                                          </p:spTgt>
                                        </p:tgtEl>
                                        <p:attrNameLst>
                                          <p:attrName>style.visibility</p:attrName>
                                        </p:attrNameLst>
                                      </p:cBhvr>
                                      <p:to>
                                        <p:strVal val="visible"/>
                                      </p:to>
                                    </p:set>
                                    <p:animEffect transition="in" filter="blinds(horizontal)">
                                      <p:cBhvr>
                                        <p:cTn id="22" dur="500"/>
                                        <p:tgtEl>
                                          <p:spTgt spid="15373">
                                            <p:txEl>
                                              <p:pRg st="0" end="0"/>
                                            </p:txEl>
                                          </p:spTgt>
                                        </p:tgtEl>
                                      </p:cBhvr>
                                    </p:animEffect>
                                  </p:childTnLst>
                                </p:cTn>
                              </p:par>
                            </p:childTnLst>
                          </p:cTn>
                        </p:par>
                        <p:par>
                          <p:cTn id="23" fill="hold">
                            <p:stCondLst>
                              <p:cond delay="500"/>
                            </p:stCondLst>
                            <p:childTnLst>
                              <p:par>
                                <p:cTn id="24" presetID="12" presetClass="entr" presetSubtype="4" fill="hold" grpId="0" nodeType="afterEffect">
                                  <p:stCondLst>
                                    <p:cond delay="0"/>
                                  </p:stCondLst>
                                  <p:childTnLst>
                                    <p:set>
                                      <p:cBhvr>
                                        <p:cTn id="25" dur="1" fill="hold">
                                          <p:stCondLst>
                                            <p:cond delay="0"/>
                                          </p:stCondLst>
                                        </p:cTn>
                                        <p:tgtEl>
                                          <p:spTgt spid="11272"/>
                                        </p:tgtEl>
                                        <p:attrNameLst>
                                          <p:attrName>style.visibility</p:attrName>
                                        </p:attrNameLst>
                                      </p:cBhvr>
                                      <p:to>
                                        <p:strVal val="visible"/>
                                      </p:to>
                                    </p:set>
                                    <p:animEffect transition="in" filter="slide(fromBottom)">
                                      <p:cBhvr>
                                        <p:cTn id="26" dur="500"/>
                                        <p:tgtEl>
                                          <p:spTgt spid="11272"/>
                                        </p:tgtEl>
                                      </p:cBhvr>
                                    </p:animEffect>
                                  </p:childTnLst>
                                </p:cTn>
                              </p:par>
                              <p:par>
                                <p:cTn id="27" presetID="22" presetClass="entr" presetSubtype="4" fill="hold" nodeType="withEffect">
                                  <p:stCondLst>
                                    <p:cond delay="0"/>
                                  </p:stCondLst>
                                  <p:childTnLst>
                                    <p:set>
                                      <p:cBhvr>
                                        <p:cTn id="28" dur="1" fill="hold">
                                          <p:stCondLst>
                                            <p:cond delay="0"/>
                                          </p:stCondLst>
                                        </p:cTn>
                                        <p:tgtEl>
                                          <p:spTgt spid="15367"/>
                                        </p:tgtEl>
                                        <p:attrNameLst>
                                          <p:attrName>style.visibility</p:attrName>
                                        </p:attrNameLst>
                                      </p:cBhvr>
                                      <p:to>
                                        <p:strVal val="visible"/>
                                      </p:to>
                                    </p:set>
                                    <p:animEffect transition="in" filter="wipe(down)">
                                      <p:cBhvr>
                                        <p:cTn id="29" dur="500"/>
                                        <p:tgtEl>
                                          <p:spTgt spid="1536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5374">
                                            <p:txEl>
                                              <p:pRg st="0" end="0"/>
                                            </p:txEl>
                                          </p:spTgt>
                                        </p:tgtEl>
                                        <p:attrNameLst>
                                          <p:attrName>style.visibility</p:attrName>
                                        </p:attrNameLst>
                                      </p:cBhvr>
                                      <p:to>
                                        <p:strVal val="visible"/>
                                      </p:to>
                                    </p:set>
                                    <p:animEffect transition="in" filter="blinds(horizontal)">
                                      <p:cBhvr>
                                        <p:cTn id="34" dur="500"/>
                                        <p:tgtEl>
                                          <p:spTgt spid="15374">
                                            <p:txEl>
                                              <p:pRg st="0" end="0"/>
                                            </p:txEl>
                                          </p:spTgt>
                                        </p:tgtEl>
                                      </p:cBhvr>
                                    </p:animEffect>
                                  </p:childTnLst>
                                </p:cTn>
                              </p:par>
                            </p:childTnLst>
                          </p:cTn>
                        </p:par>
                        <p:par>
                          <p:cTn id="35" fill="hold">
                            <p:stCondLst>
                              <p:cond delay="500"/>
                            </p:stCondLst>
                            <p:childTnLst>
                              <p:par>
                                <p:cTn id="36" presetID="3" presetClass="entr" presetSubtype="10" fill="hold" nodeType="afterEffect">
                                  <p:stCondLst>
                                    <p:cond delay="0"/>
                                  </p:stCondLst>
                                  <p:childTnLst>
                                    <p:set>
                                      <p:cBhvr>
                                        <p:cTn id="37" dur="1" fill="hold">
                                          <p:stCondLst>
                                            <p:cond delay="0"/>
                                          </p:stCondLst>
                                        </p:cTn>
                                        <p:tgtEl>
                                          <p:spTgt spid="15368"/>
                                        </p:tgtEl>
                                        <p:attrNameLst>
                                          <p:attrName>style.visibility</p:attrName>
                                        </p:attrNameLst>
                                      </p:cBhvr>
                                      <p:to>
                                        <p:strVal val="visible"/>
                                      </p:to>
                                    </p:set>
                                    <p:animEffect transition="in" filter="blinds(horizontal)">
                                      <p:cBhvr>
                                        <p:cTn id="38" dur="500"/>
                                        <p:tgtEl>
                                          <p:spTgt spid="1536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5369"/>
                                        </p:tgtEl>
                                        <p:attrNameLst>
                                          <p:attrName>style.visibility</p:attrName>
                                        </p:attrNameLst>
                                      </p:cBhvr>
                                      <p:to>
                                        <p:strVal val="visible"/>
                                      </p:to>
                                    </p:set>
                                    <p:animEffect transition="in" filter="blinds(horizontal)">
                                      <p:cBhvr>
                                        <p:cTn id="43" dur="500"/>
                                        <p:tgtEl>
                                          <p:spTgt spid="1536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5370"/>
                                        </p:tgtEl>
                                        <p:attrNameLst>
                                          <p:attrName>style.visibility</p:attrName>
                                        </p:attrNameLst>
                                      </p:cBhvr>
                                      <p:to>
                                        <p:strVal val="visible"/>
                                      </p:to>
                                    </p:set>
                                    <p:animEffect transition="in" filter="blinds(horizontal)">
                                      <p:cBhvr>
                                        <p:cTn id="48" dur="500"/>
                                        <p:tgtEl>
                                          <p:spTgt spid="15370"/>
                                        </p:tgtEl>
                                      </p:cBhvr>
                                    </p:animEffect>
                                  </p:childTnLst>
                                </p:cTn>
                              </p:par>
                            </p:childTnLst>
                          </p:cTn>
                        </p:par>
                      </p:childTnLst>
                    </p:cTn>
                  </p:par>
                  <p:par>
                    <p:cTn id="49" fill="hold">
                      <p:stCondLst>
                        <p:cond delay="indefinite"/>
                      </p:stCondLst>
                      <p:childTnLst>
                        <p:par>
                          <p:cTn id="50" fill="hold">
                            <p:stCondLst>
                              <p:cond delay="0"/>
                            </p:stCondLst>
                            <p:childTnLst>
                              <p:par>
                                <p:cTn id="51" presetID="8" presetClass="entr" presetSubtype="16" fill="hold" nodeType="clickEffect">
                                  <p:stCondLst>
                                    <p:cond delay="0"/>
                                  </p:stCondLst>
                                  <p:childTnLst>
                                    <p:set>
                                      <p:cBhvr>
                                        <p:cTn id="52" dur="1" fill="hold">
                                          <p:stCondLst>
                                            <p:cond delay="0"/>
                                          </p:stCondLst>
                                        </p:cTn>
                                        <p:tgtEl>
                                          <p:spTgt spid="15371"/>
                                        </p:tgtEl>
                                        <p:attrNameLst>
                                          <p:attrName>style.visibility</p:attrName>
                                        </p:attrNameLst>
                                      </p:cBhvr>
                                      <p:to>
                                        <p:strVal val="visible"/>
                                      </p:to>
                                    </p:set>
                                    <p:animEffect transition="in" filter="diamond(in)">
                                      <p:cBhvr>
                                        <p:cTn id="53" dur="20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p:bldP spid="1127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TextBox 2"/>
          <p:cNvSpPr txBox="1">
            <a:spLocks noChangeArrowheads="1"/>
          </p:cNvSpPr>
          <p:nvPr/>
        </p:nvSpPr>
        <p:spPr bwMode="auto">
          <a:xfrm>
            <a:off x="684213" y="1989138"/>
            <a:ext cx="78486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宋体" panose="02010600030101010101" pitchFamily="2" charset="-122"/>
              </a:rPr>
              <a:t>1.</a:t>
            </a:r>
            <a:r>
              <a:rPr lang="zh-CN" altLang="en-US" sz="2800" b="1">
                <a:latin typeface="宋体" panose="02010600030101010101" pitchFamily="2" charset="-122"/>
              </a:rPr>
              <a:t>一个数在数轴上所对应的点向左移动</a:t>
            </a:r>
            <a:r>
              <a:rPr lang="en-US" altLang="zh-CN" sz="2800" b="1">
                <a:latin typeface="宋体" panose="02010600030101010101" pitchFamily="2" charset="-122"/>
              </a:rPr>
              <a:t>6</a:t>
            </a:r>
            <a:r>
              <a:rPr lang="zh-CN" altLang="en-US" sz="2800" b="1">
                <a:latin typeface="宋体" panose="02010600030101010101" pitchFamily="2" charset="-122"/>
              </a:rPr>
              <a:t>个单位后，得到它的相反数的点，则这个数是（ ）</a:t>
            </a:r>
          </a:p>
          <a:p>
            <a:r>
              <a:rPr lang="zh-CN" altLang="en-US" sz="2800" b="1">
                <a:latin typeface="宋体" panose="02010600030101010101" pitchFamily="2" charset="-122"/>
              </a:rPr>
              <a:t> </a:t>
            </a:r>
            <a:r>
              <a:rPr lang="en-US" altLang="zh-CN" sz="2800" b="1">
                <a:latin typeface="宋体" panose="02010600030101010101" pitchFamily="2" charset="-122"/>
              </a:rPr>
              <a:t>A.3         B.-3        C.6       D.-6</a:t>
            </a:r>
          </a:p>
        </p:txBody>
      </p:sp>
      <p:sp>
        <p:nvSpPr>
          <p:cNvPr id="4" name="TextBox 3"/>
          <p:cNvSpPr txBox="1">
            <a:spLocks noChangeArrowheads="1"/>
          </p:cNvSpPr>
          <p:nvPr/>
        </p:nvSpPr>
        <p:spPr bwMode="auto">
          <a:xfrm>
            <a:off x="755650" y="3933825"/>
            <a:ext cx="77771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宋体" panose="02010600030101010101" pitchFamily="2" charset="-122"/>
              </a:rPr>
              <a:t>2.</a:t>
            </a:r>
            <a:r>
              <a:rPr lang="zh-CN" altLang="en-US" sz="2800" b="1">
                <a:latin typeface="宋体" panose="02010600030101010101" pitchFamily="2" charset="-122"/>
              </a:rPr>
              <a:t>一个数是</a:t>
            </a:r>
            <a:r>
              <a:rPr lang="en-US" altLang="zh-CN" sz="2800" b="1">
                <a:latin typeface="宋体" panose="02010600030101010101" pitchFamily="2" charset="-122"/>
              </a:rPr>
              <a:t>7</a:t>
            </a:r>
            <a:r>
              <a:rPr lang="zh-CN" altLang="en-US" sz="2800" b="1">
                <a:latin typeface="宋体" panose="02010600030101010101" pitchFamily="2" charset="-122"/>
              </a:rPr>
              <a:t>，另一个数比它的相反数大</a:t>
            </a:r>
            <a:r>
              <a:rPr lang="en-US" altLang="zh-CN" sz="2800" b="1">
                <a:latin typeface="宋体" panose="02010600030101010101" pitchFamily="2" charset="-122"/>
              </a:rPr>
              <a:t>3</a:t>
            </a:r>
            <a:r>
              <a:rPr lang="zh-CN" altLang="en-US" sz="2800" b="1">
                <a:latin typeface="宋体" panose="02010600030101010101" pitchFamily="2" charset="-122"/>
              </a:rPr>
              <a:t>，则这两个数的和是（  ）</a:t>
            </a:r>
          </a:p>
          <a:p>
            <a:r>
              <a:rPr lang="en-US" altLang="zh-CN" sz="2800" b="1">
                <a:latin typeface="宋体" panose="02010600030101010101" pitchFamily="2" charset="-122"/>
              </a:rPr>
              <a:t>A.-3       B.3       C.-10     D.11</a:t>
            </a:r>
          </a:p>
        </p:txBody>
      </p:sp>
      <p:sp>
        <p:nvSpPr>
          <p:cNvPr id="5" name="TextBox 4"/>
          <p:cNvSpPr txBox="1">
            <a:spLocks noChangeArrowheads="1"/>
          </p:cNvSpPr>
          <p:nvPr/>
        </p:nvSpPr>
        <p:spPr bwMode="auto">
          <a:xfrm>
            <a:off x="7092950" y="2420938"/>
            <a:ext cx="43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rgbClr val="0000FF"/>
                </a:solidFill>
                <a:latin typeface="宋体" panose="02010600030101010101" pitchFamily="2" charset="-122"/>
              </a:rPr>
              <a:t>A</a:t>
            </a:r>
          </a:p>
        </p:txBody>
      </p:sp>
      <p:sp>
        <p:nvSpPr>
          <p:cNvPr id="7" name="TextBox 6"/>
          <p:cNvSpPr txBox="1">
            <a:spLocks noChangeArrowheads="1"/>
          </p:cNvSpPr>
          <p:nvPr/>
        </p:nvSpPr>
        <p:spPr bwMode="auto">
          <a:xfrm>
            <a:off x="3348038" y="4365625"/>
            <a:ext cx="3603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rgbClr val="0000FF"/>
                </a:solidFill>
                <a:latin typeface="宋体" panose="02010600030101010101" pitchFamily="2" charset="-122"/>
              </a:rPr>
              <a:t>B</a:t>
            </a:r>
          </a:p>
        </p:txBody>
      </p:sp>
      <p:pic>
        <p:nvPicPr>
          <p:cNvPr id="28677" name="Picture 7"/>
          <p:cNvPicPr>
            <a:picLocks noChangeAspect="1" noChangeArrowheads="1"/>
          </p:cNvPicPr>
          <p:nvPr/>
        </p:nvPicPr>
        <p:blipFill>
          <a:blip r:embed="rId2"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达标检测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 calcmode="lin" valueType="num">
                                      <p:cBhvr additive="base">
                                        <p:cTn id="3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7" name="Picture 3"/>
          <p:cNvPicPr>
            <a:picLocks noChangeAspect="1" noChangeArrowheads="1"/>
          </p:cNvPicPr>
          <p:nvPr/>
        </p:nvPicPr>
        <p:blipFill>
          <a:blip r:embed="rId3">
            <a:clrChange>
              <a:clrFrom>
                <a:srgbClr val="CCEBFC"/>
              </a:clrFrom>
              <a:clrTo>
                <a:srgbClr val="CCEBFC">
                  <a:alpha val="0"/>
                </a:srgbClr>
              </a:clrTo>
            </a:clrChange>
            <a:lum bright="-12000" contrast="12000"/>
          </a:blip>
          <a:srcRect/>
          <a:stretch>
            <a:fillRect/>
          </a:stretch>
        </p:blipFill>
        <p:spPr bwMode="auto">
          <a:xfrm>
            <a:off x="1449388" y="1570038"/>
            <a:ext cx="2520950"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8" name="Picture 4"/>
          <p:cNvPicPr>
            <a:picLocks noChangeAspect="1" noChangeArrowheads="1"/>
          </p:cNvPicPr>
          <p:nvPr/>
        </p:nvPicPr>
        <p:blipFill>
          <a:blip r:embed="rId4">
            <a:clrChange>
              <a:clrFrom>
                <a:srgbClr val="CCEBFC"/>
              </a:clrFrom>
              <a:clrTo>
                <a:srgbClr val="CCEBFC">
                  <a:alpha val="0"/>
                </a:srgbClr>
              </a:clrTo>
            </a:clrChange>
            <a:lum bright="-12000"/>
          </a:blip>
          <a:srcRect/>
          <a:stretch>
            <a:fillRect/>
          </a:stretch>
        </p:blipFill>
        <p:spPr bwMode="auto">
          <a:xfrm>
            <a:off x="4387850" y="1425575"/>
            <a:ext cx="237648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Rectangle 10"/>
          <p:cNvSpPr>
            <a:spLocks noChangeArrowheads="1"/>
          </p:cNvSpPr>
          <p:nvPr/>
        </p:nvSpPr>
        <p:spPr bwMode="auto">
          <a:xfrm>
            <a:off x="2803525" y="1557338"/>
            <a:ext cx="863600" cy="57785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sz="2800">
                <a:solidFill>
                  <a:srgbClr val="0000FF"/>
                </a:solidFill>
              </a:rPr>
              <a:t>24</a:t>
            </a:r>
          </a:p>
        </p:txBody>
      </p:sp>
      <p:sp>
        <p:nvSpPr>
          <p:cNvPr id="17416" name="Rectangle 11"/>
          <p:cNvSpPr>
            <a:spLocks noChangeArrowheads="1"/>
          </p:cNvSpPr>
          <p:nvPr/>
        </p:nvSpPr>
        <p:spPr bwMode="auto">
          <a:xfrm>
            <a:off x="2805113" y="2349500"/>
            <a:ext cx="863600" cy="4318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sz="2800">
                <a:solidFill>
                  <a:srgbClr val="0000FF"/>
                </a:solidFill>
              </a:rPr>
              <a:t>3/4</a:t>
            </a:r>
          </a:p>
        </p:txBody>
      </p:sp>
      <p:sp>
        <p:nvSpPr>
          <p:cNvPr id="17417" name="Rectangle 12"/>
          <p:cNvSpPr>
            <a:spLocks noChangeArrowheads="1"/>
          </p:cNvSpPr>
          <p:nvPr/>
        </p:nvSpPr>
        <p:spPr bwMode="auto">
          <a:xfrm>
            <a:off x="5940425" y="1341438"/>
            <a:ext cx="503238" cy="935037"/>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sz="2800">
                <a:solidFill>
                  <a:srgbClr val="0000FF"/>
                </a:solidFill>
              </a:rPr>
              <a:t>157</a:t>
            </a:r>
          </a:p>
        </p:txBody>
      </p:sp>
      <p:sp>
        <p:nvSpPr>
          <p:cNvPr id="17418" name="Rectangle 13"/>
          <p:cNvSpPr>
            <a:spLocks noChangeArrowheads="1"/>
          </p:cNvSpPr>
          <p:nvPr/>
        </p:nvSpPr>
        <p:spPr bwMode="auto">
          <a:xfrm>
            <a:off x="5724525" y="2205038"/>
            <a:ext cx="914400" cy="771525"/>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sz="2800">
                <a:solidFill>
                  <a:srgbClr val="0000FF"/>
                </a:solidFill>
              </a:rPr>
              <a:t>6.5</a:t>
            </a:r>
          </a:p>
        </p:txBody>
      </p:sp>
      <p:sp>
        <p:nvSpPr>
          <p:cNvPr id="29703" name="TextBox 11"/>
          <p:cNvSpPr txBox="1">
            <a:spLocks noChangeArrowheads="1"/>
          </p:cNvSpPr>
          <p:nvPr/>
        </p:nvSpPr>
        <p:spPr bwMode="auto">
          <a:xfrm>
            <a:off x="500063" y="1052513"/>
            <a:ext cx="23034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latin typeface="宋体" panose="02010600030101010101" pitchFamily="2" charset="-122"/>
              </a:rPr>
              <a:t>3.</a:t>
            </a:r>
            <a:r>
              <a:rPr lang="zh-CN" altLang="en-US" sz="2800">
                <a:latin typeface="宋体" panose="02010600030101010101" pitchFamily="2" charset="-122"/>
              </a:rPr>
              <a:t>填空：</a:t>
            </a:r>
          </a:p>
        </p:txBody>
      </p:sp>
      <p:sp>
        <p:nvSpPr>
          <p:cNvPr id="17420" name="TextBox 12"/>
          <p:cNvSpPr txBox="1">
            <a:spLocks noChangeArrowheads="1"/>
          </p:cNvSpPr>
          <p:nvPr/>
        </p:nvSpPr>
        <p:spPr bwMode="auto">
          <a:xfrm>
            <a:off x="571500" y="3141663"/>
            <a:ext cx="6416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latin typeface="宋体" panose="02010600030101010101" pitchFamily="2" charset="-122"/>
              </a:rPr>
              <a:t>4.</a:t>
            </a:r>
            <a:r>
              <a:rPr lang="zh-CN" altLang="en-US" sz="2800">
                <a:latin typeface="宋体" panose="02010600030101010101" pitchFamily="2" charset="-122"/>
              </a:rPr>
              <a:t>比较下列各组中两个数的大小：</a:t>
            </a:r>
          </a:p>
        </p:txBody>
      </p:sp>
      <p:sp>
        <p:nvSpPr>
          <p:cNvPr id="29705" name="矩形 14"/>
          <p:cNvSpPr>
            <a:spLocks noChangeArrowheads="1"/>
          </p:cNvSpPr>
          <p:nvPr/>
        </p:nvSpPr>
        <p:spPr bwMode="auto">
          <a:xfrm>
            <a:off x="10364788" y="350202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en-US"/>
          </a:p>
        </p:txBody>
      </p:sp>
      <p:sp>
        <p:nvSpPr>
          <p:cNvPr id="2" name="TextBox 12"/>
          <p:cNvSpPr txBox="1">
            <a:spLocks noChangeArrowheads="1"/>
          </p:cNvSpPr>
          <p:nvPr/>
        </p:nvSpPr>
        <p:spPr bwMode="auto">
          <a:xfrm>
            <a:off x="939800" y="3994150"/>
            <a:ext cx="64182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latin typeface="宋体" panose="02010600030101010101" pitchFamily="2" charset="-122"/>
              </a:rPr>
              <a:t>（</a:t>
            </a:r>
            <a:r>
              <a:rPr lang="en-US" altLang="zh-CN" sz="2800">
                <a:latin typeface="宋体" panose="02010600030101010101" pitchFamily="2" charset="-122"/>
              </a:rPr>
              <a:t>1</a:t>
            </a:r>
            <a:r>
              <a:rPr lang="zh-CN" altLang="en-US" sz="2800">
                <a:latin typeface="宋体" panose="02010600030101010101" pitchFamily="2" charset="-122"/>
              </a:rPr>
              <a:t>）</a:t>
            </a:r>
            <a:r>
              <a:rPr lang="en-US" altLang="zh-CN" sz="2800">
                <a:latin typeface="宋体" panose="02010600030101010101" pitchFamily="2" charset="-122"/>
              </a:rPr>
              <a:t>-1.1</a:t>
            </a:r>
            <a:r>
              <a:rPr lang="zh-CN" altLang="en-US" sz="2800">
                <a:latin typeface="宋体" panose="02010600030101010101" pitchFamily="2" charset="-122"/>
              </a:rPr>
              <a:t>，</a:t>
            </a:r>
            <a:r>
              <a:rPr lang="en-US" altLang="zh-CN" sz="2800">
                <a:latin typeface="宋体" panose="02010600030101010101" pitchFamily="2" charset="-122"/>
              </a:rPr>
              <a:t>-1.09;</a:t>
            </a:r>
            <a:r>
              <a:rPr lang="zh-CN" altLang="en-US" sz="2800">
                <a:latin typeface="宋体" panose="02010600030101010101" pitchFamily="2" charset="-122"/>
              </a:rPr>
              <a:t>（</a:t>
            </a:r>
            <a:r>
              <a:rPr lang="en-US" altLang="zh-CN" sz="2800">
                <a:latin typeface="宋体" panose="02010600030101010101" pitchFamily="2" charset="-122"/>
              </a:rPr>
              <a:t>2</a:t>
            </a:r>
            <a:r>
              <a:rPr lang="zh-CN" altLang="en-US" sz="2800">
                <a:latin typeface="宋体" panose="02010600030101010101" pitchFamily="2" charset="-122"/>
              </a:rPr>
              <a:t>）</a:t>
            </a:r>
            <a:endParaRPr lang="en-US" altLang="zh-CN" sz="2800">
              <a:latin typeface="宋体" panose="02010600030101010101" pitchFamily="2" charset="-122"/>
            </a:endParaRPr>
          </a:p>
        </p:txBody>
      </p:sp>
      <p:graphicFrame>
        <p:nvGraphicFramePr>
          <p:cNvPr id="3" name="对象 2">
            <a:hlinkClick r:id="" action="ppaction://ole?verb=1"/>
          </p:cNvPr>
          <p:cNvGraphicFramePr>
            <a:graphicFrameLocks noChangeAspect="1"/>
          </p:cNvGraphicFramePr>
          <p:nvPr/>
        </p:nvGraphicFramePr>
        <p:xfrm>
          <a:off x="5035550" y="3833813"/>
          <a:ext cx="1081088" cy="836612"/>
        </p:xfrm>
        <a:graphic>
          <a:graphicData uri="http://schemas.openxmlformats.org/presentationml/2006/ole">
            <mc:AlternateContent xmlns:mc="http://schemas.openxmlformats.org/markup-compatibility/2006">
              <mc:Choice xmlns:v="urn:schemas-microsoft-com:vml" Requires="v">
                <p:oleObj spid="_x0000_s29723" r:id="rId5" imgW="508000" imgH="393700" progId="Equation.KSEE3">
                  <p:embed/>
                </p:oleObj>
              </mc:Choice>
              <mc:Fallback>
                <p:oleObj r:id="rId5" imgW="508000" imgH="393700" progId="Equation.KSEE3">
                  <p:embed/>
                  <p:pic>
                    <p:nvPicPr>
                      <p:cNvPr id="0" name="对象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35550" y="3833813"/>
                        <a:ext cx="1081088"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12"/>
          <p:cNvSpPr txBox="1">
            <a:spLocks noChangeArrowheads="1"/>
          </p:cNvSpPr>
          <p:nvPr/>
        </p:nvSpPr>
        <p:spPr bwMode="auto">
          <a:xfrm>
            <a:off x="939800" y="4970463"/>
            <a:ext cx="6418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latin typeface="宋体" panose="02010600030101010101" pitchFamily="2" charset="-122"/>
              </a:rPr>
              <a:t>（</a:t>
            </a:r>
            <a:r>
              <a:rPr lang="en-US" altLang="zh-CN" sz="2800">
                <a:latin typeface="宋体" panose="02010600030101010101" pitchFamily="2" charset="-122"/>
              </a:rPr>
              <a:t>3</a:t>
            </a:r>
            <a:r>
              <a:rPr lang="zh-CN" altLang="en-US" sz="2800">
                <a:latin typeface="宋体" panose="02010600030101010101" pitchFamily="2" charset="-122"/>
              </a:rPr>
              <a:t>）</a:t>
            </a:r>
            <a:r>
              <a:rPr lang="en-US" altLang="zh-CN" sz="2800">
                <a:latin typeface="宋体" panose="02010600030101010101" pitchFamily="2" charset="-122"/>
              </a:rPr>
              <a:t>-0.3</a:t>
            </a:r>
            <a:r>
              <a:rPr lang="zh-CN" altLang="en-US" sz="2800">
                <a:latin typeface="宋体" panose="02010600030101010101" pitchFamily="2" charset="-122"/>
              </a:rPr>
              <a:t>，     </a:t>
            </a:r>
            <a:r>
              <a:rPr lang="en-US" altLang="zh-CN" sz="2800">
                <a:latin typeface="宋体" panose="02010600030101010101" pitchFamily="2" charset="-122"/>
              </a:rPr>
              <a:t>;</a:t>
            </a:r>
            <a:r>
              <a:rPr lang="zh-CN" altLang="en-US" sz="2800">
                <a:latin typeface="宋体" panose="02010600030101010101" pitchFamily="2" charset="-122"/>
                <a:sym typeface="宋体" panose="02010600030101010101" pitchFamily="2" charset="-122"/>
              </a:rPr>
              <a:t>（</a:t>
            </a:r>
            <a:r>
              <a:rPr lang="en-US" altLang="zh-CN" sz="2800">
                <a:latin typeface="宋体" panose="02010600030101010101" pitchFamily="2" charset="-122"/>
                <a:sym typeface="宋体" panose="02010600030101010101" pitchFamily="2" charset="-122"/>
              </a:rPr>
              <a:t>4</a:t>
            </a:r>
            <a:r>
              <a:rPr lang="zh-CN" altLang="en-US" sz="2800">
                <a:latin typeface="宋体" panose="02010600030101010101" pitchFamily="2" charset="-122"/>
                <a:sym typeface="宋体" panose="02010600030101010101" pitchFamily="2" charset="-122"/>
              </a:rPr>
              <a:t>）</a:t>
            </a:r>
            <a:endParaRPr lang="en-US" altLang="zh-CN" sz="2800">
              <a:latin typeface="宋体" panose="02010600030101010101" pitchFamily="2" charset="-122"/>
            </a:endParaRPr>
          </a:p>
        </p:txBody>
      </p:sp>
      <p:graphicFrame>
        <p:nvGraphicFramePr>
          <p:cNvPr id="5" name="对象 4">
            <a:hlinkClick r:id="" action="ppaction://ole?verb=1"/>
          </p:cNvPr>
          <p:cNvGraphicFramePr>
            <a:graphicFrameLocks noChangeAspect="1"/>
          </p:cNvGraphicFramePr>
          <p:nvPr/>
        </p:nvGraphicFramePr>
        <p:xfrm>
          <a:off x="5035550" y="4811713"/>
          <a:ext cx="1000125" cy="836612"/>
        </p:xfrm>
        <a:graphic>
          <a:graphicData uri="http://schemas.openxmlformats.org/presentationml/2006/ole">
            <mc:AlternateContent xmlns:mc="http://schemas.openxmlformats.org/markup-compatibility/2006">
              <mc:Choice xmlns:v="urn:schemas-microsoft-com:vml" Requires="v">
                <p:oleObj spid="_x0000_s29724" r:id="rId7" imgW="469900" imgH="393700" progId="Equation.KSEE3">
                  <p:embed/>
                </p:oleObj>
              </mc:Choice>
              <mc:Fallback>
                <p:oleObj r:id="rId7" imgW="469900" imgH="393700" progId="Equation.KSEE3">
                  <p:embed/>
                  <p:pic>
                    <p:nvPicPr>
                      <p:cNvPr id="0" name="对象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5550" y="4811713"/>
                        <a:ext cx="10001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a:hlinkClick r:id="" action="ppaction://ole?verb=1"/>
          </p:cNvPr>
          <p:cNvGraphicFramePr>
            <a:graphicFrameLocks noChangeAspect="1"/>
          </p:cNvGraphicFramePr>
          <p:nvPr/>
        </p:nvGraphicFramePr>
        <p:xfrm>
          <a:off x="3089275" y="4670425"/>
          <a:ext cx="296863" cy="838200"/>
        </p:xfrm>
        <a:graphic>
          <a:graphicData uri="http://schemas.openxmlformats.org/presentationml/2006/ole">
            <mc:AlternateContent xmlns:mc="http://schemas.openxmlformats.org/markup-compatibility/2006">
              <mc:Choice xmlns:v="urn:schemas-microsoft-com:vml" Requires="v">
                <p:oleObj spid="_x0000_s29725" r:id="rId9" imgW="139700" imgH="393700" progId="Equation.KSEE3">
                  <p:embed/>
                </p:oleObj>
              </mc:Choice>
              <mc:Fallback>
                <p:oleObj r:id="rId9" imgW="139700" imgH="393700" progId="Equation.KSEE3">
                  <p:embed/>
                  <p:pic>
                    <p:nvPicPr>
                      <p:cNvPr id="0" name="对象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89275" y="4670425"/>
                        <a:ext cx="2968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20"/>
                                        </p:tgtEl>
                                        <p:attrNameLst>
                                          <p:attrName>style.visibility</p:attrName>
                                        </p:attrNameLst>
                                      </p:cBhvr>
                                      <p:to>
                                        <p:strVal val="visible"/>
                                      </p:to>
                                    </p:set>
                                    <p:animEffect transition="in" filter="blinds(horizontal)">
                                      <p:cBhvr>
                                        <p:cTn id="7" dur="500"/>
                                        <p:tgtEl>
                                          <p:spTgt spid="174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3"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par>
                                <p:cTn id="17" presetID="3" presetClass="entr" presetSubtype="1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par>
                                <p:cTn id="20" presetID="3" presetClass="entr" presetSubtype="1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415"/>
                                        </p:tgtEl>
                                        <p:attrNameLst>
                                          <p:attrName>style.visibility</p:attrName>
                                        </p:attrNameLst>
                                      </p:cBhvr>
                                      <p:to>
                                        <p:strVal val="visible"/>
                                      </p:to>
                                    </p:set>
                                    <p:anim calcmode="lin" valueType="num">
                                      <p:cBhvr additive="base">
                                        <p:cTn id="27" dur="500" fill="hold"/>
                                        <p:tgtEl>
                                          <p:spTgt spid="17415"/>
                                        </p:tgtEl>
                                        <p:attrNameLst>
                                          <p:attrName>ppt_x</p:attrName>
                                        </p:attrNameLst>
                                      </p:cBhvr>
                                      <p:tavLst>
                                        <p:tav tm="0">
                                          <p:val>
                                            <p:strVal val="#ppt_x"/>
                                          </p:val>
                                        </p:tav>
                                        <p:tav tm="100000">
                                          <p:val>
                                            <p:strVal val="#ppt_x"/>
                                          </p:val>
                                        </p:tav>
                                      </p:tavLst>
                                    </p:anim>
                                    <p:anim calcmode="lin" valueType="num">
                                      <p:cBhvr additive="base">
                                        <p:cTn id="28"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417"/>
                                        </p:tgtEl>
                                        <p:attrNameLst>
                                          <p:attrName>style.visibility</p:attrName>
                                        </p:attrNameLst>
                                      </p:cBhvr>
                                      <p:to>
                                        <p:strVal val="visible"/>
                                      </p:to>
                                    </p:set>
                                    <p:anim calcmode="lin" valueType="num">
                                      <p:cBhvr additive="base">
                                        <p:cTn id="33" dur="500" fill="hold"/>
                                        <p:tgtEl>
                                          <p:spTgt spid="17417"/>
                                        </p:tgtEl>
                                        <p:attrNameLst>
                                          <p:attrName>ppt_x</p:attrName>
                                        </p:attrNameLst>
                                      </p:cBhvr>
                                      <p:tavLst>
                                        <p:tav tm="0">
                                          <p:val>
                                            <p:strVal val="#ppt_x"/>
                                          </p:val>
                                        </p:tav>
                                        <p:tav tm="100000">
                                          <p:val>
                                            <p:strVal val="#ppt_x"/>
                                          </p:val>
                                        </p:tav>
                                      </p:tavLst>
                                    </p:anim>
                                    <p:anim calcmode="lin" valueType="num">
                                      <p:cBhvr additive="base">
                                        <p:cTn id="34"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7416"/>
                                        </p:tgtEl>
                                        <p:attrNameLst>
                                          <p:attrName>style.visibility</p:attrName>
                                        </p:attrNameLst>
                                      </p:cBhvr>
                                      <p:to>
                                        <p:strVal val="visible"/>
                                      </p:to>
                                    </p:set>
                                    <p:anim calcmode="lin" valueType="num">
                                      <p:cBhvr additive="base">
                                        <p:cTn id="39" dur="500" fill="hold"/>
                                        <p:tgtEl>
                                          <p:spTgt spid="17416"/>
                                        </p:tgtEl>
                                        <p:attrNameLst>
                                          <p:attrName>ppt_x</p:attrName>
                                        </p:attrNameLst>
                                      </p:cBhvr>
                                      <p:tavLst>
                                        <p:tav tm="0">
                                          <p:val>
                                            <p:strVal val="#ppt_x"/>
                                          </p:val>
                                        </p:tav>
                                        <p:tav tm="100000">
                                          <p:val>
                                            <p:strVal val="#ppt_x"/>
                                          </p:val>
                                        </p:tav>
                                      </p:tavLst>
                                    </p:anim>
                                    <p:anim calcmode="lin" valueType="num">
                                      <p:cBhvr additive="base">
                                        <p:cTn id="40"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418"/>
                                        </p:tgtEl>
                                        <p:attrNameLst>
                                          <p:attrName>style.visibility</p:attrName>
                                        </p:attrNameLst>
                                      </p:cBhvr>
                                      <p:to>
                                        <p:strVal val="visible"/>
                                      </p:to>
                                    </p:set>
                                    <p:anim calcmode="lin" valueType="num">
                                      <p:cBhvr additive="base">
                                        <p:cTn id="45" dur="500" fill="hold"/>
                                        <p:tgtEl>
                                          <p:spTgt spid="17418"/>
                                        </p:tgtEl>
                                        <p:attrNameLst>
                                          <p:attrName>ppt_x</p:attrName>
                                        </p:attrNameLst>
                                      </p:cBhvr>
                                      <p:tavLst>
                                        <p:tav tm="0">
                                          <p:val>
                                            <p:strVal val="#ppt_x"/>
                                          </p:val>
                                        </p:tav>
                                        <p:tav tm="100000">
                                          <p:val>
                                            <p:strVal val="#ppt_x"/>
                                          </p:val>
                                        </p:tav>
                                      </p:tavLst>
                                    </p:anim>
                                    <p:anim calcmode="lin" valueType="num">
                                      <p:cBhvr additive="base">
                                        <p:cTn id="46" dur="500" fill="hold"/>
                                        <p:tgtEl>
                                          <p:spTgt spid="174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bldLvl="0" animBg="1"/>
      <p:bldP spid="17416" grpId="0" bldLvl="0" animBg="1"/>
      <p:bldP spid="17417" grpId="0" bldLvl="0" animBg="1"/>
      <p:bldP spid="17418" grpId="0" animBg="1"/>
      <p:bldP spid="17420" grpId="0"/>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927100" y="1403350"/>
            <a:ext cx="6696075" cy="3505200"/>
          </a:xfrm>
          <a:prstGeom prst="rect">
            <a:avLst/>
          </a:prstGeom>
          <a:noFill/>
        </p:spPr>
        <p:txBody>
          <a:bodyPr>
            <a:spAutoFit/>
          </a:bodyPr>
          <a:lstStyle/>
          <a:p>
            <a:pPr>
              <a:buFontTx/>
              <a:buNone/>
              <a:defRPr/>
            </a:pPr>
            <a:r>
              <a:rPr lang="en-US" altLang="zh-CN" sz="2800" b="1" dirty="0">
                <a:solidFill>
                  <a:srgbClr val="C00000"/>
                </a:solidFill>
                <a:latin typeface="+mn-ea"/>
                <a:ea typeface="+mn-ea"/>
              </a:rPr>
              <a:t>1.</a:t>
            </a:r>
            <a:r>
              <a:rPr lang="zh-CN" altLang="en-US" sz="2800" b="1" dirty="0">
                <a:solidFill>
                  <a:srgbClr val="C00000"/>
                </a:solidFill>
                <a:latin typeface="+mn-ea"/>
                <a:ea typeface="+mn-ea"/>
              </a:rPr>
              <a:t>相反数：</a:t>
            </a:r>
            <a:r>
              <a:rPr lang="zh-CN" altLang="en-US" sz="2800" b="1" dirty="0">
                <a:latin typeface="+mn-ea"/>
                <a:ea typeface="+mn-ea"/>
              </a:rPr>
              <a:t>只有符号不同的两个数叫互为相反数</a:t>
            </a:r>
            <a:r>
              <a:rPr lang="en-US" altLang="zh-CN" sz="2800" b="1" dirty="0">
                <a:latin typeface="+mn-ea"/>
                <a:ea typeface="+mn-ea"/>
              </a:rPr>
              <a:t>.</a:t>
            </a:r>
          </a:p>
          <a:p>
            <a:pPr>
              <a:buFontTx/>
              <a:buNone/>
              <a:defRPr/>
            </a:pPr>
            <a:r>
              <a:rPr lang="en-US" altLang="zh-CN" sz="2800" b="1" dirty="0">
                <a:solidFill>
                  <a:srgbClr val="C00000"/>
                </a:solidFill>
                <a:latin typeface="+mn-ea"/>
                <a:ea typeface="+mn-ea"/>
              </a:rPr>
              <a:t>2.</a:t>
            </a:r>
            <a:r>
              <a:rPr lang="zh-CN" altLang="en-US" sz="2800" b="1" dirty="0">
                <a:solidFill>
                  <a:srgbClr val="C00000"/>
                </a:solidFill>
                <a:latin typeface="+mn-ea"/>
                <a:ea typeface="+mn-ea"/>
              </a:rPr>
              <a:t>绝对值：</a:t>
            </a:r>
            <a:r>
              <a:rPr lang="zh-CN" altLang="en-US" sz="2800" b="1" dirty="0">
                <a:latin typeface="+mn-ea"/>
                <a:ea typeface="+mn-ea"/>
              </a:rPr>
              <a:t>在数轴上，表示一个数的点与原点的距离</a:t>
            </a:r>
            <a:r>
              <a:rPr lang="en-US" altLang="zh-CN" sz="2800" b="1" dirty="0">
                <a:latin typeface="+mn-ea"/>
                <a:ea typeface="+mn-ea"/>
              </a:rPr>
              <a:t>.</a:t>
            </a:r>
          </a:p>
          <a:p>
            <a:pPr>
              <a:buFontTx/>
              <a:buNone/>
              <a:defRPr/>
            </a:pPr>
            <a:r>
              <a:rPr lang="en-US" altLang="zh-CN" sz="2800" b="1" dirty="0">
                <a:latin typeface="+mn-ea"/>
                <a:ea typeface="+mn-ea"/>
              </a:rPr>
              <a:t>3.</a:t>
            </a:r>
            <a:r>
              <a:rPr lang="zh-CN" altLang="en-US" sz="2800" b="1" dirty="0">
                <a:latin typeface="+mn-ea"/>
                <a:ea typeface="+mn-ea"/>
              </a:rPr>
              <a:t>正数的绝对值是它本身；负数的绝对值是它的相反数；</a:t>
            </a:r>
            <a:r>
              <a:rPr lang="en-US" altLang="zh-CN" sz="2800" b="1" dirty="0">
                <a:latin typeface="+mn-ea"/>
                <a:ea typeface="+mn-ea"/>
              </a:rPr>
              <a:t>0</a:t>
            </a:r>
            <a:r>
              <a:rPr lang="zh-CN" altLang="en-US" sz="2800" b="1" dirty="0">
                <a:latin typeface="+mn-ea"/>
                <a:ea typeface="+mn-ea"/>
              </a:rPr>
              <a:t>的绝对值是</a:t>
            </a:r>
            <a:r>
              <a:rPr lang="en-US" altLang="zh-CN" sz="2800" b="1" dirty="0">
                <a:latin typeface="+mn-ea"/>
                <a:ea typeface="+mn-ea"/>
              </a:rPr>
              <a:t>0.</a:t>
            </a:r>
            <a:r>
              <a:rPr lang="zh-CN" altLang="en-US" sz="2800" b="1" dirty="0">
                <a:latin typeface="+mn-ea"/>
                <a:ea typeface="+mn-ea"/>
              </a:rPr>
              <a:t>互为相反数的两个数的绝对值相等</a:t>
            </a:r>
            <a:r>
              <a:rPr lang="en-US" altLang="zh-CN" sz="2800" b="1" dirty="0">
                <a:latin typeface="+mn-ea"/>
                <a:ea typeface="+mn-ea"/>
              </a:rPr>
              <a:t>.</a:t>
            </a:r>
          </a:p>
          <a:p>
            <a:pPr>
              <a:buFontTx/>
              <a:buNone/>
              <a:defRPr/>
            </a:pPr>
            <a:r>
              <a:rPr lang="en-US" altLang="zh-CN" sz="2800" b="1" dirty="0">
                <a:latin typeface="+mn-ea"/>
                <a:ea typeface="+mn-ea"/>
              </a:rPr>
              <a:t>4.</a:t>
            </a:r>
            <a:r>
              <a:rPr lang="zh-CN" altLang="en-US" sz="2800" b="1" dirty="0">
                <a:latin typeface="+mn-ea"/>
                <a:ea typeface="+mn-ea"/>
              </a:rPr>
              <a:t>两个负数，绝对值大的负数反而小</a:t>
            </a:r>
            <a:r>
              <a:rPr lang="en-US" altLang="zh-CN" sz="2800" b="1" dirty="0">
                <a:latin typeface="+mn-ea"/>
                <a:ea typeface="+mn-ea"/>
              </a:rPr>
              <a:t>.</a:t>
            </a:r>
            <a:endParaRPr lang="zh-CN" altLang="en-US" sz="2800" b="1" dirty="0">
              <a:latin typeface="+mn-ea"/>
              <a:ea typeface="+mn-ea"/>
            </a:endParaRPr>
          </a:p>
        </p:txBody>
      </p:sp>
      <p:sp>
        <p:nvSpPr>
          <p:cNvPr id="30722" name="Control 3"/>
          <p:cNvSpPr>
            <a:spLocks noChangeAspect="1" noChangeArrowheads="1" noChangeShapeType="1"/>
          </p:cNvSpPr>
          <p:nvPr/>
        </p:nvSpPr>
        <p:spPr bwMode="auto">
          <a:xfrm>
            <a:off x="4140200" y="2997200"/>
            <a:ext cx="914400" cy="9144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txBody>
          <a:bodyPr/>
          <a:lstStyle/>
          <a:p>
            <a:endParaRPr lang="zh-CN" altLang="en-US"/>
          </a:p>
        </p:txBody>
      </p:sp>
      <p:pic>
        <p:nvPicPr>
          <p:cNvPr id="30723" name="Picture 7"/>
          <p:cNvPicPr>
            <a:picLocks noChangeAspect="1" noChangeArrowheads="1"/>
          </p:cNvPicPr>
          <p:nvPr/>
        </p:nvPicPr>
        <p:blipFill>
          <a:blip r:embed="rId2"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latin typeface="微软雅黑" panose="020B0503020204020204" pitchFamily="34" charset="-122"/>
                <a:ea typeface="微软雅黑" panose="020B0503020204020204" pitchFamily="34" charset="-122"/>
              </a:rPr>
              <a:t>课堂小结</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5" name="图片 11" descr="1234"/>
          <p:cNvPicPr>
            <a:picLocks noChangeAspect="1" noChangeArrowheads="1"/>
          </p:cNvPicPr>
          <p:nvPr/>
        </p:nvPicPr>
        <p:blipFill>
          <a:blip r:embed="rId2" cstate="email"/>
          <a:srcRect/>
          <a:stretch>
            <a:fillRect/>
          </a:stretch>
        </p:blipFill>
        <p:spPr bwMode="auto">
          <a:xfrm>
            <a:off x="1135063" y="1192213"/>
            <a:ext cx="70929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6" name="矩形 14345"/>
          <p:cNvSpPr>
            <a:spLocks noChangeArrowheads="1"/>
          </p:cNvSpPr>
          <p:nvPr/>
        </p:nvSpPr>
        <p:spPr bwMode="auto">
          <a:xfrm>
            <a:off x="863600" y="5653088"/>
            <a:ext cx="309563"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lgn="ctr" eaLnBrk="0" hangingPunct="0"/>
            <a:endParaRPr lang="zh-CN" altLang="en-US" sz="200">
              <a:latin typeface="楷体_GB2312" pitchFamily="49" charset="-122"/>
              <a:ea typeface="楷体_GB2312" pitchFamily="49" charset="-122"/>
            </a:endParaRPr>
          </a:p>
        </p:txBody>
      </p:sp>
      <p:pic>
        <p:nvPicPr>
          <p:cNvPr id="31747" name="图片 3" descr="女老师"/>
          <p:cNvPicPr>
            <a:picLocks noChangeAspect="1" noChangeArrowheads="1"/>
          </p:cNvPicPr>
          <p:nvPr/>
        </p:nvPicPr>
        <p:blipFill>
          <a:blip r:embed="rId3" cstate="email"/>
          <a:srcRect/>
          <a:stretch>
            <a:fillRect/>
          </a:stretch>
        </p:blipFill>
        <p:spPr bwMode="auto">
          <a:xfrm flipH="1">
            <a:off x="6551613" y="2528888"/>
            <a:ext cx="27559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2881313" y="2733675"/>
            <a:ext cx="5346700" cy="5011738"/>
          </a:xfrm>
          <a:prstGeom prst="rect">
            <a:avLst/>
          </a:prstGeom>
          <a:noFill/>
          <a:ln w="9525">
            <a:noFill/>
          </a:ln>
        </p:spPr>
        <p:txBody>
          <a:bodyPr>
            <a:spAutoFit/>
          </a:bodyPr>
          <a:lstStyle/>
          <a:p>
            <a:pPr>
              <a:lnSpc>
                <a:spcPct val="150000"/>
              </a:lnSpc>
            </a:pPr>
            <a:r>
              <a:rPr lang="zh-CN" altLang="en-US" sz="2400" noProof="1">
                <a:solidFill>
                  <a:schemeClr val="bg1"/>
                </a:solidFill>
                <a:latin typeface="黑体" panose="02010609060101010101" pitchFamily="2" charset="-122"/>
                <a:ea typeface="黑体" panose="02010609060101010101" pitchFamily="2" charset="-122"/>
                <a:cs typeface="+mn-ea"/>
                <a:sym typeface="宋体" panose="02010600030101010101" pitchFamily="2" charset="-122"/>
              </a:rPr>
              <a:t>完成</a:t>
            </a:r>
            <a:r>
              <a:rPr lang="en-US" altLang="zh-CN" sz="2400" noProof="1">
                <a:solidFill>
                  <a:schemeClr val="bg1"/>
                </a:solidFill>
                <a:latin typeface="黑体" panose="02010609060101010101" pitchFamily="2" charset="-122"/>
                <a:ea typeface="黑体" panose="02010609060101010101" pitchFamily="2" charset="-122"/>
                <a:cs typeface="+mn-ea"/>
                <a:sym typeface="宋体" panose="02010600030101010101" pitchFamily="2" charset="-122"/>
              </a:rPr>
              <a:t>39</a:t>
            </a:r>
            <a:r>
              <a:rPr lang="zh-CN" altLang="en-US" sz="2400" noProof="1">
                <a:solidFill>
                  <a:schemeClr val="bg1"/>
                </a:solidFill>
                <a:latin typeface="黑体" panose="02010609060101010101" pitchFamily="2" charset="-122"/>
                <a:ea typeface="黑体" panose="02010609060101010101" pitchFamily="2" charset="-122"/>
                <a:cs typeface="+mn-ea"/>
                <a:sym typeface="+mn-ea"/>
              </a:rPr>
              <a:t>页习题</a:t>
            </a:r>
            <a:r>
              <a:rPr lang="en-US" altLang="zh-CN" sz="2400" noProof="1">
                <a:solidFill>
                  <a:schemeClr val="bg1"/>
                </a:solidFill>
                <a:latin typeface="黑体" panose="02010609060101010101" pitchFamily="2" charset="-122"/>
                <a:ea typeface="黑体" panose="02010609060101010101" pitchFamily="2" charset="-122"/>
                <a:cs typeface="+mn-ea"/>
                <a:sym typeface="+mn-ea"/>
              </a:rPr>
              <a:t>2.3</a:t>
            </a:r>
            <a:r>
              <a:rPr lang="zh-CN" altLang="en-US" sz="2400" noProof="1">
                <a:solidFill>
                  <a:schemeClr val="bg1"/>
                </a:solidFill>
                <a:latin typeface="黑体" panose="02010609060101010101" pitchFamily="2" charset="-122"/>
                <a:ea typeface="黑体" panose="02010609060101010101" pitchFamily="2" charset="-122"/>
                <a:cs typeface="+mn-ea"/>
                <a:sym typeface="+mn-ea"/>
              </a:rPr>
              <a:t>第</a:t>
            </a:r>
            <a:r>
              <a:rPr lang="en-US" altLang="zh-CN" sz="2400" noProof="1">
                <a:solidFill>
                  <a:schemeClr val="bg1"/>
                </a:solidFill>
                <a:latin typeface="黑体" panose="02010609060101010101" pitchFamily="2" charset="-122"/>
                <a:ea typeface="黑体" panose="02010609060101010101" pitchFamily="2" charset="-122"/>
                <a:cs typeface="+mn-ea"/>
                <a:sym typeface="+mn-ea"/>
              </a:rPr>
              <a:t>2-5</a:t>
            </a:r>
            <a:r>
              <a:rPr lang="zh-CN" altLang="en-US" sz="2400" noProof="1">
                <a:solidFill>
                  <a:schemeClr val="bg1"/>
                </a:solidFill>
                <a:latin typeface="黑体" panose="02010609060101010101" pitchFamily="2" charset="-122"/>
                <a:ea typeface="黑体" panose="02010609060101010101" pitchFamily="2" charset="-122"/>
                <a:cs typeface="+mn-ea"/>
                <a:sym typeface="+mn-ea"/>
              </a:rPr>
              <a:t>题</a:t>
            </a:r>
          </a:p>
          <a:p>
            <a:pPr>
              <a:lnSpc>
                <a:spcPct val="150000"/>
              </a:lnSpc>
            </a:pPr>
            <a:r>
              <a:rPr lang="zh-CN" altLang="en-US" sz="2400" noProof="1">
                <a:solidFill>
                  <a:schemeClr val="bg1"/>
                </a:solidFill>
                <a:latin typeface="黑体" panose="02010609060101010101" pitchFamily="2" charset="-122"/>
                <a:ea typeface="黑体" panose="02010609060101010101" pitchFamily="2" charset="-122"/>
                <a:cs typeface="+mn-ea"/>
                <a:sym typeface="+mn-ea"/>
              </a:rPr>
              <a:t>    </a:t>
            </a:r>
            <a:endParaRPr lang="zh-CN" altLang="en-US" sz="2400" b="1" noProof="1">
              <a:solidFill>
                <a:schemeClr val="bg1"/>
              </a:solidFill>
              <a:latin typeface="黑体" panose="02010609060101010101" pitchFamily="2" charset="-122"/>
              <a:ea typeface="黑体" panose="02010609060101010101" pitchFamily="2" charset="-122"/>
              <a:cs typeface="+mn-ea"/>
              <a:sym typeface="+mn-ea"/>
            </a:endParaRPr>
          </a:p>
          <a:p>
            <a:pPr>
              <a:lnSpc>
                <a:spcPct val="150000"/>
              </a:lnSpc>
            </a:pPr>
            <a:endParaRPr lang="zh-CN" altLang="en-US" sz="2400" noProof="1">
              <a:solidFill>
                <a:schemeClr val="bg1"/>
              </a:solidFill>
              <a:latin typeface="黑体" panose="02010609060101010101" pitchFamily="2" charset="-122"/>
              <a:ea typeface="黑体" panose="02010609060101010101" pitchFamily="2" charset="-122"/>
              <a:cs typeface="+mn-ea"/>
            </a:endParaRPr>
          </a:p>
          <a:p>
            <a:pPr marL="457200" indent="-457200">
              <a:lnSpc>
                <a:spcPct val="150000"/>
              </a:lnSpc>
            </a:pPr>
            <a:endParaRPr lang="zh-CN" altLang="en-US" sz="2400" noProof="1">
              <a:solidFill>
                <a:schemeClr val="bg1"/>
              </a:solidFill>
              <a:latin typeface="黑体" panose="02010609060101010101" pitchFamily="2" charset="-122"/>
              <a:ea typeface="黑体" panose="02010609060101010101" pitchFamily="2" charset="-122"/>
              <a:cs typeface="+mn-ea"/>
            </a:endParaRPr>
          </a:p>
          <a:p>
            <a:pPr eaLnBrk="0" hangingPunct="0">
              <a:lnSpc>
                <a:spcPct val="130000"/>
              </a:lnSpc>
            </a:pPr>
            <a:endParaRPr lang="zh-CN" altLang="en-US" sz="2400" noProof="1">
              <a:solidFill>
                <a:schemeClr val="bg1"/>
              </a:solidFill>
              <a:latin typeface="黑体" panose="02010609060101010101" pitchFamily="2" charset="-122"/>
              <a:ea typeface="黑体" panose="02010609060101010101" pitchFamily="2" charset="-122"/>
              <a:cs typeface="+mn-ea"/>
              <a:sym typeface="宋体" panose="02010600030101010101" pitchFamily="2" charset="-122"/>
            </a:endParaRPr>
          </a:p>
          <a:p>
            <a:pPr algn="ctr" eaLnBrk="0" hangingPunct="0"/>
            <a:endParaRPr lang="zh-CN" altLang="en-US" noProof="1">
              <a:solidFill>
                <a:schemeClr val="bg1"/>
              </a:solidFill>
              <a:latin typeface="黑体" panose="02010609060101010101" pitchFamily="2" charset="-122"/>
              <a:ea typeface="黑体" panose="02010609060101010101" pitchFamily="2" charset="-122"/>
              <a:sym typeface="宋体" panose="02010600030101010101" pitchFamily="2" charset="-122"/>
            </a:endParaRPr>
          </a:p>
          <a:p>
            <a:pPr algn="ctr" eaLnBrk="0" hangingPunct="0"/>
            <a:endParaRPr lang="zh-CN" altLang="en-US" noProof="1">
              <a:solidFill>
                <a:schemeClr val="bg1"/>
              </a:solidFill>
              <a:latin typeface="黑体" panose="02010609060101010101" pitchFamily="2" charset="-122"/>
              <a:ea typeface="黑体" panose="02010609060101010101" pitchFamily="2" charset="-122"/>
            </a:endParaRPr>
          </a:p>
          <a:p>
            <a:pPr algn="ctr" eaLnBrk="0" hangingPunct="0">
              <a:lnSpc>
                <a:spcPct val="130000"/>
              </a:lnSpc>
            </a:pPr>
            <a:endParaRPr lang="zh-CN" altLang="en-US" noProof="1">
              <a:solidFill>
                <a:schemeClr val="bg1"/>
              </a:solidFill>
              <a:latin typeface="黑体" panose="02010609060101010101" pitchFamily="2" charset="-122"/>
              <a:ea typeface="黑体" panose="02010609060101010101" pitchFamily="2" charset="-122"/>
              <a:sym typeface="宋体" panose="02010600030101010101" pitchFamily="2" charset="-122"/>
            </a:endParaRPr>
          </a:p>
          <a:p>
            <a:pPr algn="ctr" eaLnBrk="0" hangingPunct="0">
              <a:lnSpc>
                <a:spcPct val="130000"/>
              </a:lnSpc>
            </a:pPr>
            <a:endParaRPr lang="zh-CN" altLang="en-US" noProof="1">
              <a:solidFill>
                <a:schemeClr val="bg1"/>
              </a:solidFill>
              <a:latin typeface="黑体" panose="02010609060101010101" pitchFamily="2" charset="-122"/>
              <a:ea typeface="黑体" panose="02010609060101010101" pitchFamily="2" charset="-122"/>
              <a:sym typeface="宋体" panose="02010600030101010101" pitchFamily="2" charset="-122"/>
            </a:endParaRPr>
          </a:p>
          <a:p>
            <a:pPr algn="ctr" eaLnBrk="0" hangingPunct="0">
              <a:lnSpc>
                <a:spcPct val="130000"/>
              </a:lnSpc>
            </a:pPr>
            <a:endParaRPr lang="zh-CN" altLang="en-US" sz="3200" noProof="1">
              <a:solidFill>
                <a:schemeClr val="bg1"/>
              </a:solidFill>
              <a:latin typeface="黑体" panose="02010609060101010101" pitchFamily="2" charset="-122"/>
              <a:ea typeface="黑体" panose="02010609060101010101" pitchFamily="2" charset="-122"/>
              <a:sym typeface="宋体" panose="02010600030101010101" pitchFamily="2" charset="-122"/>
            </a:endParaRPr>
          </a:p>
          <a:p>
            <a:pPr algn="ctr" eaLnBrk="0" hangingPunct="0">
              <a:lnSpc>
                <a:spcPct val="130000"/>
              </a:lnSpc>
            </a:pPr>
            <a:endParaRPr lang="zh-CN" altLang="en-US" noProof="1">
              <a:solidFill>
                <a:schemeClr val="bg1"/>
              </a:solidFill>
              <a:latin typeface="黑体" panose="02010609060101010101" pitchFamily="2" charset="-122"/>
              <a:ea typeface="黑体" panose="02010609060101010101" pitchFamily="2" charset="-122"/>
              <a:sym typeface="宋体" panose="02010600030101010101" pitchFamily="2" charset="-122"/>
            </a:endParaRPr>
          </a:p>
        </p:txBody>
      </p:sp>
      <p:pic>
        <p:nvPicPr>
          <p:cNvPr id="4" name="图片 3" descr="结尾"/>
          <p:cNvPicPr>
            <a:picLocks noChangeAspect="1" noChangeArrowheads="1"/>
          </p:cNvPicPr>
          <p:nvPr/>
        </p:nvPicPr>
        <p:blipFill>
          <a:blip r:embed="rId4" cstate="email"/>
          <a:srcRect/>
          <a:stretch>
            <a:fillRect/>
          </a:stretch>
        </p:blipFill>
        <p:spPr bwMode="auto">
          <a:xfrm>
            <a:off x="3868738" y="1631950"/>
            <a:ext cx="1403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7"/>
          <p:cNvPicPr>
            <a:picLocks noChangeAspect="1" noChangeArrowheads="1"/>
          </p:cNvPicPr>
          <p:nvPr/>
        </p:nvPicPr>
        <p:blipFill>
          <a:blip r:embed="rId5"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课后作业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gtEl>
                                        <p:attrNameLst>
                                          <p:attrName>fillcolor</p:attrName>
                                        </p:attrNameLst>
                                      </p:cBhvr>
                                      <p:tavLst>
                                        <p:tav tm="0">
                                          <p:val>
                                            <p:clrVal>
                                              <a:schemeClr val="accent2"/>
                                            </p:clrVal>
                                          </p:val>
                                        </p:tav>
                                        <p:tav tm="50000">
                                          <p:val>
                                            <p:clrVal>
                                              <a:schemeClr val="hlink"/>
                                            </p:clrVal>
                                          </p:val>
                                        </p:tav>
                                      </p:tavLst>
                                    </p:anim>
                                    <p:set>
                                      <p:cBhvr>
                                        <p:cTn id="14"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idx="4294967295"/>
          </p:nvPr>
        </p:nvSpPr>
        <p:spPr>
          <a:xfrm>
            <a:off x="914400" y="2205038"/>
            <a:ext cx="8229600" cy="4210050"/>
          </a:xfrm>
        </p:spPr>
        <p:txBody>
          <a:bodyPr/>
          <a:lstStyle/>
          <a:p>
            <a:r>
              <a:rPr lang="en-US" altLang="zh-CN" sz="2800" b="1" dirty="0" smtClean="0">
                <a:latin typeface="宋体" panose="02010600030101010101" pitchFamily="2" charset="-122"/>
              </a:rPr>
              <a:t>1.</a:t>
            </a:r>
            <a:r>
              <a:rPr lang="zh-CN" altLang="en-US" sz="2800" b="1" dirty="0" smtClean="0">
                <a:latin typeface="宋体" panose="02010600030101010101" pitchFamily="2" charset="-122"/>
              </a:rPr>
              <a:t>能说出什么是相反数</a:t>
            </a:r>
            <a:r>
              <a:rPr lang="en-US" altLang="zh-CN" sz="2800" b="1" dirty="0" smtClean="0">
                <a:latin typeface="宋体" panose="02010600030101010101" pitchFamily="2" charset="-122"/>
              </a:rPr>
              <a:t>,</a:t>
            </a:r>
            <a:r>
              <a:rPr lang="zh-CN" altLang="en-US" sz="2800" b="1" dirty="0" smtClean="0">
                <a:latin typeface="宋体" panose="02010600030101010101" pitchFamily="2" charset="-122"/>
              </a:rPr>
              <a:t>知道</a:t>
            </a:r>
            <a:r>
              <a:rPr lang="en-US" altLang="zh-CN" sz="2800" b="1" dirty="0" smtClean="0">
                <a:latin typeface="宋体" panose="02010600030101010101" pitchFamily="2" charset="-122"/>
              </a:rPr>
              <a:t>0</a:t>
            </a:r>
            <a:r>
              <a:rPr lang="zh-CN" altLang="en-US" sz="2800" b="1" dirty="0" smtClean="0">
                <a:latin typeface="宋体" panose="02010600030101010101" pitchFamily="2" charset="-122"/>
              </a:rPr>
              <a:t>的相反数</a:t>
            </a:r>
            <a:r>
              <a:rPr lang="en-US" altLang="zh-CN" sz="2800" b="1" dirty="0" smtClean="0">
                <a:latin typeface="宋体" panose="02010600030101010101" pitchFamily="2" charset="-122"/>
              </a:rPr>
              <a:t>.</a:t>
            </a:r>
          </a:p>
          <a:p>
            <a:r>
              <a:rPr lang="en-US" altLang="zh-CN" sz="2800" b="1" dirty="0" smtClean="0">
                <a:latin typeface="宋体" panose="02010600030101010101" pitchFamily="2" charset="-122"/>
              </a:rPr>
              <a:t>2.</a:t>
            </a:r>
            <a:r>
              <a:rPr lang="zh-CN" altLang="en-US" sz="2800" b="1" dirty="0" smtClean="0">
                <a:latin typeface="宋体" panose="02010600030101010101" pitchFamily="2" charset="-122"/>
              </a:rPr>
              <a:t>会借助数轴了解相反数的概念</a:t>
            </a:r>
            <a:r>
              <a:rPr lang="en-US" altLang="zh-CN" sz="2800" b="1" dirty="0" smtClean="0">
                <a:latin typeface="宋体" panose="02010600030101010101" pitchFamily="2" charset="-122"/>
              </a:rPr>
              <a:t>,</a:t>
            </a:r>
            <a:r>
              <a:rPr lang="zh-CN" altLang="en-US" sz="2800" b="1" dirty="0" smtClean="0">
                <a:latin typeface="宋体" panose="02010600030101010101" pitchFamily="2" charset="-122"/>
              </a:rPr>
              <a:t>知道互为相反数的一对数在数轴上所对应点的位置关系</a:t>
            </a:r>
            <a:r>
              <a:rPr lang="en-US" altLang="zh-CN" sz="2800" b="1" dirty="0" smtClean="0">
                <a:latin typeface="宋体" panose="02010600030101010101" pitchFamily="2" charset="-122"/>
              </a:rPr>
              <a:t>.</a:t>
            </a:r>
          </a:p>
          <a:p>
            <a:r>
              <a:rPr lang="en-US" altLang="zh-CN" sz="2800" b="1" dirty="0" smtClean="0">
                <a:latin typeface="宋体" panose="02010600030101010101" pitchFamily="2" charset="-122"/>
              </a:rPr>
              <a:t>3.</a:t>
            </a:r>
            <a:r>
              <a:rPr lang="zh-CN" altLang="en-US" sz="2800" b="1" dirty="0" smtClean="0">
                <a:latin typeface="宋体" panose="02010600030101010101" pitchFamily="2" charset="-122"/>
              </a:rPr>
              <a:t>会利用相反数的意义求一个数的相反数</a:t>
            </a:r>
            <a:r>
              <a:rPr lang="en-US" altLang="zh-CN" sz="2800" b="1" dirty="0" smtClean="0">
                <a:latin typeface="宋体" panose="02010600030101010101" pitchFamily="2" charset="-122"/>
              </a:rPr>
              <a:t>.</a:t>
            </a:r>
          </a:p>
          <a:p>
            <a:r>
              <a:rPr lang="en-US" altLang="zh-CN" sz="2800" b="1" dirty="0" smtClean="0">
                <a:latin typeface="宋体" panose="02010600030101010101" pitchFamily="2" charset="-122"/>
              </a:rPr>
              <a:t>4.</a:t>
            </a:r>
            <a:r>
              <a:rPr lang="zh-CN" altLang="en-US" sz="2800" b="1" dirty="0" smtClean="0">
                <a:latin typeface="宋体" panose="02010600030101010101" pitchFamily="2" charset="-122"/>
              </a:rPr>
              <a:t>在学习数轴上的点表示有理数及借助数轴理解相反数的意义的过程中</a:t>
            </a:r>
            <a:r>
              <a:rPr lang="en-US" altLang="zh-CN" sz="2800" b="1" dirty="0" smtClean="0">
                <a:latin typeface="宋体" panose="02010600030101010101" pitchFamily="2" charset="-122"/>
              </a:rPr>
              <a:t>,</a:t>
            </a:r>
            <a:r>
              <a:rPr lang="zh-CN" altLang="en-US" sz="2800" b="1" dirty="0" smtClean="0">
                <a:latin typeface="宋体" panose="02010600030101010101" pitchFamily="2" charset="-122"/>
              </a:rPr>
              <a:t>感受数形结合思想</a:t>
            </a:r>
            <a:r>
              <a:rPr lang="en-US" altLang="zh-CN" sz="2800" b="1" dirty="0" smtClean="0">
                <a:latin typeface="宋体" panose="02010600030101010101" pitchFamily="2" charset="-122"/>
              </a:rPr>
              <a:t>.</a:t>
            </a:r>
          </a:p>
          <a:p>
            <a:pPr>
              <a:buFont typeface="Arial" panose="020B0604020202020204" pitchFamily="34" charset="0"/>
              <a:buNone/>
            </a:pPr>
            <a:endParaRPr lang="en-US" altLang="zh-CN" sz="2800" b="1" dirty="0" smtClean="0">
              <a:latin typeface="宋体" panose="02010600030101010101" pitchFamily="2" charset="-122"/>
            </a:endParaRPr>
          </a:p>
        </p:txBody>
      </p:sp>
      <p:pic>
        <p:nvPicPr>
          <p:cNvPr id="17410" name="Picture 4" descr="童趣"/>
          <p:cNvPicPr>
            <a:picLocks noChangeAspect="1" noChangeArrowheads="1"/>
          </p:cNvPicPr>
          <p:nvPr/>
        </p:nvPicPr>
        <p:blipFill>
          <a:blip r:embed="rId2"/>
          <a:srcRect/>
          <a:stretch>
            <a:fillRect/>
          </a:stretch>
        </p:blipFill>
        <p:spPr bwMode="auto">
          <a:xfrm>
            <a:off x="2411413" y="692150"/>
            <a:ext cx="4062412"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文本占位符 5122"/>
          <p:cNvSpPr>
            <a:spLocks noGrp="1" noChangeArrowheads="1"/>
          </p:cNvSpPr>
          <p:nvPr>
            <p:ph idx="1"/>
          </p:nvPr>
        </p:nvSpPr>
        <p:spPr/>
        <p:txBody>
          <a:bodyPr/>
          <a:lstStyle/>
          <a:p>
            <a:r>
              <a:rPr lang="zh-CN" altLang="en-US" dirty="0" smtClean="0">
                <a:solidFill>
                  <a:srgbClr val="FF3300"/>
                </a:solidFill>
              </a:rPr>
              <a:t>相反数的概念</a:t>
            </a:r>
            <a:endParaRPr lang="zh-CN" altLang="en-US" dirty="0" smtClean="0"/>
          </a:p>
          <a:p>
            <a:pPr>
              <a:buFont typeface="Arial" panose="020B0604020202020204" pitchFamily="34" charset="0"/>
              <a:buNone/>
            </a:pPr>
            <a:r>
              <a:rPr lang="zh-CN" altLang="en-US" dirty="0" smtClean="0"/>
              <a:t>    </a:t>
            </a:r>
            <a:r>
              <a:rPr lang="zh-CN" altLang="en-US" sz="2800" dirty="0" smtClean="0"/>
              <a:t>数轴上到原点的距离相等且符号相反的两个数</a:t>
            </a:r>
            <a:r>
              <a:rPr lang="en-US" altLang="zh-CN" sz="2800" dirty="0" smtClean="0"/>
              <a:t>.</a:t>
            </a:r>
          </a:p>
          <a:p>
            <a:pPr>
              <a:buFont typeface="Arial" panose="020B0604020202020204" pitchFamily="34" charset="0"/>
              <a:buNone/>
            </a:pPr>
            <a:endParaRPr lang="en-US" altLang="zh-CN" sz="2800" dirty="0" smtClean="0"/>
          </a:p>
          <a:p>
            <a:pPr>
              <a:buFont typeface="Arial" panose="020B0604020202020204" pitchFamily="34" charset="0"/>
              <a:buNone/>
            </a:pPr>
            <a:endParaRPr lang="en-US" altLang="zh-CN" sz="2800" dirty="0" smtClean="0"/>
          </a:p>
          <a:p>
            <a:pPr>
              <a:buFont typeface="Arial" panose="020B0604020202020204" pitchFamily="34" charset="0"/>
              <a:buNone/>
            </a:pPr>
            <a:endParaRPr lang="en-US" altLang="zh-CN" sz="2800" dirty="0" smtClean="0"/>
          </a:p>
          <a:p>
            <a:pPr>
              <a:buFont typeface="Arial" panose="020B0604020202020204" pitchFamily="34" charset="0"/>
              <a:buNone/>
            </a:pPr>
            <a:endParaRPr lang="en-US" altLang="zh-CN" sz="2800" dirty="0" smtClean="0"/>
          </a:p>
          <a:p>
            <a:pPr>
              <a:buFont typeface="Arial" panose="020B0604020202020204" pitchFamily="34" charset="0"/>
              <a:buNone/>
            </a:pPr>
            <a:endParaRPr lang="en-US" altLang="zh-CN" sz="2800" dirty="0" smtClean="0">
              <a:solidFill>
                <a:srgbClr val="7030A0"/>
              </a:solidFill>
            </a:endParaRPr>
          </a:p>
        </p:txBody>
      </p:sp>
      <p:sp>
        <p:nvSpPr>
          <p:cNvPr id="6158" name="Rectangle 14"/>
          <p:cNvSpPr>
            <a:spLocks noChangeArrowheads="1"/>
          </p:cNvSpPr>
          <p:nvPr/>
        </p:nvSpPr>
        <p:spPr bwMode="auto">
          <a:xfrm>
            <a:off x="1258888" y="3644900"/>
            <a:ext cx="5113337" cy="792163"/>
          </a:xfrm>
          <a:prstGeom prst="rect">
            <a:avLst/>
          </a:prstGeom>
          <a:solidFill>
            <a:schemeClr val="accent1">
              <a:alpha val="0"/>
            </a:schemeClr>
          </a:solidFill>
          <a:ln w="3175" cap="rnd">
            <a:solidFill>
              <a:schemeClr val="bg1"/>
            </a:solidFill>
            <a:prstDash val="sysDot"/>
            <a:miter lim="800000"/>
          </a:ln>
        </p:spPr>
        <p:txBody>
          <a:bodyPr wrap="none" anchor="ctr"/>
          <a:lstStyle/>
          <a:p>
            <a:r>
              <a:rPr lang="en-US" altLang="zh-CN" sz="2800">
                <a:solidFill>
                  <a:srgbClr val="0000FF"/>
                </a:solidFill>
              </a:rPr>
              <a:t>-3.5</a:t>
            </a:r>
            <a:r>
              <a:rPr lang="zh-CN" altLang="en-US" sz="2800">
                <a:solidFill>
                  <a:srgbClr val="0000FF"/>
                </a:solidFill>
              </a:rPr>
              <a:t>的相反数是</a:t>
            </a:r>
            <a:r>
              <a:rPr lang="en-US" altLang="zh-CN" sz="2800">
                <a:solidFill>
                  <a:srgbClr val="0000FF"/>
                </a:solidFill>
              </a:rPr>
              <a:t>3.5</a:t>
            </a:r>
            <a:r>
              <a:rPr lang="zh-CN" altLang="en-US" sz="2800">
                <a:solidFill>
                  <a:srgbClr val="0000FF"/>
                </a:solidFill>
              </a:rPr>
              <a:t>，</a:t>
            </a:r>
            <a:r>
              <a:rPr lang="en-US" altLang="zh-CN" sz="2800">
                <a:solidFill>
                  <a:srgbClr val="0000FF"/>
                </a:solidFill>
              </a:rPr>
              <a:t>7</a:t>
            </a:r>
            <a:r>
              <a:rPr lang="zh-CN" altLang="en-US" sz="2800">
                <a:solidFill>
                  <a:srgbClr val="0000FF"/>
                </a:solidFill>
              </a:rPr>
              <a:t>的相反数是</a:t>
            </a:r>
            <a:r>
              <a:rPr lang="en-US" altLang="zh-CN" sz="2800">
                <a:solidFill>
                  <a:srgbClr val="0000FF"/>
                </a:solidFill>
              </a:rPr>
              <a:t>-7</a:t>
            </a:r>
            <a:r>
              <a:rPr lang="zh-CN" altLang="en-US" sz="2800">
                <a:solidFill>
                  <a:srgbClr val="0000FF"/>
                </a:solidFill>
              </a:rPr>
              <a:t>，</a:t>
            </a:r>
          </a:p>
          <a:p>
            <a:r>
              <a:rPr lang="en-US" altLang="zh-CN" sz="2800">
                <a:solidFill>
                  <a:srgbClr val="0000FF"/>
                </a:solidFill>
              </a:rPr>
              <a:t>-8</a:t>
            </a:r>
            <a:r>
              <a:rPr lang="zh-CN" altLang="en-US" sz="2800">
                <a:solidFill>
                  <a:srgbClr val="0000FF"/>
                </a:solidFill>
              </a:rPr>
              <a:t>的相反数是</a:t>
            </a:r>
            <a:r>
              <a:rPr lang="en-US" altLang="zh-CN" sz="2800">
                <a:solidFill>
                  <a:srgbClr val="0000FF"/>
                </a:solidFill>
              </a:rPr>
              <a:t>8</a:t>
            </a:r>
            <a:r>
              <a:rPr lang="zh-CN" altLang="en-US" sz="2800">
                <a:solidFill>
                  <a:srgbClr val="0000FF"/>
                </a:solidFill>
              </a:rPr>
              <a:t>，</a:t>
            </a:r>
            <a:r>
              <a:rPr lang="en-US" altLang="zh-CN" sz="2800">
                <a:solidFill>
                  <a:srgbClr val="0000FF"/>
                </a:solidFill>
              </a:rPr>
              <a:t>2/3</a:t>
            </a:r>
            <a:r>
              <a:rPr lang="zh-CN" altLang="en-US" sz="2800">
                <a:solidFill>
                  <a:srgbClr val="0000FF"/>
                </a:solidFill>
              </a:rPr>
              <a:t>的相反数是</a:t>
            </a:r>
            <a:r>
              <a:rPr lang="en-US" altLang="zh-CN" sz="2800">
                <a:solidFill>
                  <a:srgbClr val="0000FF"/>
                </a:solidFill>
              </a:rPr>
              <a:t>-2/3</a:t>
            </a:r>
          </a:p>
        </p:txBody>
      </p:sp>
      <p:sp>
        <p:nvSpPr>
          <p:cNvPr id="5126" name="TextBox 20"/>
          <p:cNvSpPr txBox="1">
            <a:spLocks noChangeArrowheads="1"/>
          </p:cNvSpPr>
          <p:nvPr/>
        </p:nvSpPr>
        <p:spPr bwMode="auto">
          <a:xfrm>
            <a:off x="539750" y="2852738"/>
            <a:ext cx="7896225"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FF0000"/>
                </a:solidFill>
                <a:latin typeface="宋体" panose="02010600030101010101" pitchFamily="2" charset="-122"/>
              </a:rPr>
              <a:t>例</a:t>
            </a:r>
            <a:r>
              <a:rPr lang="zh-CN" altLang="en-US" sz="2800" dirty="0">
                <a:latin typeface="宋体" panose="02010600030101010101" pitchFamily="2" charset="-122"/>
              </a:rPr>
              <a:t> 你能说出</a:t>
            </a:r>
            <a:r>
              <a:rPr lang="en-US" altLang="zh-CN" sz="2800" dirty="0">
                <a:latin typeface="宋体" panose="02010600030101010101" pitchFamily="2" charset="-122"/>
              </a:rPr>
              <a:t>-3.5,7</a:t>
            </a:r>
            <a:r>
              <a:rPr lang="zh-CN" altLang="en-US" sz="2800" dirty="0">
                <a:latin typeface="宋体" panose="02010600030101010101" pitchFamily="2" charset="-122"/>
              </a:rPr>
              <a:t>，</a:t>
            </a:r>
            <a:r>
              <a:rPr lang="en-US" altLang="zh-CN" sz="2800" dirty="0">
                <a:latin typeface="宋体" panose="02010600030101010101" pitchFamily="2" charset="-122"/>
              </a:rPr>
              <a:t>-8</a:t>
            </a:r>
            <a:r>
              <a:rPr lang="zh-CN" altLang="en-US" sz="2800" dirty="0">
                <a:latin typeface="宋体" panose="02010600030101010101" pitchFamily="2" charset="-122"/>
              </a:rPr>
              <a:t>，  的相反数吗？   </a:t>
            </a:r>
          </a:p>
        </p:txBody>
      </p:sp>
      <p:pic>
        <p:nvPicPr>
          <p:cNvPr id="18436" name="Picture 7"/>
          <p:cNvPicPr>
            <a:picLocks noChangeAspect="1" noChangeArrowheads="1"/>
          </p:cNvPicPr>
          <p:nvPr/>
        </p:nvPicPr>
        <p:blipFill>
          <a:blip r:embed="rId3"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latin typeface="微软雅黑" panose="020B0503020204020204" pitchFamily="34" charset="-122"/>
                <a:ea typeface="微软雅黑" panose="020B0503020204020204" pitchFamily="34" charset="-122"/>
              </a:rPr>
              <a:t>新知探究</a:t>
            </a:r>
          </a:p>
        </p:txBody>
      </p:sp>
      <p:graphicFrame>
        <p:nvGraphicFramePr>
          <p:cNvPr id="3" name="对象 2">
            <a:hlinkClick r:id="" action="ppaction://ole?verb=1"/>
          </p:cNvPr>
          <p:cNvGraphicFramePr>
            <a:graphicFrameLocks noChangeAspect="1"/>
          </p:cNvGraphicFramePr>
          <p:nvPr/>
        </p:nvGraphicFramePr>
        <p:xfrm>
          <a:off x="4651375" y="2773363"/>
          <a:ext cx="261938" cy="677862"/>
        </p:xfrm>
        <a:graphic>
          <a:graphicData uri="http://schemas.openxmlformats.org/presentationml/2006/ole">
            <mc:AlternateContent xmlns:mc="http://schemas.openxmlformats.org/markup-compatibility/2006">
              <mc:Choice xmlns:v="urn:schemas-microsoft-com:vml" Requires="v">
                <p:oleObj spid="_x0000_s18446" r:id="rId4" imgW="152400" imgH="393700" progId="Equation.KSEE3">
                  <p:embed/>
                </p:oleObj>
              </mc:Choice>
              <mc:Fallback>
                <p:oleObj r:id="rId4" imgW="152400" imgH="393700" progId="Equation.KSEE3">
                  <p:embed/>
                  <p:pic>
                    <p:nvPicPr>
                      <p:cNvPr id="0" name="对象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75" y="2773363"/>
                        <a:ext cx="261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文本框 3"/>
          <p:cNvSpPr txBox="1">
            <a:spLocks noChangeArrowheads="1"/>
          </p:cNvSpPr>
          <p:nvPr/>
        </p:nvSpPr>
        <p:spPr bwMode="auto">
          <a:xfrm>
            <a:off x="309563" y="4913313"/>
            <a:ext cx="8816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rgbClr val="7030A0"/>
                </a:solidFill>
              </a:rPr>
              <a:t>注意：互为相反数的两个数只有符号不同，其他均相同</a:t>
            </a:r>
            <a:r>
              <a:rPr lang="en-US" altLang="zh-CN" sz="2800">
                <a:solidFill>
                  <a:srgbClr val="7030A0"/>
                </a:solidFill>
              </a:rPr>
              <a:t>.</a:t>
            </a:r>
            <a:endParaRPr lang="zh-CN" altLang="en-U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additive="base">
                                        <p:cTn id="7" dur="500" fill="hold"/>
                                        <p:tgtEl>
                                          <p:spTgt spid="5126"/>
                                        </p:tgtEl>
                                        <p:attrNameLst>
                                          <p:attrName>ppt_x</p:attrName>
                                        </p:attrNameLst>
                                      </p:cBhvr>
                                      <p:tavLst>
                                        <p:tav tm="0">
                                          <p:val>
                                            <p:strVal val="#ppt_x"/>
                                          </p:val>
                                        </p:tav>
                                        <p:tav tm="100000">
                                          <p:val>
                                            <p:strVal val="#ppt_x"/>
                                          </p:val>
                                        </p:tav>
                                      </p:tavLst>
                                    </p:anim>
                                    <p:anim calcmode="lin" valueType="num">
                                      <p:cBhvr additive="base">
                                        <p:cTn id="8" dur="500" fill="hold"/>
                                        <p:tgtEl>
                                          <p:spTgt spid="5126"/>
                                        </p:tgtEl>
                                        <p:attrNameLst>
                                          <p:attrName>ppt_y</p:attrName>
                                        </p:attrNameLst>
                                      </p:cBhvr>
                                      <p:tavLst>
                                        <p:tav tm="0">
                                          <p:val>
                                            <p:strVal val="1+#ppt_h/2"/>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158"/>
                                        </p:tgtEl>
                                        <p:attrNameLst>
                                          <p:attrName>style.visibility</p:attrName>
                                        </p:attrNameLst>
                                      </p:cBhvr>
                                      <p:to>
                                        <p:strVal val="visible"/>
                                      </p:to>
                                    </p:set>
                                    <p:anim calcmode="lin" valueType="num">
                                      <p:cBhvr additive="base">
                                        <p:cTn id="16" dur="500" fill="hold"/>
                                        <p:tgtEl>
                                          <p:spTgt spid="6158"/>
                                        </p:tgtEl>
                                        <p:attrNameLst>
                                          <p:attrName>ppt_x</p:attrName>
                                        </p:attrNameLst>
                                      </p:cBhvr>
                                      <p:tavLst>
                                        <p:tav tm="0">
                                          <p:val>
                                            <p:strVal val="#ppt_x"/>
                                          </p:val>
                                        </p:tav>
                                        <p:tav tm="100000">
                                          <p:val>
                                            <p:strVal val="#ppt_x"/>
                                          </p:val>
                                        </p:tav>
                                      </p:tavLst>
                                    </p:anim>
                                    <p:anim calcmode="lin" valueType="num">
                                      <p:cBhvr additive="base">
                                        <p:cTn id="17" dur="500" fill="hold"/>
                                        <p:tgtEl>
                                          <p:spTgt spid="615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animBg="1"/>
      <p:bldP spid="5126" grpId="0" bldLvl="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9" name="Rectangle 15"/>
          <p:cNvSpPr>
            <a:spLocks noChangeArrowheads="1"/>
          </p:cNvSpPr>
          <p:nvPr/>
        </p:nvSpPr>
        <p:spPr bwMode="auto">
          <a:xfrm>
            <a:off x="4211638" y="3573463"/>
            <a:ext cx="914400" cy="985837"/>
          </a:xfrm>
          <a:prstGeom prst="rect">
            <a:avLst/>
          </a:prstGeom>
          <a:solidFill>
            <a:schemeClr val="accent1">
              <a:alpha val="0"/>
            </a:schemeClr>
          </a:solidFill>
          <a:ln w="3175" cap="rnd">
            <a:solidFill>
              <a:schemeClr val="bg1"/>
            </a:solidFill>
            <a:prstDash val="sysDot"/>
            <a:miter lim="800000"/>
          </a:ln>
        </p:spPr>
        <p:txBody>
          <a:bodyPr wrap="none" anchor="ctr"/>
          <a:lstStyle/>
          <a:p>
            <a:pPr algn="ctr"/>
            <a:r>
              <a:rPr lang="en-US" altLang="zh-CN" sz="2800" b="1">
                <a:solidFill>
                  <a:srgbClr val="0000FF"/>
                </a:solidFill>
              </a:rPr>
              <a:t>3.2</a:t>
            </a:r>
          </a:p>
        </p:txBody>
      </p:sp>
      <p:sp>
        <p:nvSpPr>
          <p:cNvPr id="6160" name="Rectangle 16"/>
          <p:cNvSpPr>
            <a:spLocks noChangeArrowheads="1"/>
          </p:cNvSpPr>
          <p:nvPr/>
        </p:nvSpPr>
        <p:spPr bwMode="auto">
          <a:xfrm>
            <a:off x="5435600" y="3644900"/>
            <a:ext cx="914400" cy="914400"/>
          </a:xfrm>
          <a:prstGeom prst="rect">
            <a:avLst/>
          </a:prstGeom>
          <a:solidFill>
            <a:schemeClr val="accent1">
              <a:alpha val="0"/>
            </a:schemeClr>
          </a:solidFill>
          <a:ln w="9525" cap="rnd">
            <a:solidFill>
              <a:schemeClr val="bg1"/>
            </a:solidFill>
            <a:prstDash val="sysDot"/>
            <a:miter lim="800000"/>
          </a:ln>
        </p:spPr>
        <p:txBody>
          <a:bodyPr wrap="none" anchor="ctr"/>
          <a:lstStyle/>
          <a:p>
            <a:pPr algn="ctr"/>
            <a:r>
              <a:rPr lang="en-US" altLang="zh-CN" sz="2800" b="1">
                <a:solidFill>
                  <a:srgbClr val="0000FF"/>
                </a:solidFill>
              </a:rPr>
              <a:t>3.2</a:t>
            </a:r>
          </a:p>
        </p:txBody>
      </p:sp>
      <p:sp>
        <p:nvSpPr>
          <p:cNvPr id="6161" name="Rectangle 17"/>
          <p:cNvSpPr>
            <a:spLocks noChangeArrowheads="1"/>
          </p:cNvSpPr>
          <p:nvPr/>
        </p:nvSpPr>
        <p:spPr bwMode="auto">
          <a:xfrm>
            <a:off x="2566988" y="4184650"/>
            <a:ext cx="914400" cy="1130300"/>
          </a:xfrm>
          <a:prstGeom prst="rect">
            <a:avLst/>
          </a:prstGeom>
          <a:solidFill>
            <a:schemeClr val="accent1">
              <a:alpha val="0"/>
            </a:schemeClr>
          </a:solidFill>
          <a:ln w="9525" cap="rnd">
            <a:solidFill>
              <a:schemeClr val="bg1"/>
            </a:solidFill>
            <a:prstDash val="sysDot"/>
            <a:miter lim="800000"/>
          </a:ln>
        </p:spPr>
        <p:txBody>
          <a:bodyPr wrap="none" anchor="ctr"/>
          <a:lstStyle/>
          <a:p>
            <a:pPr algn="ctr"/>
            <a:r>
              <a:rPr lang="en-US" altLang="zh-CN" sz="2800" b="1">
                <a:solidFill>
                  <a:srgbClr val="0000FF"/>
                </a:solidFill>
              </a:rPr>
              <a:t>1/3</a:t>
            </a:r>
          </a:p>
        </p:txBody>
      </p:sp>
      <p:sp>
        <p:nvSpPr>
          <p:cNvPr id="6162" name="Rectangle 18"/>
          <p:cNvSpPr>
            <a:spLocks noChangeArrowheads="1"/>
          </p:cNvSpPr>
          <p:nvPr/>
        </p:nvSpPr>
        <p:spPr bwMode="auto">
          <a:xfrm>
            <a:off x="7740650" y="4292600"/>
            <a:ext cx="914400" cy="914400"/>
          </a:xfrm>
          <a:prstGeom prst="rect">
            <a:avLst/>
          </a:prstGeom>
          <a:solidFill>
            <a:schemeClr val="accent1">
              <a:alpha val="0"/>
            </a:schemeClr>
          </a:solidFill>
          <a:ln w="9525" cap="rnd">
            <a:solidFill>
              <a:schemeClr val="bg1"/>
            </a:solidFill>
            <a:prstDash val="sysDot"/>
            <a:miter lim="800000"/>
          </a:ln>
        </p:spPr>
        <p:txBody>
          <a:bodyPr wrap="none" anchor="ctr"/>
          <a:lstStyle/>
          <a:p>
            <a:pPr algn="ctr"/>
            <a:r>
              <a:rPr lang="en-US" altLang="zh-CN" sz="2400">
                <a:solidFill>
                  <a:srgbClr val="0000FF"/>
                </a:solidFill>
              </a:rPr>
              <a:t>0</a:t>
            </a:r>
          </a:p>
        </p:txBody>
      </p:sp>
      <p:sp>
        <p:nvSpPr>
          <p:cNvPr id="9227" name="TextBox 21"/>
          <p:cNvSpPr txBox="1">
            <a:spLocks noChangeArrowheads="1"/>
          </p:cNvSpPr>
          <p:nvPr/>
        </p:nvSpPr>
        <p:spPr bwMode="auto">
          <a:xfrm>
            <a:off x="684213" y="1562100"/>
            <a:ext cx="49736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latin typeface="宋体" panose="02010600030101010101" pitchFamily="2" charset="-122"/>
              </a:rPr>
              <a:t>1.</a:t>
            </a:r>
            <a:r>
              <a:rPr lang="zh-CN" altLang="en-US" sz="2800" dirty="0">
                <a:latin typeface="宋体" panose="02010600030101010101" pitchFamily="2" charset="-122"/>
              </a:rPr>
              <a:t>分别说出下面各数的相反数：</a:t>
            </a:r>
          </a:p>
        </p:txBody>
      </p:sp>
      <p:sp>
        <p:nvSpPr>
          <p:cNvPr id="9228" name="TextBox 22"/>
          <p:cNvSpPr txBox="1">
            <a:spLocks noChangeArrowheads="1"/>
          </p:cNvSpPr>
          <p:nvPr/>
        </p:nvSpPr>
        <p:spPr bwMode="auto">
          <a:xfrm>
            <a:off x="604838" y="3224213"/>
            <a:ext cx="836771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800">
                <a:latin typeface="宋体" panose="02010600030101010101" pitchFamily="2" charset="-122"/>
              </a:rPr>
              <a:t>2.</a:t>
            </a:r>
            <a:r>
              <a:rPr lang="zh-CN" altLang="en-US" sz="2800">
                <a:latin typeface="宋体" panose="02010600030101010101" pitchFamily="2" charset="-122"/>
              </a:rPr>
              <a:t>填空：</a:t>
            </a:r>
          </a:p>
          <a:p>
            <a:pPr>
              <a:lnSpc>
                <a:spcPct val="130000"/>
              </a:lnSpc>
            </a:pPr>
            <a:r>
              <a:rPr lang="zh-CN" altLang="en-US" sz="2800">
                <a:latin typeface="宋体" panose="02010600030101010101" pitchFamily="2" charset="-122"/>
              </a:rPr>
              <a:t>（</a:t>
            </a:r>
            <a:r>
              <a:rPr lang="en-US" altLang="zh-CN" sz="2800">
                <a:latin typeface="宋体" panose="02010600030101010101" pitchFamily="2" charset="-122"/>
              </a:rPr>
              <a:t>1</a:t>
            </a:r>
            <a:r>
              <a:rPr lang="zh-CN" altLang="en-US" sz="2800">
                <a:latin typeface="宋体" panose="02010600030101010101" pitchFamily="2" charset="-122"/>
              </a:rPr>
              <a:t>）</a:t>
            </a:r>
            <a:r>
              <a:rPr lang="en-US" altLang="zh-CN" sz="2800">
                <a:latin typeface="宋体" panose="02010600030101010101" pitchFamily="2" charset="-122"/>
              </a:rPr>
              <a:t>-3.2</a:t>
            </a:r>
            <a:r>
              <a:rPr lang="zh-CN" altLang="en-US" sz="2800">
                <a:latin typeface="宋体" panose="02010600030101010101" pitchFamily="2" charset="-122"/>
              </a:rPr>
              <a:t>的相反数是</a:t>
            </a:r>
            <a:r>
              <a:rPr lang="zh-CN" altLang="en-US" sz="2800" u="sng">
                <a:latin typeface="宋体" panose="02010600030101010101" pitchFamily="2" charset="-122"/>
              </a:rPr>
              <a:t>      </a:t>
            </a:r>
            <a:r>
              <a:rPr lang="zh-CN" altLang="en-US" sz="2800">
                <a:latin typeface="宋体" panose="02010600030101010101" pitchFamily="2" charset="-122"/>
              </a:rPr>
              <a:t>，</a:t>
            </a:r>
            <a:r>
              <a:rPr lang="zh-CN" altLang="en-US" sz="2800" u="sng">
                <a:latin typeface="宋体" panose="02010600030101010101" pitchFamily="2" charset="-122"/>
              </a:rPr>
              <a:t>    </a:t>
            </a:r>
            <a:r>
              <a:rPr lang="zh-CN" altLang="en-US" sz="2800">
                <a:latin typeface="宋体" panose="02010600030101010101" pitchFamily="2" charset="-122"/>
              </a:rPr>
              <a:t>的相反数是</a:t>
            </a:r>
            <a:r>
              <a:rPr lang="en-US" altLang="zh-CN" sz="2800">
                <a:latin typeface="宋体" panose="02010600030101010101" pitchFamily="2" charset="-122"/>
              </a:rPr>
              <a:t>-3.2</a:t>
            </a:r>
            <a:r>
              <a:rPr lang="zh-CN" altLang="en-US" sz="2800">
                <a:latin typeface="宋体" panose="02010600030101010101" pitchFamily="2" charset="-122"/>
              </a:rPr>
              <a:t>；</a:t>
            </a:r>
          </a:p>
          <a:p>
            <a:pPr>
              <a:lnSpc>
                <a:spcPct val="130000"/>
              </a:lnSpc>
            </a:pPr>
            <a:r>
              <a:rPr lang="zh-CN" altLang="en-US" sz="2800">
                <a:latin typeface="宋体" panose="02010600030101010101" pitchFamily="2" charset="-122"/>
              </a:rPr>
              <a:t>（</a:t>
            </a:r>
            <a:r>
              <a:rPr lang="en-US" altLang="zh-CN" sz="2800">
                <a:latin typeface="宋体" panose="02010600030101010101" pitchFamily="2" charset="-122"/>
              </a:rPr>
              <a:t>2</a:t>
            </a:r>
            <a:r>
              <a:rPr lang="zh-CN" altLang="en-US" sz="2800">
                <a:latin typeface="宋体" panose="02010600030101010101" pitchFamily="2" charset="-122"/>
              </a:rPr>
              <a:t>）  和</a:t>
            </a:r>
            <a:r>
              <a:rPr lang="zh-CN" altLang="en-US" sz="2800" u="sng">
                <a:latin typeface="宋体" panose="02010600030101010101" pitchFamily="2" charset="-122"/>
              </a:rPr>
              <a:t>        </a:t>
            </a:r>
            <a:r>
              <a:rPr lang="zh-CN" altLang="en-US" sz="2800">
                <a:latin typeface="宋体" panose="02010600030101010101" pitchFamily="2" charset="-122"/>
              </a:rPr>
              <a:t>互为相反数；</a:t>
            </a:r>
            <a:r>
              <a:rPr lang="en-US" altLang="zh-CN" sz="2800">
                <a:latin typeface="宋体" panose="02010600030101010101" pitchFamily="2" charset="-122"/>
              </a:rPr>
              <a:t>0</a:t>
            </a:r>
            <a:r>
              <a:rPr lang="zh-CN" altLang="en-US" sz="2800">
                <a:latin typeface="宋体" panose="02010600030101010101" pitchFamily="2" charset="-122"/>
              </a:rPr>
              <a:t>的相反数是</a:t>
            </a:r>
            <a:r>
              <a:rPr lang="zh-CN" altLang="en-US" sz="2800" u="sng">
                <a:latin typeface="宋体" panose="02010600030101010101" pitchFamily="2" charset="-122"/>
              </a:rPr>
              <a:t>     </a:t>
            </a:r>
            <a:r>
              <a:rPr lang="en-US" altLang="zh-CN" sz="2800">
                <a:latin typeface="宋体" panose="02010600030101010101" pitchFamily="2" charset="-122"/>
              </a:rPr>
              <a:t>.</a:t>
            </a:r>
          </a:p>
        </p:txBody>
      </p:sp>
      <p:pic>
        <p:nvPicPr>
          <p:cNvPr id="19463" name="Picture 7"/>
          <p:cNvPicPr>
            <a:picLocks noChangeAspect="1" noChangeArrowheads="1"/>
          </p:cNvPicPr>
          <p:nvPr/>
        </p:nvPicPr>
        <p:blipFill>
          <a:blip r:embed="rId3"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学以致用</a:t>
            </a:r>
          </a:p>
        </p:txBody>
      </p:sp>
      <p:graphicFrame>
        <p:nvGraphicFramePr>
          <p:cNvPr id="4" name="对象 3">
            <a:hlinkClick r:id="" action="ppaction://ole?verb=1"/>
          </p:cNvPr>
          <p:cNvGraphicFramePr>
            <a:graphicFrameLocks noChangeAspect="1"/>
          </p:cNvGraphicFramePr>
          <p:nvPr/>
        </p:nvGraphicFramePr>
        <p:xfrm>
          <a:off x="1277938" y="2079625"/>
          <a:ext cx="2479675" cy="846138"/>
        </p:xfrm>
        <a:graphic>
          <a:graphicData uri="http://schemas.openxmlformats.org/presentationml/2006/ole">
            <mc:AlternateContent xmlns:mc="http://schemas.openxmlformats.org/markup-compatibility/2006">
              <mc:Choice xmlns:v="urn:schemas-microsoft-com:vml" Requires="v">
                <p:oleObj spid="_x0000_s19476" r:id="rId4" imgW="1155700" imgH="393700" progId="Equation.KSEE3">
                  <p:embed/>
                </p:oleObj>
              </mc:Choice>
              <mc:Fallback>
                <p:oleObj r:id="rId4" imgW="1155700" imgH="393700" progId="Equation.KSEE3">
                  <p:embed/>
                  <p:pic>
                    <p:nvPicPr>
                      <p:cNvPr id="0" name="对象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7938" y="2079625"/>
                        <a:ext cx="24796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a:hlinkClick r:id="" action="ppaction://ole?verb=1"/>
          </p:cNvPr>
          <p:cNvGraphicFramePr>
            <a:graphicFrameLocks noChangeAspect="1"/>
          </p:cNvGraphicFramePr>
          <p:nvPr/>
        </p:nvGraphicFramePr>
        <p:xfrm>
          <a:off x="1570038" y="4292600"/>
          <a:ext cx="358775" cy="654050"/>
        </p:xfrm>
        <a:graphic>
          <a:graphicData uri="http://schemas.openxmlformats.org/presentationml/2006/ole">
            <mc:AlternateContent xmlns:mc="http://schemas.openxmlformats.org/markup-compatibility/2006">
              <mc:Choice xmlns:v="urn:schemas-microsoft-com:vml" Requires="v">
                <p:oleObj spid="_x0000_s19477" r:id="rId6" imgW="215900" imgH="393700" progId="Equation.KSEE3">
                  <p:embed/>
                </p:oleObj>
              </mc:Choice>
              <mc:Fallback>
                <p:oleObj r:id="rId6" imgW="215900" imgH="393700" progId="Equation.KSEE3">
                  <p:embed/>
                  <p:pic>
                    <p:nvPicPr>
                      <p:cNvPr id="0" name="对象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0038" y="4292600"/>
                        <a:ext cx="358775"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7"/>
                                        </p:tgtEl>
                                        <p:attrNameLst>
                                          <p:attrName>style.visibility</p:attrName>
                                        </p:attrNameLst>
                                      </p:cBhvr>
                                      <p:to>
                                        <p:strVal val="visible"/>
                                      </p:to>
                                    </p:set>
                                    <p:anim calcmode="lin" valueType="num">
                                      <p:cBhvr additive="base">
                                        <p:cTn id="7" dur="500" fill="hold"/>
                                        <p:tgtEl>
                                          <p:spTgt spid="9227"/>
                                        </p:tgtEl>
                                        <p:attrNameLst>
                                          <p:attrName>ppt_x</p:attrName>
                                        </p:attrNameLst>
                                      </p:cBhvr>
                                      <p:tavLst>
                                        <p:tav tm="0">
                                          <p:val>
                                            <p:strVal val="#ppt_x"/>
                                          </p:val>
                                        </p:tav>
                                        <p:tav tm="100000">
                                          <p:val>
                                            <p:strVal val="#ppt_x"/>
                                          </p:val>
                                        </p:tav>
                                      </p:tavLst>
                                    </p:anim>
                                    <p:anim calcmode="lin" valueType="num">
                                      <p:cBhvr additive="base">
                                        <p:cTn id="8"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28"/>
                                        </p:tgtEl>
                                        <p:attrNameLst>
                                          <p:attrName>style.visibility</p:attrName>
                                        </p:attrNameLst>
                                      </p:cBhvr>
                                      <p:to>
                                        <p:strVal val="visible"/>
                                      </p:to>
                                    </p:set>
                                    <p:anim calcmode="lin" valueType="num">
                                      <p:cBhvr additive="base">
                                        <p:cTn id="18" dur="500" fill="hold"/>
                                        <p:tgtEl>
                                          <p:spTgt spid="9228"/>
                                        </p:tgtEl>
                                        <p:attrNameLst>
                                          <p:attrName>ppt_x</p:attrName>
                                        </p:attrNameLst>
                                      </p:cBhvr>
                                      <p:tavLst>
                                        <p:tav tm="0">
                                          <p:val>
                                            <p:strVal val="#ppt_x"/>
                                          </p:val>
                                        </p:tav>
                                        <p:tav tm="100000">
                                          <p:val>
                                            <p:strVal val="#ppt_x"/>
                                          </p:val>
                                        </p:tav>
                                      </p:tavLst>
                                    </p:anim>
                                    <p:anim calcmode="lin" valueType="num">
                                      <p:cBhvr additive="base">
                                        <p:cTn id="19" dur="500" fill="hold"/>
                                        <p:tgtEl>
                                          <p:spTgt spid="9228"/>
                                        </p:tgtEl>
                                        <p:attrNameLst>
                                          <p:attrName>ppt_y</p:attrName>
                                        </p:attrNameLst>
                                      </p:cBhvr>
                                      <p:tavLst>
                                        <p:tav tm="0">
                                          <p:val>
                                            <p:strVal val="1+#ppt_h/2"/>
                                          </p:val>
                                        </p:tav>
                                        <p:tav tm="100000">
                                          <p:val>
                                            <p:strVal val="#ppt_y"/>
                                          </p:val>
                                        </p:tav>
                                      </p:tavLst>
                                    </p:anim>
                                  </p:childTnLst>
                                </p:cTn>
                              </p:par>
                              <p:par>
                                <p:cTn id="20" presetID="3" presetClass="entr" presetSubtype="1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159"/>
                                        </p:tgtEl>
                                        <p:attrNameLst>
                                          <p:attrName>style.visibility</p:attrName>
                                        </p:attrNameLst>
                                      </p:cBhvr>
                                      <p:to>
                                        <p:strVal val="visible"/>
                                      </p:to>
                                    </p:set>
                                    <p:anim calcmode="lin" valueType="num">
                                      <p:cBhvr additive="base">
                                        <p:cTn id="27" dur="500" fill="hold"/>
                                        <p:tgtEl>
                                          <p:spTgt spid="6159"/>
                                        </p:tgtEl>
                                        <p:attrNameLst>
                                          <p:attrName>ppt_x</p:attrName>
                                        </p:attrNameLst>
                                      </p:cBhvr>
                                      <p:tavLst>
                                        <p:tav tm="0">
                                          <p:val>
                                            <p:strVal val="#ppt_x"/>
                                          </p:val>
                                        </p:tav>
                                        <p:tav tm="100000">
                                          <p:val>
                                            <p:strVal val="#ppt_x"/>
                                          </p:val>
                                        </p:tav>
                                      </p:tavLst>
                                    </p:anim>
                                    <p:anim calcmode="lin" valueType="num">
                                      <p:cBhvr additive="base">
                                        <p:cTn id="28" dur="500" fill="hold"/>
                                        <p:tgtEl>
                                          <p:spTgt spid="615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160"/>
                                        </p:tgtEl>
                                        <p:attrNameLst>
                                          <p:attrName>style.visibility</p:attrName>
                                        </p:attrNameLst>
                                      </p:cBhvr>
                                      <p:to>
                                        <p:strVal val="visible"/>
                                      </p:to>
                                    </p:set>
                                    <p:anim calcmode="lin" valueType="num">
                                      <p:cBhvr additive="base">
                                        <p:cTn id="33" dur="500" fill="hold"/>
                                        <p:tgtEl>
                                          <p:spTgt spid="6160"/>
                                        </p:tgtEl>
                                        <p:attrNameLst>
                                          <p:attrName>ppt_x</p:attrName>
                                        </p:attrNameLst>
                                      </p:cBhvr>
                                      <p:tavLst>
                                        <p:tav tm="0">
                                          <p:val>
                                            <p:strVal val="#ppt_x"/>
                                          </p:val>
                                        </p:tav>
                                        <p:tav tm="100000">
                                          <p:val>
                                            <p:strVal val="#ppt_x"/>
                                          </p:val>
                                        </p:tav>
                                      </p:tavLst>
                                    </p:anim>
                                    <p:anim calcmode="lin" valueType="num">
                                      <p:cBhvr additive="base">
                                        <p:cTn id="34" dur="500" fill="hold"/>
                                        <p:tgtEl>
                                          <p:spTgt spid="616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61"/>
                                        </p:tgtEl>
                                        <p:attrNameLst>
                                          <p:attrName>style.visibility</p:attrName>
                                        </p:attrNameLst>
                                      </p:cBhvr>
                                      <p:to>
                                        <p:strVal val="visible"/>
                                      </p:to>
                                    </p:set>
                                    <p:anim calcmode="lin" valueType="num">
                                      <p:cBhvr additive="base">
                                        <p:cTn id="39" dur="500" fill="hold"/>
                                        <p:tgtEl>
                                          <p:spTgt spid="6161"/>
                                        </p:tgtEl>
                                        <p:attrNameLst>
                                          <p:attrName>ppt_x</p:attrName>
                                        </p:attrNameLst>
                                      </p:cBhvr>
                                      <p:tavLst>
                                        <p:tav tm="0">
                                          <p:val>
                                            <p:strVal val="#ppt_x"/>
                                          </p:val>
                                        </p:tav>
                                        <p:tav tm="100000">
                                          <p:val>
                                            <p:strVal val="#ppt_x"/>
                                          </p:val>
                                        </p:tav>
                                      </p:tavLst>
                                    </p:anim>
                                    <p:anim calcmode="lin" valueType="num">
                                      <p:cBhvr additive="base">
                                        <p:cTn id="40" dur="500" fill="hold"/>
                                        <p:tgtEl>
                                          <p:spTgt spid="616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162"/>
                                        </p:tgtEl>
                                        <p:attrNameLst>
                                          <p:attrName>style.visibility</p:attrName>
                                        </p:attrNameLst>
                                      </p:cBhvr>
                                      <p:to>
                                        <p:strVal val="visible"/>
                                      </p:to>
                                    </p:set>
                                    <p:anim calcmode="lin" valueType="num">
                                      <p:cBhvr additive="base">
                                        <p:cTn id="45" dur="500" fill="hold"/>
                                        <p:tgtEl>
                                          <p:spTgt spid="6162"/>
                                        </p:tgtEl>
                                        <p:attrNameLst>
                                          <p:attrName>ppt_x</p:attrName>
                                        </p:attrNameLst>
                                      </p:cBhvr>
                                      <p:tavLst>
                                        <p:tav tm="0">
                                          <p:val>
                                            <p:strVal val="#ppt_x"/>
                                          </p:val>
                                        </p:tav>
                                        <p:tav tm="100000">
                                          <p:val>
                                            <p:strVal val="#ppt_x"/>
                                          </p:val>
                                        </p:tav>
                                      </p:tavLst>
                                    </p:anim>
                                    <p:anim calcmode="lin" valueType="num">
                                      <p:cBhvr additive="base">
                                        <p:cTn id="46" dur="500" fill="hold"/>
                                        <p:tgtEl>
                                          <p:spTgt spid="6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animBg="1"/>
      <p:bldP spid="6161" grpId="0" bldLvl="0" animBg="1"/>
      <p:bldP spid="6162" grpId="0" animBg="1"/>
      <p:bldP spid="9227" grpId="0"/>
      <p:bldP spid="922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文本框 7181"/>
          <p:cNvSpPr txBox="1">
            <a:spLocks noChangeArrowheads="1"/>
          </p:cNvSpPr>
          <p:nvPr/>
        </p:nvSpPr>
        <p:spPr bwMode="auto">
          <a:xfrm>
            <a:off x="755650" y="765175"/>
            <a:ext cx="1728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dirty="0">
                <a:solidFill>
                  <a:srgbClr val="FF3300"/>
                </a:solidFill>
              </a:rPr>
              <a:t>绝对值</a:t>
            </a:r>
          </a:p>
        </p:txBody>
      </p:sp>
      <p:pic>
        <p:nvPicPr>
          <p:cNvPr id="20482" name="Picture 7"/>
          <p:cNvPicPr>
            <a:picLocks noChangeAspect="1" noChangeArrowheads="1"/>
          </p:cNvPicPr>
          <p:nvPr/>
        </p:nvPicPr>
        <p:blipFill>
          <a:blip r:embed="rId3"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latin typeface="微软雅黑" panose="020B0503020204020204" pitchFamily="34" charset="-122"/>
                <a:ea typeface="微软雅黑" panose="020B0503020204020204" pitchFamily="34" charset="-122"/>
              </a:rPr>
              <a:t>新知探究</a:t>
            </a:r>
          </a:p>
        </p:txBody>
      </p:sp>
      <p:sp>
        <p:nvSpPr>
          <p:cNvPr id="4" name="文本框 3"/>
          <p:cNvSpPr txBox="1"/>
          <p:nvPr/>
        </p:nvSpPr>
        <p:spPr>
          <a:xfrm>
            <a:off x="755650" y="3233738"/>
            <a:ext cx="7902575" cy="944562"/>
          </a:xfrm>
          <a:prstGeom prst="rect">
            <a:avLst/>
          </a:prstGeom>
          <a:solidFill>
            <a:schemeClr val="accent6">
              <a:lumMod val="40000"/>
              <a:lumOff val="60000"/>
            </a:schemeClr>
          </a:solidFill>
        </p:spPr>
        <p:txBody>
          <a:bodyPr>
            <a:spAutoFit/>
          </a:bodyPr>
          <a:lstStyle/>
          <a:p>
            <a:r>
              <a:rPr lang="zh-CN" altLang="en-US" sz="2800" noProof="1">
                <a:solidFill>
                  <a:srgbClr val="0070C0"/>
                </a:solidFill>
                <a:latin typeface="+mn-ea"/>
                <a:cs typeface="+mn-ea"/>
              </a:rPr>
              <a:t>在数轴上，表示一个数</a:t>
            </a:r>
            <a:r>
              <a:rPr lang="en-US" altLang="zh-CN" sz="2800" noProof="1">
                <a:solidFill>
                  <a:srgbClr val="0070C0"/>
                </a:solidFill>
                <a:latin typeface="+mn-ea"/>
                <a:cs typeface="+mn-ea"/>
              </a:rPr>
              <a:t>a</a:t>
            </a:r>
            <a:r>
              <a:rPr lang="zh-CN" altLang="en-US" sz="2800" noProof="1">
                <a:solidFill>
                  <a:srgbClr val="0070C0"/>
                </a:solidFill>
                <a:latin typeface="+mn-ea"/>
                <a:cs typeface="+mn-ea"/>
              </a:rPr>
              <a:t>的点到原点的距离叫做这个数的</a:t>
            </a:r>
            <a:r>
              <a:rPr lang="zh-CN" altLang="en-US" sz="2800" b="1" noProof="1">
                <a:solidFill>
                  <a:srgbClr val="0070C0"/>
                </a:solidFill>
                <a:latin typeface="+mn-ea"/>
                <a:cs typeface="+mn-ea"/>
              </a:rPr>
              <a:t>绝对值</a:t>
            </a:r>
            <a:r>
              <a:rPr lang="en-US" altLang="zh-CN" sz="2800" noProof="1">
                <a:solidFill>
                  <a:srgbClr val="0070C0"/>
                </a:solidFill>
                <a:latin typeface="+mn-ea"/>
                <a:cs typeface="+mn-ea"/>
              </a:rPr>
              <a:t>.</a:t>
            </a:r>
            <a:endParaRPr lang="en-US" altLang="zh-CN" sz="2800" noProof="1">
              <a:solidFill>
                <a:srgbClr val="0070C0"/>
              </a:solidFill>
              <a:latin typeface="+mn-ea"/>
            </a:endParaRPr>
          </a:p>
        </p:txBody>
      </p:sp>
      <p:sp>
        <p:nvSpPr>
          <p:cNvPr id="5" name="文本框 4"/>
          <p:cNvSpPr txBox="1"/>
          <p:nvPr/>
        </p:nvSpPr>
        <p:spPr>
          <a:xfrm>
            <a:off x="755650" y="4305300"/>
            <a:ext cx="7902575" cy="517525"/>
          </a:xfrm>
          <a:prstGeom prst="rect">
            <a:avLst/>
          </a:prstGeom>
          <a:solidFill>
            <a:schemeClr val="accent6">
              <a:lumMod val="40000"/>
              <a:lumOff val="60000"/>
            </a:schemeClr>
          </a:solidFill>
        </p:spPr>
        <p:txBody>
          <a:bodyPr>
            <a:spAutoFit/>
          </a:bodyPr>
          <a:lstStyle/>
          <a:p>
            <a:r>
              <a:rPr lang="zh-CN" altLang="en-US" sz="2800" noProof="1">
                <a:solidFill>
                  <a:srgbClr val="0070C0"/>
                </a:solidFill>
                <a:latin typeface="+mn-ea"/>
                <a:cs typeface="+mn-ea"/>
              </a:rPr>
              <a:t>通常把有理数</a:t>
            </a:r>
            <a:r>
              <a:rPr lang="en-US" altLang="zh-CN" sz="2800" noProof="1">
                <a:solidFill>
                  <a:srgbClr val="0070C0"/>
                </a:solidFill>
                <a:latin typeface="+mn-ea"/>
                <a:cs typeface="+mn-ea"/>
              </a:rPr>
              <a:t>a</a:t>
            </a:r>
            <a:r>
              <a:rPr lang="zh-CN" altLang="en-US" sz="2800" noProof="1">
                <a:solidFill>
                  <a:srgbClr val="0070C0"/>
                </a:solidFill>
                <a:latin typeface="+mn-ea"/>
                <a:cs typeface="+mn-ea"/>
              </a:rPr>
              <a:t>的绝对值记作</a:t>
            </a:r>
            <a:r>
              <a:rPr lang="en-US" altLang="zh-CN" sz="2800" noProof="1">
                <a:solidFill>
                  <a:srgbClr val="0070C0"/>
                </a:solidFill>
                <a:latin typeface="+mn-ea"/>
                <a:cs typeface="+mn-ea"/>
              </a:rPr>
              <a:t>| a |</a:t>
            </a:r>
            <a:endParaRPr lang="en-US" altLang="zh-CN" sz="2800" noProof="1">
              <a:solidFill>
                <a:srgbClr val="0070C0"/>
              </a:solidFill>
              <a:latin typeface="+mn-ea"/>
            </a:endParaRPr>
          </a:p>
        </p:txBody>
      </p:sp>
      <p:sp>
        <p:nvSpPr>
          <p:cNvPr id="20486" name="文本框 5"/>
          <p:cNvSpPr txBox="1">
            <a:spLocks noChangeArrowheads="1"/>
          </p:cNvSpPr>
          <p:nvPr/>
        </p:nvSpPr>
        <p:spPr bwMode="auto">
          <a:xfrm>
            <a:off x="533400" y="1431925"/>
            <a:ext cx="8683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t>（</a:t>
            </a:r>
            <a:r>
              <a:rPr lang="en-US" altLang="zh-CN" sz="2400" dirty="0"/>
              <a:t>1</a:t>
            </a:r>
            <a:r>
              <a:rPr lang="zh-CN" altLang="en-US" sz="2400" dirty="0"/>
              <a:t>）数轴上表示有理数</a:t>
            </a:r>
            <a:r>
              <a:rPr lang="en-US" altLang="zh-CN" sz="2400" dirty="0"/>
              <a:t>5,2</a:t>
            </a:r>
            <a:r>
              <a:rPr lang="zh-CN" altLang="en-US" sz="2400" dirty="0"/>
              <a:t>，  的点到原点的距离各是多少？</a:t>
            </a:r>
          </a:p>
        </p:txBody>
      </p:sp>
      <p:graphicFrame>
        <p:nvGraphicFramePr>
          <p:cNvPr id="20487" name="对象 6">
            <a:hlinkClick r:id="" action="ppaction://ole?verb=1"/>
          </p:cNvPr>
          <p:cNvGraphicFramePr>
            <a:graphicFrameLocks noChangeAspect="1"/>
          </p:cNvGraphicFramePr>
          <p:nvPr/>
        </p:nvGraphicFramePr>
        <p:xfrm>
          <a:off x="4457700" y="1284288"/>
          <a:ext cx="228600" cy="595312"/>
        </p:xfrm>
        <a:graphic>
          <a:graphicData uri="http://schemas.openxmlformats.org/presentationml/2006/ole">
            <mc:AlternateContent xmlns:mc="http://schemas.openxmlformats.org/markup-compatibility/2006">
              <mc:Choice xmlns:v="urn:schemas-microsoft-com:vml" Requires="v">
                <p:oleObj spid="_x0000_s20513" r:id="rId4" imgW="152400" imgH="393700" progId="Equation.KSEE3">
                  <p:embed/>
                </p:oleObj>
              </mc:Choice>
              <mc:Fallback>
                <p:oleObj r:id="rId4" imgW="152400" imgH="393700" progId="Equation.KSEE3">
                  <p:embed/>
                  <p:pic>
                    <p:nvPicPr>
                      <p:cNvPr id="0" name="对象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1284288"/>
                        <a:ext cx="2286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8" name="文本框 7"/>
          <p:cNvSpPr txBox="1">
            <a:spLocks noChangeArrowheads="1"/>
          </p:cNvSpPr>
          <p:nvPr/>
        </p:nvSpPr>
        <p:spPr bwMode="auto">
          <a:xfrm>
            <a:off x="533400" y="1958975"/>
            <a:ext cx="8462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dirty="0"/>
              <a:t>（</a:t>
            </a:r>
            <a:r>
              <a:rPr lang="en-US" altLang="zh-CN" sz="2400" dirty="0"/>
              <a:t>2</a:t>
            </a:r>
            <a:r>
              <a:rPr lang="zh-CN" altLang="en-US" sz="2400" dirty="0"/>
              <a:t>）数轴上表示有理数</a:t>
            </a:r>
            <a:r>
              <a:rPr lang="en-US" altLang="zh-CN" sz="2400" dirty="0"/>
              <a:t>-5,-2</a:t>
            </a:r>
            <a:r>
              <a:rPr lang="zh-CN" altLang="en-US" sz="2400" dirty="0"/>
              <a:t>，  的点到原点的距离各是多少？</a:t>
            </a:r>
          </a:p>
        </p:txBody>
      </p:sp>
      <p:graphicFrame>
        <p:nvGraphicFramePr>
          <p:cNvPr id="20489" name="对象 8">
            <a:hlinkClick r:id="" action="ppaction://ole?verb=1"/>
          </p:cNvPr>
          <p:cNvGraphicFramePr>
            <a:graphicFrameLocks noChangeAspect="1"/>
          </p:cNvGraphicFramePr>
          <p:nvPr/>
        </p:nvGraphicFramePr>
        <p:xfrm>
          <a:off x="4602163" y="1889125"/>
          <a:ext cx="325437" cy="595313"/>
        </p:xfrm>
        <a:graphic>
          <a:graphicData uri="http://schemas.openxmlformats.org/presentationml/2006/ole">
            <mc:AlternateContent xmlns:mc="http://schemas.openxmlformats.org/markup-compatibility/2006">
              <mc:Choice xmlns:v="urn:schemas-microsoft-com:vml" Requires="v">
                <p:oleObj spid="_x0000_s20514" r:id="rId6" imgW="215900" imgH="393700" progId="Equation.KSEE3">
                  <p:embed/>
                </p:oleObj>
              </mc:Choice>
              <mc:Fallback>
                <p:oleObj r:id="rId6" imgW="215900" imgH="393700" progId="Equation.KSEE3">
                  <p:embed/>
                  <p:pic>
                    <p:nvPicPr>
                      <p:cNvPr id="0" name="对象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2163" y="1889125"/>
                        <a:ext cx="325437"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0" name="文本框 9"/>
          <p:cNvSpPr txBox="1">
            <a:spLocks noChangeArrowheads="1"/>
          </p:cNvSpPr>
          <p:nvPr/>
        </p:nvSpPr>
        <p:spPr bwMode="auto">
          <a:xfrm>
            <a:off x="533400" y="2595563"/>
            <a:ext cx="6397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dirty="0">
                <a:sym typeface="宋体" panose="02010600030101010101" pitchFamily="2" charset="-122"/>
              </a:rPr>
              <a:t>（</a:t>
            </a:r>
            <a:r>
              <a:rPr lang="en-US" altLang="zh-CN" sz="2400" dirty="0">
                <a:sym typeface="宋体" panose="02010600030101010101" pitchFamily="2" charset="-122"/>
              </a:rPr>
              <a:t>3</a:t>
            </a:r>
            <a:r>
              <a:rPr lang="zh-CN" altLang="en-US" sz="2400" dirty="0">
                <a:sym typeface="宋体" panose="02010600030101010101" pitchFamily="2" charset="-122"/>
              </a:rPr>
              <a:t>）数轴上表示</a:t>
            </a:r>
            <a:r>
              <a:rPr lang="en-US" altLang="zh-CN" sz="2400" dirty="0">
                <a:sym typeface="宋体" panose="02010600030101010101" pitchFamily="2" charset="-122"/>
              </a:rPr>
              <a:t>0</a:t>
            </a:r>
            <a:r>
              <a:rPr lang="zh-CN" altLang="en-US" sz="2400" dirty="0">
                <a:sym typeface="宋体" panose="02010600030101010101" pitchFamily="2" charset="-122"/>
              </a:rPr>
              <a:t> 的点到原点的距离是多少？</a:t>
            </a:r>
            <a:endParaRPr lang="zh-CN" altLang="en-US" sz="2400" dirty="0"/>
          </a:p>
        </p:txBody>
      </p:sp>
      <p:sp>
        <p:nvSpPr>
          <p:cNvPr id="11" name="文本框 10"/>
          <p:cNvSpPr txBox="1">
            <a:spLocks noChangeArrowheads="1"/>
          </p:cNvSpPr>
          <p:nvPr/>
        </p:nvSpPr>
        <p:spPr bwMode="auto">
          <a:xfrm>
            <a:off x="533400" y="4914900"/>
            <a:ext cx="35829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2400"/>
              <a:t>例如，</a:t>
            </a:r>
            <a:r>
              <a:rPr lang="en-US" altLang="zh-CN" sz="2400"/>
              <a:t>+5</a:t>
            </a:r>
            <a:r>
              <a:rPr lang="zh-CN" altLang="en-US" sz="2400"/>
              <a:t>的绝对值记作：</a:t>
            </a:r>
          </a:p>
          <a:p>
            <a:pPr>
              <a:lnSpc>
                <a:spcPct val="150000"/>
              </a:lnSpc>
            </a:pPr>
            <a:r>
              <a:rPr lang="en-US" altLang="zh-CN" sz="2400"/>
              <a:t>               </a:t>
            </a:r>
            <a:r>
              <a:rPr lang="zh-CN" altLang="en-US" sz="2400"/>
              <a:t>的绝对值记作：</a:t>
            </a:r>
          </a:p>
        </p:txBody>
      </p:sp>
      <p:graphicFrame>
        <p:nvGraphicFramePr>
          <p:cNvPr id="12" name="对象 11">
            <a:hlinkClick r:id="" action="ppaction://ole?verb=1"/>
          </p:cNvPr>
          <p:cNvGraphicFramePr>
            <a:graphicFrameLocks noChangeAspect="1"/>
          </p:cNvGraphicFramePr>
          <p:nvPr/>
        </p:nvGraphicFramePr>
        <p:xfrm>
          <a:off x="1457325" y="5508625"/>
          <a:ext cx="325438" cy="593725"/>
        </p:xfrm>
        <a:graphic>
          <a:graphicData uri="http://schemas.openxmlformats.org/presentationml/2006/ole">
            <mc:AlternateContent xmlns:mc="http://schemas.openxmlformats.org/markup-compatibility/2006">
              <mc:Choice xmlns:v="urn:schemas-microsoft-com:vml" Requires="v">
                <p:oleObj spid="_x0000_s20515" r:id="rId8" imgW="215900" imgH="393700" progId="Equation.KSEE3">
                  <p:embed/>
                </p:oleObj>
              </mc:Choice>
              <mc:Fallback>
                <p:oleObj r:id="rId8" imgW="215900" imgH="393700" progId="Equation.KSEE3">
                  <p:embed/>
                  <p:pic>
                    <p:nvPicPr>
                      <p:cNvPr id="0" name="对象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7325" y="5508625"/>
                        <a:ext cx="325438"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对象 13">
            <a:hlinkClick r:id="" action="ppaction://ole?verb=1"/>
          </p:cNvPr>
          <p:cNvGraphicFramePr>
            <a:graphicFrameLocks noChangeAspect="1"/>
          </p:cNvGraphicFramePr>
          <p:nvPr/>
        </p:nvGraphicFramePr>
        <p:xfrm>
          <a:off x="3963988" y="5029200"/>
          <a:ext cx="493712" cy="469900"/>
        </p:xfrm>
        <a:graphic>
          <a:graphicData uri="http://schemas.openxmlformats.org/presentationml/2006/ole">
            <mc:AlternateContent xmlns:mc="http://schemas.openxmlformats.org/markup-compatibility/2006">
              <mc:Choice xmlns:v="urn:schemas-microsoft-com:vml" Requires="v">
                <p:oleObj spid="_x0000_s20516" r:id="rId9" imgW="266700" imgH="254000" progId="Equation.KSEE3">
                  <p:embed/>
                </p:oleObj>
              </mc:Choice>
              <mc:Fallback>
                <p:oleObj r:id="rId9" imgW="266700" imgH="254000" progId="Equation.KSEE3">
                  <p:embed/>
                  <p:pic>
                    <p:nvPicPr>
                      <p:cNvPr id="0" name="对象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63988" y="5029200"/>
                        <a:ext cx="49371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对象 14">
            <a:hlinkClick r:id="" action="ppaction://ole?verb=1"/>
          </p:cNvPr>
          <p:cNvGraphicFramePr>
            <a:graphicFrameLocks noChangeAspect="1"/>
          </p:cNvGraphicFramePr>
          <p:nvPr/>
        </p:nvGraphicFramePr>
        <p:xfrm>
          <a:off x="3963988" y="5397500"/>
          <a:ext cx="493712" cy="798513"/>
        </p:xfrm>
        <a:graphic>
          <a:graphicData uri="http://schemas.openxmlformats.org/presentationml/2006/ole">
            <mc:AlternateContent xmlns:mc="http://schemas.openxmlformats.org/markup-compatibility/2006">
              <mc:Choice xmlns:v="urn:schemas-microsoft-com:vml" Requires="v">
                <p:oleObj spid="_x0000_s20517" r:id="rId11" imgW="266700" imgH="431800" progId="Equation.KSEE3">
                  <p:embed/>
                </p:oleObj>
              </mc:Choice>
              <mc:Fallback>
                <p:oleObj r:id="rId11" imgW="266700" imgH="431800" progId="Equation.KSEE3">
                  <p:embed/>
                  <p:pic>
                    <p:nvPicPr>
                      <p:cNvPr id="0" name="对象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3988" y="5397500"/>
                        <a:ext cx="4937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3" presetClass="entr" presetSubtype="1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WordArt 3"/>
          <p:cNvSpPr>
            <a:spLocks noChangeArrowheads="1" noChangeShapeType="1" noTextEdit="1"/>
          </p:cNvSpPr>
          <p:nvPr/>
        </p:nvSpPr>
        <p:spPr bwMode="auto">
          <a:xfrm>
            <a:off x="468313" y="1485900"/>
            <a:ext cx="5688012" cy="428625"/>
          </a:xfrm>
          <a:prstGeom prst="rect">
            <a:avLst/>
          </a:prstGeom>
        </p:spPr>
        <p:txBody>
          <a:bodyPr wrap="none" fromWordArt="1">
            <a:prstTxWarp prst="textPlain">
              <a:avLst>
                <a:gd name="adj" fmla="val 50000"/>
              </a:avLst>
            </a:prstTxWarp>
          </a:bodyPr>
          <a:lstStyle/>
          <a:p>
            <a:pPr algn="ctr"/>
            <a:r>
              <a:rPr lang="zh-CN" altLang="en-US" sz="3600" b="1" kern="10" dirty="0">
                <a:ln w="12700">
                  <a:solidFill>
                    <a:srgbClr val="3333CC"/>
                  </a:solidFill>
                  <a:round/>
                </a:ln>
                <a:solidFill>
                  <a:srgbClr val="B2B2B2">
                    <a:alpha val="50195"/>
                  </a:srgbClr>
                </a:solidFill>
                <a:latin typeface="宋体" panose="02010600030101010101" pitchFamily="2" charset="-122"/>
                <a:ea typeface="宋体" panose="02010600030101010101" pitchFamily="2" charset="-122"/>
              </a:rPr>
              <a:t>根据绝对值的几何意义，请填空：</a:t>
            </a:r>
          </a:p>
        </p:txBody>
      </p:sp>
      <p:sp>
        <p:nvSpPr>
          <p:cNvPr id="8197" name="Text Box 5"/>
          <p:cNvSpPr txBox="1">
            <a:spLocks noChangeArrowheads="1"/>
          </p:cNvSpPr>
          <p:nvPr/>
        </p:nvSpPr>
        <p:spPr bwMode="auto">
          <a:xfrm>
            <a:off x="1331913" y="2565400"/>
            <a:ext cx="1073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2</a:t>
            </a:r>
            <a:r>
              <a:rPr lang="zh-CN" altLang="en-US" sz="2800" b="1">
                <a:solidFill>
                  <a:srgbClr val="FF3300"/>
                </a:solidFill>
                <a:latin typeface="Times New Roman" panose="02020603050405020304" pitchFamily="18" charset="0"/>
                <a:sym typeface="Wingdings" panose="05000000000000000000" pitchFamily="2" charset="2"/>
              </a:rPr>
              <a:t>　　</a:t>
            </a:r>
          </a:p>
        </p:txBody>
      </p:sp>
      <p:graphicFrame>
        <p:nvGraphicFramePr>
          <p:cNvPr id="2" name="Object 6"/>
          <p:cNvGraphicFramePr>
            <a:graphicFrameLocks noChangeAspect="1"/>
          </p:cNvGraphicFramePr>
          <p:nvPr/>
        </p:nvGraphicFramePr>
        <p:xfrm>
          <a:off x="2987675" y="2133600"/>
          <a:ext cx="334963" cy="863600"/>
        </p:xfrm>
        <a:graphic>
          <a:graphicData uri="http://schemas.openxmlformats.org/presentationml/2006/ole">
            <mc:AlternateContent xmlns:mc="http://schemas.openxmlformats.org/markup-compatibility/2006">
              <mc:Choice xmlns:v="urn:schemas-microsoft-com:vml" Requires="v">
                <p:oleObj spid="_x0000_s21525" r:id="rId3" imgW="152400" imgH="394335" progId="Equation.DSMT4">
                  <p:embed/>
                </p:oleObj>
              </mc:Choice>
              <mc:Fallback>
                <p:oleObj r:id="rId3" imgW="152400" imgH="394335"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2133600"/>
                        <a:ext cx="334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8199" name="Text Box 7"/>
          <p:cNvSpPr txBox="1">
            <a:spLocks noChangeArrowheads="1"/>
          </p:cNvSpPr>
          <p:nvPr/>
        </p:nvSpPr>
        <p:spPr bwMode="auto">
          <a:xfrm>
            <a:off x="4787900" y="2565400"/>
            <a:ext cx="1073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5</a:t>
            </a:r>
            <a:r>
              <a:rPr lang="zh-CN" altLang="en-US" sz="2800" b="1">
                <a:solidFill>
                  <a:srgbClr val="FF3300"/>
                </a:solidFill>
                <a:latin typeface="Times New Roman" panose="02020603050405020304" pitchFamily="18" charset="0"/>
                <a:sym typeface="Wingdings" panose="05000000000000000000" pitchFamily="2" charset="2"/>
              </a:rPr>
              <a:t>　　</a:t>
            </a:r>
          </a:p>
        </p:txBody>
      </p:sp>
      <p:sp>
        <p:nvSpPr>
          <p:cNvPr id="8200" name="Text Box 8"/>
          <p:cNvSpPr txBox="1">
            <a:spLocks noChangeArrowheads="1"/>
          </p:cNvSpPr>
          <p:nvPr/>
        </p:nvSpPr>
        <p:spPr bwMode="auto">
          <a:xfrm>
            <a:off x="6659563" y="2565400"/>
            <a:ext cx="1001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2</a:t>
            </a:r>
            <a:r>
              <a:rPr lang="zh-CN" altLang="en-US" sz="2800" b="1">
                <a:solidFill>
                  <a:srgbClr val="FF3300"/>
                </a:solidFill>
                <a:latin typeface="Times New Roman" panose="02020603050405020304" pitchFamily="18" charset="0"/>
                <a:sym typeface="Wingdings" panose="05000000000000000000" pitchFamily="2" charset="2"/>
              </a:rPr>
              <a:t>　　</a:t>
            </a:r>
          </a:p>
        </p:txBody>
      </p:sp>
      <p:sp>
        <p:nvSpPr>
          <p:cNvPr id="8201" name="Text Box 9"/>
          <p:cNvSpPr txBox="1">
            <a:spLocks noChangeArrowheads="1"/>
          </p:cNvSpPr>
          <p:nvPr/>
        </p:nvSpPr>
        <p:spPr bwMode="auto">
          <a:xfrm>
            <a:off x="8393113" y="2565400"/>
            <a:ext cx="1073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0</a:t>
            </a:r>
            <a:r>
              <a:rPr lang="zh-CN" altLang="en-US" sz="2800" b="1">
                <a:solidFill>
                  <a:srgbClr val="FF3300"/>
                </a:solidFill>
                <a:latin typeface="Times New Roman" panose="02020603050405020304" pitchFamily="18" charset="0"/>
                <a:sym typeface="Wingdings" panose="05000000000000000000" pitchFamily="2" charset="2"/>
              </a:rPr>
              <a:t>　　</a:t>
            </a:r>
          </a:p>
        </p:txBody>
      </p:sp>
      <p:pic>
        <p:nvPicPr>
          <p:cNvPr id="21511" name="Picture 7"/>
          <p:cNvPicPr>
            <a:picLocks noChangeAspect="1" noChangeArrowheads="1"/>
          </p:cNvPicPr>
          <p:nvPr/>
        </p:nvPicPr>
        <p:blipFill>
          <a:blip r:embed="rId5"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新知探究</a:t>
            </a:r>
          </a:p>
        </p:txBody>
      </p:sp>
      <p:sp>
        <p:nvSpPr>
          <p:cNvPr id="3" name="文本框 2"/>
          <p:cNvSpPr txBox="1">
            <a:spLocks noChangeArrowheads="1"/>
          </p:cNvSpPr>
          <p:nvPr/>
        </p:nvSpPr>
        <p:spPr bwMode="auto">
          <a:xfrm>
            <a:off x="468313" y="3860800"/>
            <a:ext cx="84566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solidFill>
                  <a:srgbClr val="558ED5"/>
                </a:solidFill>
              </a:rPr>
              <a:t>从上面的填空中，你发现一个数和它的绝对值有什么关系？</a:t>
            </a:r>
          </a:p>
        </p:txBody>
      </p:sp>
      <p:sp>
        <p:nvSpPr>
          <p:cNvPr id="21514" name="文本框 3"/>
          <p:cNvSpPr txBox="1">
            <a:spLocks noChangeArrowheads="1"/>
          </p:cNvSpPr>
          <p:nvPr/>
        </p:nvSpPr>
        <p:spPr bwMode="auto">
          <a:xfrm>
            <a:off x="180975" y="2582863"/>
            <a:ext cx="1013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200" b="1">
                <a:latin typeface="Times New Roman" panose="02020603050405020304" pitchFamily="18" charset="0"/>
                <a:sym typeface="Wingdings" panose="05000000000000000000" pitchFamily="2" charset="2"/>
              </a:rPr>
              <a:t>｜</a:t>
            </a:r>
            <a:r>
              <a:rPr lang="en-US" altLang="zh-CN" sz="2200" b="1">
                <a:latin typeface="Times New Roman" panose="02020603050405020304" pitchFamily="18" charset="0"/>
                <a:sym typeface="Wingdings" panose="05000000000000000000" pitchFamily="2" charset="2"/>
              </a:rPr>
              <a:t>2</a:t>
            </a:r>
            <a:r>
              <a:rPr lang="zh-CN" altLang="en-US" sz="2200" b="1">
                <a:latin typeface="Times New Roman" panose="02020603050405020304" pitchFamily="18" charset="0"/>
                <a:sym typeface="Wingdings" panose="05000000000000000000" pitchFamily="2" charset="2"/>
              </a:rPr>
              <a:t>｜</a:t>
            </a:r>
            <a:r>
              <a:rPr lang="en-US" altLang="zh-CN" sz="2200" b="1">
                <a:latin typeface="Times New Roman" panose="02020603050405020304" pitchFamily="18" charset="0"/>
                <a:sym typeface="Wingdings" panose="05000000000000000000" pitchFamily="2" charset="2"/>
              </a:rPr>
              <a:t>=  </a:t>
            </a:r>
            <a:r>
              <a:rPr lang="en-US" altLang="zh-CN" sz="2200" b="1" u="sng">
                <a:latin typeface="Times New Roman" panose="02020603050405020304" pitchFamily="18" charset="0"/>
                <a:sym typeface="Wingdings" panose="05000000000000000000" pitchFamily="2" charset="2"/>
              </a:rPr>
              <a:t>      </a:t>
            </a:r>
            <a:r>
              <a:rPr lang="zh-CN" altLang="en-US" sz="2200" b="1">
                <a:latin typeface="Times New Roman" panose="02020603050405020304" pitchFamily="18" charset="0"/>
                <a:sym typeface="Wingdings" panose="05000000000000000000" pitchFamily="2" charset="2"/>
              </a:rPr>
              <a:t>； ｜｜</a:t>
            </a:r>
            <a:r>
              <a:rPr lang="en-US" altLang="zh-CN" sz="2200" b="1">
                <a:latin typeface="Times New Roman" panose="02020603050405020304" pitchFamily="18" charset="0"/>
                <a:sym typeface="Wingdings" panose="05000000000000000000" pitchFamily="2" charset="2"/>
              </a:rPr>
              <a:t>=</a:t>
            </a:r>
            <a:r>
              <a:rPr lang="en-US" altLang="zh-CN" sz="2200" b="1" u="sng">
                <a:latin typeface="Times New Roman" panose="02020603050405020304" pitchFamily="18" charset="0"/>
                <a:sym typeface="Wingdings" panose="05000000000000000000" pitchFamily="2" charset="2"/>
              </a:rPr>
              <a:t>        </a:t>
            </a:r>
            <a:r>
              <a:rPr lang="zh-CN" altLang="en-US" sz="2200" b="1">
                <a:latin typeface="Times New Roman" panose="02020603050405020304" pitchFamily="18" charset="0"/>
                <a:sym typeface="Wingdings" panose="05000000000000000000" pitchFamily="2" charset="2"/>
              </a:rPr>
              <a:t>； ｜</a:t>
            </a:r>
            <a:r>
              <a:rPr lang="en-US" altLang="zh-CN" sz="2200" b="1">
                <a:latin typeface="Times New Roman" panose="02020603050405020304" pitchFamily="18" charset="0"/>
                <a:sym typeface="Wingdings" panose="05000000000000000000" pitchFamily="2" charset="2"/>
              </a:rPr>
              <a:t>-</a:t>
            </a:r>
            <a:r>
              <a:rPr lang="zh-CN" altLang="zh-CN" sz="2200" b="1">
                <a:latin typeface="Times New Roman" panose="02020603050405020304" pitchFamily="18" charset="0"/>
                <a:sym typeface="Wingdings" panose="05000000000000000000" pitchFamily="2" charset="2"/>
              </a:rPr>
              <a:t>5</a:t>
            </a:r>
            <a:r>
              <a:rPr lang="zh-CN" altLang="en-US" sz="2200" b="1">
                <a:latin typeface="Times New Roman" panose="02020603050405020304" pitchFamily="18" charset="0"/>
                <a:sym typeface="Wingdings" panose="05000000000000000000" pitchFamily="2" charset="2"/>
              </a:rPr>
              <a:t>｜</a:t>
            </a:r>
            <a:r>
              <a:rPr lang="en-US" altLang="zh-CN" sz="2200" b="1">
                <a:latin typeface="Times New Roman" panose="02020603050405020304" pitchFamily="18" charset="0"/>
                <a:sym typeface="Wingdings" panose="05000000000000000000" pitchFamily="2" charset="2"/>
              </a:rPr>
              <a:t>= </a:t>
            </a:r>
            <a:r>
              <a:rPr lang="en-US" altLang="zh-CN" sz="2200" b="1" u="sng">
                <a:latin typeface="Times New Roman" panose="02020603050405020304" pitchFamily="18" charset="0"/>
                <a:sym typeface="Wingdings" panose="05000000000000000000" pitchFamily="2" charset="2"/>
              </a:rPr>
              <a:t>      </a:t>
            </a:r>
            <a:r>
              <a:rPr lang="en-US" altLang="zh-CN" sz="2200" b="1">
                <a:latin typeface="Times New Roman" panose="02020603050405020304" pitchFamily="18" charset="0"/>
                <a:sym typeface="Wingdings" panose="05000000000000000000" pitchFamily="2" charset="2"/>
              </a:rPr>
              <a:t> </a:t>
            </a:r>
            <a:r>
              <a:rPr lang="zh-CN" altLang="en-US" sz="2200" b="1">
                <a:latin typeface="Times New Roman" panose="02020603050405020304" pitchFamily="18" charset="0"/>
                <a:sym typeface="Wingdings" panose="05000000000000000000" pitchFamily="2" charset="2"/>
              </a:rPr>
              <a:t>； ｜</a:t>
            </a:r>
            <a:r>
              <a:rPr lang="en-US" altLang="zh-CN" sz="2200" b="1">
                <a:latin typeface="Times New Roman" panose="02020603050405020304" pitchFamily="18" charset="0"/>
                <a:sym typeface="Wingdings" panose="05000000000000000000" pitchFamily="2" charset="2"/>
              </a:rPr>
              <a:t>-2</a:t>
            </a:r>
            <a:r>
              <a:rPr lang="zh-CN" altLang="en-US" sz="2200" b="1">
                <a:latin typeface="Times New Roman" panose="02020603050405020304" pitchFamily="18" charset="0"/>
                <a:sym typeface="Wingdings" panose="05000000000000000000" pitchFamily="2" charset="2"/>
              </a:rPr>
              <a:t>｜</a:t>
            </a:r>
            <a:r>
              <a:rPr lang="en-US" altLang="zh-CN" sz="2200" b="1">
                <a:latin typeface="Times New Roman" panose="02020603050405020304" pitchFamily="18" charset="0"/>
                <a:sym typeface="Wingdings" panose="05000000000000000000" pitchFamily="2" charset="2"/>
              </a:rPr>
              <a:t>=</a:t>
            </a:r>
            <a:r>
              <a:rPr lang="en-US" altLang="zh-CN" sz="2200" b="1" u="sng">
                <a:latin typeface="Times New Roman" panose="02020603050405020304" pitchFamily="18" charset="0"/>
                <a:sym typeface="Wingdings" panose="05000000000000000000" pitchFamily="2" charset="2"/>
              </a:rPr>
              <a:t>        </a:t>
            </a:r>
            <a:r>
              <a:rPr lang="zh-CN" altLang="en-US" sz="2200" b="1">
                <a:latin typeface="Times New Roman" panose="02020603050405020304" pitchFamily="18" charset="0"/>
                <a:sym typeface="Wingdings" panose="05000000000000000000" pitchFamily="2" charset="2"/>
              </a:rPr>
              <a:t>； ｜</a:t>
            </a:r>
            <a:r>
              <a:rPr lang="en-US" altLang="zh-CN" sz="2200" b="1">
                <a:latin typeface="Times New Roman" panose="02020603050405020304" pitchFamily="18" charset="0"/>
                <a:sym typeface="Wingdings" panose="05000000000000000000" pitchFamily="2" charset="2"/>
              </a:rPr>
              <a:t>0</a:t>
            </a:r>
            <a:r>
              <a:rPr lang="zh-CN" altLang="en-US" sz="2200" b="1">
                <a:latin typeface="Times New Roman" panose="02020603050405020304" pitchFamily="18" charset="0"/>
                <a:sym typeface="Wingdings" panose="05000000000000000000" pitchFamily="2" charset="2"/>
              </a:rPr>
              <a:t>｜</a:t>
            </a:r>
            <a:r>
              <a:rPr lang="en-US" altLang="zh-CN" sz="2200" b="1">
                <a:latin typeface="Times New Roman" panose="02020603050405020304" pitchFamily="18" charset="0"/>
                <a:sym typeface="Wingdings" panose="05000000000000000000" pitchFamily="2" charset="2"/>
              </a:rPr>
              <a:t>=</a:t>
            </a:r>
            <a:r>
              <a:rPr lang="en-US" altLang="zh-CN" sz="2200" b="1" u="sng">
                <a:latin typeface="Times New Roman" panose="02020603050405020304" pitchFamily="18" charset="0"/>
                <a:sym typeface="Wingdings" panose="05000000000000000000" pitchFamily="2" charset="2"/>
              </a:rPr>
              <a:t>   </a:t>
            </a:r>
            <a:r>
              <a:rPr lang="en-US" altLang="zh-CN" sz="2400" b="1" u="sng">
                <a:latin typeface="Times New Roman" panose="02020603050405020304" pitchFamily="18" charset="0"/>
                <a:sym typeface="Wingdings" panose="05000000000000000000" pitchFamily="2" charset="2"/>
              </a:rPr>
              <a:t>   </a:t>
            </a:r>
            <a:r>
              <a:rPr lang="zh-CN" altLang="en-US" sz="2400" b="1" u="sng">
                <a:latin typeface="Times New Roman" panose="02020603050405020304" pitchFamily="18" charset="0"/>
                <a:sym typeface="Wingdings" panose="05000000000000000000" pitchFamily="2" charset="2"/>
              </a:rPr>
              <a:t> </a:t>
            </a:r>
            <a:r>
              <a:rPr lang="en-US" altLang="zh-CN" sz="2400" b="1">
                <a:latin typeface="Times New Roman" panose="02020603050405020304" pitchFamily="18" charset="0"/>
                <a:sym typeface="Wingdings" panose="05000000000000000000" pitchFamily="2" charset="2"/>
              </a:rPr>
              <a:t>.</a:t>
            </a:r>
            <a:r>
              <a:rPr lang="zh-CN" altLang="en-US" sz="2400" b="1">
                <a:latin typeface="Times New Roman" panose="02020603050405020304" pitchFamily="18" charset="0"/>
                <a:sym typeface="Wingdings" panose="05000000000000000000" pitchFamily="2" charset="2"/>
              </a:rPr>
              <a:t>                  </a:t>
            </a:r>
          </a:p>
        </p:txBody>
      </p:sp>
      <p:graphicFrame>
        <p:nvGraphicFramePr>
          <p:cNvPr id="21515" name="对象 4">
            <a:hlinkClick r:id="" action="ppaction://ole?verb=1"/>
          </p:cNvPr>
          <p:cNvGraphicFramePr>
            <a:graphicFrameLocks noChangeAspect="1"/>
          </p:cNvGraphicFramePr>
          <p:nvPr/>
        </p:nvGraphicFramePr>
        <p:xfrm>
          <a:off x="2205038" y="2473325"/>
          <a:ext cx="271462" cy="704850"/>
        </p:xfrm>
        <a:graphic>
          <a:graphicData uri="http://schemas.openxmlformats.org/presentationml/2006/ole">
            <mc:AlternateContent xmlns:mc="http://schemas.openxmlformats.org/markup-compatibility/2006">
              <mc:Choice xmlns:v="urn:schemas-microsoft-com:vml" Requires="v">
                <p:oleObj spid="_x0000_s21526" r:id="rId6" imgW="152400" imgH="393700" progId="Equation.KSEE3">
                  <p:embed/>
                </p:oleObj>
              </mc:Choice>
              <mc:Fallback>
                <p:oleObj r:id="rId6" imgW="152400" imgH="393700" progId="Equation.KSEE3">
                  <p:embed/>
                  <p:pic>
                    <p:nvPicPr>
                      <p:cNvPr id="0" name="对象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5038" y="2473325"/>
                        <a:ext cx="27146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wipe(down)">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9"/>
                                        </p:tgtEl>
                                        <p:attrNameLst>
                                          <p:attrName>style.visibility</p:attrName>
                                        </p:attrNameLst>
                                      </p:cBhvr>
                                      <p:to>
                                        <p:strVal val="visible"/>
                                      </p:to>
                                    </p:set>
                                    <p:animEffect transition="in" filter="wipe(down)">
                                      <p:cBhvr>
                                        <p:cTn id="17" dur="500"/>
                                        <p:tgtEl>
                                          <p:spTgt spid="81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200"/>
                                        </p:tgtEl>
                                        <p:attrNameLst>
                                          <p:attrName>style.visibility</p:attrName>
                                        </p:attrNameLst>
                                      </p:cBhvr>
                                      <p:to>
                                        <p:strVal val="visible"/>
                                      </p:to>
                                    </p:set>
                                    <p:animEffect transition="in" filter="wipe(down)">
                                      <p:cBhvr>
                                        <p:cTn id="22" dur="500"/>
                                        <p:tgtEl>
                                          <p:spTgt spid="820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201"/>
                                        </p:tgtEl>
                                        <p:attrNameLst>
                                          <p:attrName>style.visibility</p:attrName>
                                        </p:attrNameLst>
                                      </p:cBhvr>
                                      <p:to>
                                        <p:strVal val="visible"/>
                                      </p:to>
                                    </p:set>
                                    <p:animEffect transition="in" filter="wipe(down)">
                                      <p:cBhvr>
                                        <p:cTn id="27" dur="500"/>
                                        <p:tgtEl>
                                          <p:spTgt spid="820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9" grpId="0"/>
      <p:bldP spid="8200" grpId="0"/>
      <p:bldP spid="8201"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9" name="Text Box 5"/>
          <p:cNvSpPr txBox="1">
            <a:spLocks noChangeArrowheads="1"/>
          </p:cNvSpPr>
          <p:nvPr/>
        </p:nvSpPr>
        <p:spPr bwMode="auto">
          <a:xfrm>
            <a:off x="323850" y="1350963"/>
            <a:ext cx="81343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t>    </a:t>
            </a:r>
            <a:r>
              <a:rPr lang="zh-CN" altLang="en-US" sz="2800" b="1" dirty="0" smtClean="0">
                <a:solidFill>
                  <a:srgbClr val="0000FF"/>
                </a:solidFill>
                <a:latin typeface="宋体" panose="02010600030101010101" pitchFamily="2" charset="-122"/>
              </a:rPr>
              <a:t>（</a:t>
            </a:r>
            <a:r>
              <a:rPr lang="en-US" altLang="zh-CN" sz="2800" b="1" dirty="0">
                <a:solidFill>
                  <a:srgbClr val="0000FF"/>
                </a:solidFill>
                <a:latin typeface="宋体" panose="02010600030101010101" pitchFamily="2" charset="-122"/>
              </a:rPr>
              <a:t>1</a:t>
            </a:r>
            <a:r>
              <a:rPr lang="zh-CN" altLang="en-US" sz="2800" b="1" dirty="0">
                <a:solidFill>
                  <a:srgbClr val="0000FF"/>
                </a:solidFill>
                <a:latin typeface="宋体" panose="02010600030101010101" pitchFamily="2" charset="-122"/>
              </a:rPr>
              <a:t>）一个正数的绝对值是它本身</a:t>
            </a:r>
            <a:r>
              <a:rPr lang="en-US" altLang="zh-CN" sz="2800" b="1" dirty="0">
                <a:solidFill>
                  <a:srgbClr val="0000FF"/>
                </a:solidFill>
                <a:latin typeface="宋体" panose="02010600030101010101" pitchFamily="2" charset="-122"/>
              </a:rPr>
              <a:t>;</a:t>
            </a:r>
          </a:p>
          <a:p>
            <a:r>
              <a:rPr lang="zh-CN" altLang="en-US" sz="2800" b="1" dirty="0">
                <a:solidFill>
                  <a:srgbClr val="0000FF"/>
                </a:solidFill>
                <a:latin typeface="宋体" panose="02010600030101010101" pitchFamily="2" charset="-122"/>
              </a:rPr>
              <a:t>  （</a:t>
            </a:r>
            <a:r>
              <a:rPr lang="en-US" altLang="zh-CN" sz="2800" b="1" dirty="0">
                <a:solidFill>
                  <a:srgbClr val="0000FF"/>
                </a:solidFill>
                <a:latin typeface="宋体" panose="02010600030101010101" pitchFamily="2" charset="-122"/>
              </a:rPr>
              <a:t>2</a:t>
            </a:r>
            <a:r>
              <a:rPr lang="zh-CN" altLang="en-US" sz="2800" b="1" dirty="0">
                <a:solidFill>
                  <a:srgbClr val="0000FF"/>
                </a:solidFill>
                <a:latin typeface="宋体" panose="02010600030101010101" pitchFamily="2" charset="-122"/>
              </a:rPr>
              <a:t>）一个负数的绝对值是它的相反数</a:t>
            </a:r>
            <a:r>
              <a:rPr lang="en-US" altLang="zh-CN" sz="2800" b="1" dirty="0">
                <a:solidFill>
                  <a:srgbClr val="0000FF"/>
                </a:solidFill>
                <a:latin typeface="宋体" panose="02010600030101010101" pitchFamily="2" charset="-122"/>
              </a:rPr>
              <a:t>;</a:t>
            </a:r>
          </a:p>
          <a:p>
            <a:r>
              <a:rPr lang="zh-CN" altLang="en-US" sz="2800" b="1" dirty="0">
                <a:solidFill>
                  <a:srgbClr val="0000FF"/>
                </a:solidFill>
                <a:latin typeface="宋体" panose="02010600030101010101" pitchFamily="2" charset="-122"/>
              </a:rPr>
              <a:t>  （</a:t>
            </a:r>
            <a:r>
              <a:rPr lang="en-US" altLang="zh-CN" sz="2800" b="1" dirty="0">
                <a:solidFill>
                  <a:srgbClr val="0000FF"/>
                </a:solidFill>
                <a:latin typeface="宋体" panose="02010600030101010101" pitchFamily="2" charset="-122"/>
              </a:rPr>
              <a:t>3</a:t>
            </a:r>
            <a:r>
              <a:rPr lang="zh-CN" altLang="en-US" sz="2800" b="1" dirty="0">
                <a:solidFill>
                  <a:srgbClr val="0000FF"/>
                </a:solidFill>
                <a:latin typeface="宋体" panose="02010600030101010101" pitchFamily="2" charset="-122"/>
              </a:rPr>
              <a:t>）</a:t>
            </a:r>
            <a:r>
              <a:rPr lang="en-US" altLang="zh-CN" sz="2800" b="1" dirty="0">
                <a:solidFill>
                  <a:srgbClr val="0000FF"/>
                </a:solidFill>
                <a:latin typeface="宋体" panose="02010600030101010101" pitchFamily="2" charset="-122"/>
              </a:rPr>
              <a:t>0</a:t>
            </a:r>
            <a:r>
              <a:rPr lang="zh-CN" altLang="en-US" sz="2800" b="1" dirty="0">
                <a:solidFill>
                  <a:srgbClr val="0000FF"/>
                </a:solidFill>
                <a:latin typeface="宋体" panose="02010600030101010101" pitchFamily="2" charset="-122"/>
              </a:rPr>
              <a:t>的绝对值是</a:t>
            </a:r>
            <a:r>
              <a:rPr lang="en-US" altLang="zh-CN" sz="2800" b="1" dirty="0">
                <a:solidFill>
                  <a:srgbClr val="0000FF"/>
                </a:solidFill>
                <a:latin typeface="宋体" panose="02010600030101010101" pitchFamily="2" charset="-122"/>
              </a:rPr>
              <a:t>0;</a:t>
            </a:r>
            <a:endParaRPr lang="zh-CN" altLang="en-US" sz="2800" b="1" dirty="0">
              <a:solidFill>
                <a:srgbClr val="0000FF"/>
              </a:solidFill>
              <a:latin typeface="宋体" panose="02010600030101010101" pitchFamily="2" charset="-122"/>
            </a:endParaRPr>
          </a:p>
          <a:p>
            <a:r>
              <a:rPr lang="zh-CN" altLang="en-US" sz="2800" b="1" dirty="0">
                <a:solidFill>
                  <a:srgbClr val="0000FF"/>
                </a:solidFill>
                <a:latin typeface="宋体" panose="02010600030101010101" pitchFamily="2" charset="-122"/>
              </a:rPr>
              <a:t>  （</a:t>
            </a:r>
            <a:r>
              <a:rPr lang="en-US" altLang="zh-CN" sz="2800" b="1" dirty="0">
                <a:solidFill>
                  <a:srgbClr val="0000FF"/>
                </a:solidFill>
                <a:latin typeface="宋体" panose="02010600030101010101" pitchFamily="2" charset="-122"/>
              </a:rPr>
              <a:t>3</a:t>
            </a:r>
            <a:r>
              <a:rPr lang="zh-CN" altLang="en-US" sz="2800" b="1" dirty="0">
                <a:solidFill>
                  <a:srgbClr val="0000FF"/>
                </a:solidFill>
                <a:latin typeface="宋体" panose="02010600030101010101" pitchFamily="2" charset="-122"/>
              </a:rPr>
              <a:t>）互为相反数的两个数的绝对值相等。</a:t>
            </a:r>
          </a:p>
          <a:p>
            <a:r>
              <a:rPr lang="zh-CN" altLang="en-US" sz="2400" b="1" dirty="0"/>
              <a:t>    </a:t>
            </a:r>
            <a:r>
              <a:rPr lang="zh-CN" altLang="en-US" sz="2800" b="1" dirty="0">
                <a:latin typeface="宋体" panose="02010600030101010101" pitchFamily="2" charset="-122"/>
              </a:rPr>
              <a:t>因为正数可用</a:t>
            </a:r>
            <a:r>
              <a:rPr lang="en-US" altLang="zh-CN" sz="2800" b="1" dirty="0">
                <a:latin typeface="宋体" panose="02010600030101010101" pitchFamily="2" charset="-122"/>
              </a:rPr>
              <a:t>a&gt;0</a:t>
            </a:r>
            <a:r>
              <a:rPr lang="zh-CN" altLang="en-US" sz="2800" b="1" dirty="0">
                <a:latin typeface="宋体" panose="02010600030101010101" pitchFamily="2" charset="-122"/>
              </a:rPr>
              <a:t>来表示，负数可用</a:t>
            </a:r>
            <a:r>
              <a:rPr lang="en-US" altLang="zh-CN" sz="2800" b="1" dirty="0">
                <a:latin typeface="宋体" panose="02010600030101010101" pitchFamily="2" charset="-122"/>
              </a:rPr>
              <a:t>a&lt;0</a:t>
            </a:r>
            <a:r>
              <a:rPr lang="zh-CN" altLang="en-US" sz="2800" b="1" dirty="0">
                <a:latin typeface="宋体" panose="02010600030101010101" pitchFamily="2" charset="-122"/>
              </a:rPr>
              <a:t>来表示，所以上述三条可改写成：</a:t>
            </a:r>
          </a:p>
        </p:txBody>
      </p:sp>
      <p:sp>
        <p:nvSpPr>
          <p:cNvPr id="22530" name="Rectangle 7"/>
          <p:cNvSpPr>
            <a:spLocks noChangeArrowheads="1"/>
          </p:cNvSpPr>
          <p:nvPr/>
        </p:nvSpPr>
        <p:spPr bwMode="auto">
          <a:xfrm>
            <a:off x="0" y="3081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9220" name="Object 2"/>
          <p:cNvGraphicFramePr/>
          <p:nvPr/>
        </p:nvGraphicFramePr>
        <p:xfrm>
          <a:off x="2000613" y="4219393"/>
          <a:ext cx="4038600" cy="2375619"/>
        </p:xfrm>
        <a:graphic>
          <a:graphicData uri="http://schemas.openxmlformats.org/presentationml/2006/ole">
            <mc:AlternateContent xmlns:mc="http://schemas.openxmlformats.org/markup-compatibility/2006">
              <mc:Choice xmlns:v="urn:schemas-microsoft-com:vml" Requires="v">
                <p:oleObj spid="_x0000_s22542" r:id="rId3" imgW="1587500" imgH="927100" progId="Equation.DSMT4">
                  <p:embed/>
                </p:oleObj>
              </mc:Choice>
              <mc:Fallback>
                <p:oleObj r:id="rId3" imgW="1587500" imgH="927100" progId="Equation.DSMT4">
                  <p:embed/>
                  <p:pic>
                    <p:nvPicPr>
                      <p:cNvPr id="0" name="Object 2"/>
                      <p:cNvPicPr>
                        <a:picLocks noChangeArrowheads="1"/>
                      </p:cNvPicPr>
                      <p:nvPr/>
                    </p:nvPicPr>
                    <p:blipFill>
                      <a:blip r:embed="rId4">
                        <a:lum bright="-12000" contrast="72000"/>
                        <a:extLst>
                          <a:ext uri="{28A0092B-C50C-407E-A947-70E740481C1C}">
                            <a14:useLocalDpi xmlns:a14="http://schemas.microsoft.com/office/drawing/2010/main" val="0"/>
                          </a:ext>
                        </a:extLst>
                      </a:blip>
                      <a:srcRect/>
                      <a:stretch>
                        <a:fillRect/>
                      </a:stretch>
                    </p:blipFill>
                    <p:spPr bwMode="auto">
                      <a:xfrm>
                        <a:off x="2000613" y="4219393"/>
                        <a:ext cx="4038600" cy="2375619"/>
                      </a:xfrm>
                      <a:prstGeom prst="rect">
                        <a:avLst/>
                      </a:prstGeom>
                      <a:noFill/>
                      <a:ln>
                        <a:noFill/>
                      </a:ln>
                    </p:spPr>
                  </p:pic>
                </p:oleObj>
              </mc:Fallback>
            </mc:AlternateContent>
          </a:graphicData>
        </a:graphic>
      </p:graphicFrame>
      <p:sp>
        <p:nvSpPr>
          <p:cNvPr id="22532" name="Rectangle 10"/>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3" name="Text Box 8"/>
          <p:cNvSpPr txBox="1">
            <a:spLocks noChangeArrowheads="1"/>
          </p:cNvSpPr>
          <p:nvPr/>
        </p:nvSpPr>
        <p:spPr bwMode="auto">
          <a:xfrm>
            <a:off x="304800" y="4114800"/>
            <a:ext cx="617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zh-CN" altLang="en-US" sz="2400"/>
          </a:p>
        </p:txBody>
      </p:sp>
      <p:pic>
        <p:nvPicPr>
          <p:cNvPr id="22534" name="Picture 7"/>
          <p:cNvPicPr>
            <a:picLocks noChangeAspect="1" noChangeArrowheads="1"/>
          </p:cNvPicPr>
          <p:nvPr/>
        </p:nvPicPr>
        <p:blipFill>
          <a:blip r:embed="rId5"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latin typeface="微软雅黑" panose="020B0503020204020204" pitchFamily="34" charset="-122"/>
                <a:ea typeface="微软雅黑" panose="020B0503020204020204" pitchFamily="34" charset="-122"/>
              </a:rPr>
              <a:t>归纳总结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plus(in)">
                                      <p:cBhvr>
                                        <p:cTn id="7" dur="2000"/>
                                        <p:tgtEl>
                                          <p:spTgt spid="26629">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26629">
                                            <p:txEl>
                                              <p:pRg st="1" end="1"/>
                                            </p:txEl>
                                          </p:spTgt>
                                        </p:tgtEl>
                                        <p:attrNameLst>
                                          <p:attrName>style.visibility</p:attrName>
                                        </p:attrNameLst>
                                      </p:cBhvr>
                                      <p:to>
                                        <p:strVal val="visible"/>
                                      </p:to>
                                    </p:set>
                                    <p:animEffect transition="in" filter="plus(in)">
                                      <p:cBhvr>
                                        <p:cTn id="10" dur="2000"/>
                                        <p:tgtEl>
                                          <p:spTgt spid="26629">
                                            <p:txEl>
                                              <p:pRg st="1" end="1"/>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26629">
                                            <p:txEl>
                                              <p:pRg st="2" end="2"/>
                                            </p:txEl>
                                          </p:spTgt>
                                        </p:tgtEl>
                                        <p:attrNameLst>
                                          <p:attrName>style.visibility</p:attrName>
                                        </p:attrNameLst>
                                      </p:cBhvr>
                                      <p:to>
                                        <p:strVal val="visible"/>
                                      </p:to>
                                    </p:set>
                                    <p:animEffect transition="in" filter="plus(in)">
                                      <p:cBhvr>
                                        <p:cTn id="13" dur="2000"/>
                                        <p:tgtEl>
                                          <p:spTgt spid="26629">
                                            <p:txEl>
                                              <p:pRg st="2" end="2"/>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26629">
                                            <p:txEl>
                                              <p:charRg st="57" end="80"/>
                                            </p:txEl>
                                          </p:spTgt>
                                        </p:tgtEl>
                                        <p:attrNameLst>
                                          <p:attrName>style.visibility</p:attrName>
                                        </p:attrNameLst>
                                      </p:cBhvr>
                                      <p:to>
                                        <p:strVal val="visible"/>
                                      </p:to>
                                    </p:set>
                                    <p:animEffect transition="in" filter="plus(in)">
                                      <p:cBhvr>
                                        <p:cTn id="16" dur="2000"/>
                                        <p:tgtEl>
                                          <p:spTgt spid="26629">
                                            <p:txEl>
                                              <p:charRg st="57" end="8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nodeType="clickEffect">
                                  <p:stCondLst>
                                    <p:cond delay="0"/>
                                  </p:stCondLst>
                                  <p:childTnLst>
                                    <p:set>
                                      <p:cBhvr>
                                        <p:cTn id="20" dur="1" fill="hold">
                                          <p:stCondLst>
                                            <p:cond delay="0"/>
                                          </p:stCondLst>
                                        </p:cTn>
                                        <p:tgtEl>
                                          <p:spTgt spid="26629">
                                            <p:txEl>
                                              <p:charRg st="80" end="118"/>
                                            </p:txEl>
                                          </p:spTgt>
                                        </p:tgtEl>
                                        <p:attrNameLst>
                                          <p:attrName>style.visibility</p:attrName>
                                        </p:attrNameLst>
                                      </p:cBhvr>
                                      <p:to>
                                        <p:strVal val="visible"/>
                                      </p:to>
                                    </p:set>
                                    <p:animEffect transition="in" filter="plus(in)">
                                      <p:cBhvr>
                                        <p:cTn id="21" dur="1000"/>
                                        <p:tgtEl>
                                          <p:spTgt spid="26629">
                                            <p:txEl>
                                              <p:charRg st="80" end="11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nodeType="clickEffect">
                                  <p:stCondLst>
                                    <p:cond delay="0"/>
                                  </p:stCondLst>
                                  <p:childTnLst>
                                    <p:set>
                                      <p:cBhvr>
                                        <p:cTn id="25" dur="1" fill="hold">
                                          <p:stCondLst>
                                            <p:cond delay="0"/>
                                          </p:stCondLst>
                                        </p:cTn>
                                        <p:tgtEl>
                                          <p:spTgt spid="9220"/>
                                        </p:tgtEl>
                                        <p:attrNameLst>
                                          <p:attrName>style.visibility</p:attrName>
                                        </p:attrNameLst>
                                      </p:cBhvr>
                                      <p:to>
                                        <p:strVal val="visible"/>
                                      </p:to>
                                    </p:set>
                                    <p:animEffect transition="in" filter="barn(inHorizontal)">
                                      <p:cBhvr>
                                        <p:cTn id="26"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内容占位符 2"/>
          <p:cNvSpPr>
            <a:spLocks noGrp="1" noChangeArrowheads="1"/>
          </p:cNvSpPr>
          <p:nvPr>
            <p:ph idx="4294967295"/>
          </p:nvPr>
        </p:nvSpPr>
        <p:spPr>
          <a:xfrm>
            <a:off x="0" y="1577975"/>
            <a:ext cx="8396288" cy="4416425"/>
          </a:xfrm>
        </p:spPr>
        <p:txBody>
          <a:bodyPr/>
          <a:lstStyle/>
          <a:p>
            <a:pPr>
              <a:spcBef>
                <a:spcPct val="50000"/>
              </a:spcBef>
            </a:pPr>
            <a:r>
              <a:rPr lang="zh-CN" altLang="en-US" b="1" smtClean="0"/>
              <a:t>由上面的几个式子可以得出，不论</a:t>
            </a:r>
            <a:r>
              <a:rPr lang="en-US" altLang="zh-CN" b="1" smtClean="0">
                <a:latin typeface="EU-BX" pitchFamily="65" charset="-122"/>
                <a:ea typeface="EU-BX" pitchFamily="65" charset="-122"/>
              </a:rPr>
              <a:t>a</a:t>
            </a:r>
            <a:r>
              <a:rPr lang="zh-CN" altLang="en-US" b="1" smtClean="0"/>
              <a:t>取何值，它的绝对值总是正数或</a:t>
            </a:r>
            <a:r>
              <a:rPr lang="en-US" altLang="zh-CN" b="1" smtClean="0"/>
              <a:t>0</a:t>
            </a:r>
            <a:r>
              <a:rPr lang="zh-CN" altLang="en-US" b="1" smtClean="0"/>
              <a:t>（通常也称为非负数），即对任意有理数</a:t>
            </a:r>
            <a:r>
              <a:rPr lang="en-US" altLang="zh-CN" b="1" smtClean="0">
                <a:latin typeface="EU-BX" pitchFamily="65" charset="-122"/>
                <a:ea typeface="EU-BX" pitchFamily="65" charset="-122"/>
              </a:rPr>
              <a:t>a</a:t>
            </a:r>
            <a:r>
              <a:rPr lang="zh-CN" altLang="en-US" b="1" smtClean="0"/>
              <a:t>而言，总有</a:t>
            </a:r>
            <a:r>
              <a:rPr lang="zh-CN" altLang="en-US" smtClean="0"/>
              <a:t> </a:t>
            </a:r>
          </a:p>
        </p:txBody>
      </p:sp>
      <p:graphicFrame>
        <p:nvGraphicFramePr>
          <p:cNvPr id="23554" name="Object 2"/>
          <p:cNvGraphicFramePr/>
          <p:nvPr/>
        </p:nvGraphicFramePr>
        <p:xfrm>
          <a:off x="7451725" y="2565400"/>
          <a:ext cx="990600" cy="552450"/>
        </p:xfrm>
        <a:graphic>
          <a:graphicData uri="http://schemas.openxmlformats.org/presentationml/2006/ole">
            <mc:AlternateContent xmlns:mc="http://schemas.openxmlformats.org/markup-compatibility/2006">
              <mc:Choice xmlns:v="urn:schemas-microsoft-com:vml" Requires="v">
                <p:oleObj spid="_x0000_s23563" r:id="rId3" imgW="406400" imgH="228600" progId="Equation.DSMT4">
                  <p:embed/>
                </p:oleObj>
              </mc:Choice>
              <mc:Fallback>
                <p:oleObj r:id="rId3" imgW="406400" imgH="228600" progId="Equation.DSMT4">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1725" y="2565400"/>
                        <a:ext cx="990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23555" name="Picture 7"/>
          <p:cNvPicPr>
            <a:picLocks noChangeAspect="1" noChangeArrowheads="1"/>
          </p:cNvPicPr>
          <p:nvPr/>
        </p:nvPicPr>
        <p:blipFill>
          <a:blip r:embed="rId5"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Box 6"/>
          <p:cNvSpPr txBox="1">
            <a:spLocks noChangeArrowheads="1"/>
          </p:cNvSpPr>
          <p:nvPr/>
        </p:nvSpPr>
        <p:spPr bwMode="auto">
          <a:xfrm>
            <a:off x="533400"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微软雅黑" panose="020B0503020204020204" pitchFamily="34" charset="-122"/>
                <a:ea typeface="微软雅黑" panose="020B0503020204020204" pitchFamily="34" charset="-122"/>
              </a:rPr>
              <a:t>归纳总结</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WordArt 3"/>
          <p:cNvSpPr>
            <a:spLocks noChangeArrowheads="1" noChangeShapeType="1" noTextEdit="1"/>
          </p:cNvSpPr>
          <p:nvPr/>
        </p:nvSpPr>
        <p:spPr bwMode="auto">
          <a:xfrm>
            <a:off x="395288" y="1328738"/>
            <a:ext cx="5761037" cy="430212"/>
          </a:xfrm>
          <a:prstGeom prst="rect">
            <a:avLst/>
          </a:prstGeom>
        </p:spPr>
        <p:txBody>
          <a:bodyPr wrap="none" fromWordArt="1">
            <a:prstTxWarp prst="textPlain">
              <a:avLst>
                <a:gd name="adj" fmla="val 50000"/>
              </a:avLst>
            </a:prstTxWarp>
          </a:bodyPr>
          <a:lstStyle/>
          <a:p>
            <a:pPr algn="ctr"/>
            <a:r>
              <a:rPr lang="zh-CN" altLang="en-US" sz="3600" b="1" kern="10" dirty="0">
                <a:ln w="12700">
                  <a:solidFill>
                    <a:srgbClr val="3333CC"/>
                  </a:solidFill>
                  <a:round/>
                </a:ln>
              </a:rPr>
              <a:t>根据绝对值的代数意义，请填空：</a:t>
            </a:r>
          </a:p>
        </p:txBody>
      </p:sp>
      <p:sp>
        <p:nvSpPr>
          <p:cNvPr id="24578" name="Text Box 4"/>
          <p:cNvSpPr txBox="1">
            <a:spLocks noChangeArrowheads="1"/>
          </p:cNvSpPr>
          <p:nvPr/>
        </p:nvSpPr>
        <p:spPr bwMode="auto">
          <a:xfrm>
            <a:off x="900113" y="2133600"/>
            <a:ext cx="2757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5</a:t>
            </a:r>
            <a:r>
              <a:rPr lang="zh-CN" altLang="en-US" sz="2800" b="1">
                <a:latin typeface="Times New Roman" panose="02020603050405020304" pitchFamily="18" charset="0"/>
                <a:sym typeface="Wingdings" panose="05000000000000000000" pitchFamily="2" charset="2"/>
              </a:rPr>
              <a:t>｜＝　</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79" name="Text Box 5"/>
          <p:cNvSpPr txBox="1">
            <a:spLocks noChangeArrowheads="1"/>
          </p:cNvSpPr>
          <p:nvPr/>
        </p:nvSpPr>
        <p:spPr bwMode="auto">
          <a:xfrm>
            <a:off x="900113" y="2708275"/>
            <a:ext cx="2528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5</a:t>
            </a:r>
            <a:r>
              <a:rPr lang="zh-CN" altLang="en-US" sz="2800" b="1">
                <a:latin typeface="Times New Roman" panose="02020603050405020304" pitchFamily="18" charset="0"/>
                <a:sym typeface="Wingdings" panose="05000000000000000000" pitchFamily="2" charset="2"/>
              </a:rPr>
              <a:t>｜＝</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80" name="Text Box 6"/>
          <p:cNvSpPr txBox="1">
            <a:spLocks noChangeArrowheads="1"/>
          </p:cNvSpPr>
          <p:nvPr/>
        </p:nvSpPr>
        <p:spPr bwMode="auto">
          <a:xfrm>
            <a:off x="900113" y="3286125"/>
            <a:ext cx="2757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2.4</a:t>
            </a:r>
            <a:r>
              <a:rPr lang="zh-CN" altLang="en-US" sz="2800" b="1">
                <a:latin typeface="Times New Roman" panose="02020603050405020304" pitchFamily="18" charset="0"/>
                <a:sym typeface="Wingdings" panose="05000000000000000000" pitchFamily="2" charset="2"/>
              </a:rPr>
              <a:t>｜＝</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81" name="Text Box 7"/>
          <p:cNvSpPr txBox="1">
            <a:spLocks noChangeArrowheads="1"/>
          </p:cNvSpPr>
          <p:nvPr/>
        </p:nvSpPr>
        <p:spPr bwMode="auto">
          <a:xfrm>
            <a:off x="900113" y="3860800"/>
            <a:ext cx="2797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2.4</a:t>
            </a:r>
            <a:r>
              <a:rPr lang="zh-CN" altLang="en-US" sz="2800" b="1">
                <a:latin typeface="Times New Roman" panose="02020603050405020304" pitchFamily="18" charset="0"/>
                <a:sym typeface="Wingdings" panose="05000000000000000000" pitchFamily="2" charset="2"/>
              </a:rPr>
              <a:t>｜＝</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82" name="Text Box 8"/>
          <p:cNvSpPr txBox="1">
            <a:spLocks noChangeArrowheads="1"/>
          </p:cNvSpPr>
          <p:nvPr/>
        </p:nvSpPr>
        <p:spPr bwMode="auto">
          <a:xfrm>
            <a:off x="6011863" y="2062163"/>
            <a:ext cx="2757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3</a:t>
            </a:r>
            <a:r>
              <a:rPr lang="zh-CN" altLang="en-US" sz="2800" b="1">
                <a:latin typeface="Times New Roman" panose="02020603050405020304" pitchFamily="18" charset="0"/>
                <a:sym typeface="Wingdings" panose="05000000000000000000" pitchFamily="2" charset="2"/>
              </a:rPr>
              <a:t>｜＝　</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83" name="Text Box 9"/>
          <p:cNvSpPr txBox="1">
            <a:spLocks noChangeArrowheads="1"/>
          </p:cNvSpPr>
          <p:nvPr/>
        </p:nvSpPr>
        <p:spPr bwMode="auto">
          <a:xfrm>
            <a:off x="6011863" y="2636838"/>
            <a:ext cx="2528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3</a:t>
            </a:r>
            <a:r>
              <a:rPr lang="zh-CN" altLang="en-US" sz="2800" b="1">
                <a:latin typeface="Times New Roman" panose="02020603050405020304" pitchFamily="18" charset="0"/>
                <a:sym typeface="Wingdings" panose="05000000000000000000" pitchFamily="2" charset="2"/>
              </a:rPr>
              <a:t>｜＝</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84" name="Text Box 10"/>
          <p:cNvSpPr txBox="1">
            <a:spLocks noChangeArrowheads="1"/>
          </p:cNvSpPr>
          <p:nvPr/>
        </p:nvSpPr>
        <p:spPr bwMode="auto">
          <a:xfrm>
            <a:off x="5940425" y="3286125"/>
            <a:ext cx="2757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0.5</a:t>
            </a:r>
            <a:r>
              <a:rPr lang="zh-CN" altLang="en-US" sz="2800" b="1">
                <a:latin typeface="Times New Roman" panose="02020603050405020304" pitchFamily="18" charset="0"/>
                <a:sym typeface="Wingdings" panose="05000000000000000000" pitchFamily="2" charset="2"/>
              </a:rPr>
              <a:t>｜＝</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24585" name="Text Box 11"/>
          <p:cNvSpPr txBox="1">
            <a:spLocks noChangeArrowheads="1"/>
          </p:cNvSpPr>
          <p:nvPr/>
        </p:nvSpPr>
        <p:spPr bwMode="auto">
          <a:xfrm>
            <a:off x="5940425" y="3860800"/>
            <a:ext cx="2797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a:latin typeface="Times New Roman" panose="02020603050405020304" pitchFamily="18" charset="0"/>
                <a:sym typeface="Wingdings" panose="05000000000000000000" pitchFamily="2" charset="2"/>
              </a:rPr>
              <a:t>｜－</a:t>
            </a:r>
            <a:r>
              <a:rPr lang="zh-CN" altLang="zh-CN" sz="2800" b="1">
                <a:latin typeface="Times New Roman" panose="02020603050405020304" pitchFamily="18" charset="0"/>
                <a:sym typeface="Wingdings" panose="05000000000000000000" pitchFamily="2" charset="2"/>
              </a:rPr>
              <a:t>0.5</a:t>
            </a:r>
            <a:r>
              <a:rPr lang="zh-CN" altLang="en-US" sz="2800" b="1">
                <a:latin typeface="Times New Roman" panose="02020603050405020304" pitchFamily="18" charset="0"/>
                <a:sym typeface="Wingdings" panose="05000000000000000000" pitchFamily="2" charset="2"/>
              </a:rPr>
              <a:t>｜＝</a:t>
            </a:r>
            <a:r>
              <a:rPr lang="zh-CN" altLang="en-US" sz="2800" b="1">
                <a:solidFill>
                  <a:srgbClr val="0000FF"/>
                </a:solidFill>
                <a:latin typeface="Times New Roman" panose="02020603050405020304" pitchFamily="18" charset="0"/>
                <a:sym typeface="Wingdings" panose="05000000000000000000" pitchFamily="2" charset="2"/>
              </a:rPr>
              <a:t>　　</a:t>
            </a:r>
          </a:p>
        </p:txBody>
      </p:sp>
      <p:sp>
        <p:nvSpPr>
          <p:cNvPr id="9228" name="Text Box 12"/>
          <p:cNvSpPr txBox="1">
            <a:spLocks noChangeArrowheads="1"/>
          </p:cNvSpPr>
          <p:nvPr/>
        </p:nvSpPr>
        <p:spPr bwMode="auto">
          <a:xfrm>
            <a:off x="2555875" y="2133600"/>
            <a:ext cx="1728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5</a:t>
            </a:r>
          </a:p>
        </p:txBody>
      </p:sp>
      <p:sp>
        <p:nvSpPr>
          <p:cNvPr id="9229" name="Text Box 13"/>
          <p:cNvSpPr txBox="1">
            <a:spLocks noChangeArrowheads="1"/>
          </p:cNvSpPr>
          <p:nvPr/>
        </p:nvSpPr>
        <p:spPr bwMode="auto">
          <a:xfrm>
            <a:off x="2627313" y="2708275"/>
            <a:ext cx="1728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5</a:t>
            </a:r>
          </a:p>
        </p:txBody>
      </p:sp>
      <p:sp>
        <p:nvSpPr>
          <p:cNvPr id="9230" name="Text Box 14"/>
          <p:cNvSpPr txBox="1">
            <a:spLocks noChangeArrowheads="1"/>
          </p:cNvSpPr>
          <p:nvPr/>
        </p:nvSpPr>
        <p:spPr bwMode="auto">
          <a:xfrm>
            <a:off x="2771775" y="3213100"/>
            <a:ext cx="1728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2.4</a:t>
            </a:r>
          </a:p>
        </p:txBody>
      </p:sp>
      <p:sp>
        <p:nvSpPr>
          <p:cNvPr id="9231" name="Text Box 15"/>
          <p:cNvSpPr txBox="1">
            <a:spLocks noChangeArrowheads="1"/>
          </p:cNvSpPr>
          <p:nvPr/>
        </p:nvSpPr>
        <p:spPr bwMode="auto">
          <a:xfrm>
            <a:off x="2771775" y="3860800"/>
            <a:ext cx="1728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solidFill>
                  <a:srgbClr val="0000FF"/>
                </a:solidFill>
                <a:latin typeface="Times New Roman" panose="02020603050405020304" pitchFamily="18" charset="0"/>
                <a:sym typeface="Wingdings" panose="05000000000000000000" pitchFamily="2" charset="2"/>
              </a:rPr>
              <a:t>2.4</a:t>
            </a:r>
          </a:p>
        </p:txBody>
      </p:sp>
      <p:sp>
        <p:nvSpPr>
          <p:cNvPr id="9232" name="Text Box 16"/>
          <p:cNvSpPr txBox="1">
            <a:spLocks noChangeArrowheads="1"/>
          </p:cNvSpPr>
          <p:nvPr/>
        </p:nvSpPr>
        <p:spPr bwMode="auto">
          <a:xfrm>
            <a:off x="7812088" y="1989138"/>
            <a:ext cx="17287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Times New Roman" panose="02020603050405020304" pitchFamily="18" charset="0"/>
                <a:sym typeface="Wingdings" panose="05000000000000000000" pitchFamily="2" charset="2"/>
              </a:rPr>
              <a:t>3</a:t>
            </a:r>
          </a:p>
        </p:txBody>
      </p:sp>
      <p:sp>
        <p:nvSpPr>
          <p:cNvPr id="9233" name="Text Box 17"/>
          <p:cNvSpPr txBox="1">
            <a:spLocks noChangeArrowheads="1"/>
          </p:cNvSpPr>
          <p:nvPr/>
        </p:nvSpPr>
        <p:spPr bwMode="auto">
          <a:xfrm>
            <a:off x="7812088" y="2636838"/>
            <a:ext cx="17287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Times New Roman" panose="02020603050405020304" pitchFamily="18" charset="0"/>
                <a:sym typeface="Wingdings" panose="05000000000000000000" pitchFamily="2" charset="2"/>
              </a:rPr>
              <a:t>3</a:t>
            </a:r>
          </a:p>
        </p:txBody>
      </p:sp>
      <p:sp>
        <p:nvSpPr>
          <p:cNvPr id="9234" name="Text Box 18"/>
          <p:cNvSpPr txBox="1">
            <a:spLocks noChangeArrowheads="1"/>
          </p:cNvSpPr>
          <p:nvPr/>
        </p:nvSpPr>
        <p:spPr bwMode="auto">
          <a:xfrm>
            <a:off x="7812088" y="3213100"/>
            <a:ext cx="1728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Times New Roman" panose="02020603050405020304" pitchFamily="18" charset="0"/>
                <a:sym typeface="Wingdings" panose="05000000000000000000" pitchFamily="2" charset="2"/>
              </a:rPr>
              <a:t>0.5</a:t>
            </a:r>
          </a:p>
        </p:txBody>
      </p:sp>
      <p:sp>
        <p:nvSpPr>
          <p:cNvPr id="9235" name="Text Box 19"/>
          <p:cNvSpPr txBox="1">
            <a:spLocks noChangeArrowheads="1"/>
          </p:cNvSpPr>
          <p:nvPr/>
        </p:nvSpPr>
        <p:spPr bwMode="auto">
          <a:xfrm>
            <a:off x="7812088" y="3860800"/>
            <a:ext cx="1728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2800" b="1">
                <a:latin typeface="Times New Roman" panose="02020603050405020304" pitchFamily="18" charset="0"/>
                <a:sym typeface="Wingdings" panose="05000000000000000000" pitchFamily="2" charset="2"/>
              </a:rPr>
              <a:t>0.5</a:t>
            </a:r>
          </a:p>
        </p:txBody>
      </p:sp>
      <p:sp>
        <p:nvSpPr>
          <p:cNvPr id="9236" name="AutoShape 20"/>
          <p:cNvSpPr/>
          <p:nvPr/>
        </p:nvSpPr>
        <p:spPr bwMode="auto">
          <a:xfrm>
            <a:off x="827088" y="2205038"/>
            <a:ext cx="144462" cy="863600"/>
          </a:xfrm>
          <a:prstGeom prst="leftBrace">
            <a:avLst>
              <a:gd name="adj1" fmla="val 49789"/>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37" name="AutoShape 21"/>
          <p:cNvSpPr/>
          <p:nvPr/>
        </p:nvSpPr>
        <p:spPr bwMode="auto">
          <a:xfrm>
            <a:off x="5940425" y="2205038"/>
            <a:ext cx="144463" cy="863600"/>
          </a:xfrm>
          <a:prstGeom prst="leftBrace">
            <a:avLst>
              <a:gd name="adj1" fmla="val 49789"/>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38" name="AutoShape 22"/>
          <p:cNvSpPr/>
          <p:nvPr/>
        </p:nvSpPr>
        <p:spPr bwMode="auto">
          <a:xfrm>
            <a:off x="827088" y="3429000"/>
            <a:ext cx="144462" cy="863600"/>
          </a:xfrm>
          <a:prstGeom prst="leftBrace">
            <a:avLst>
              <a:gd name="adj1" fmla="val 49789"/>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39" name="AutoShape 23"/>
          <p:cNvSpPr/>
          <p:nvPr/>
        </p:nvSpPr>
        <p:spPr bwMode="auto">
          <a:xfrm>
            <a:off x="5867400" y="3357563"/>
            <a:ext cx="144463" cy="863600"/>
          </a:xfrm>
          <a:prstGeom prst="leftBrace">
            <a:avLst>
              <a:gd name="adj1" fmla="val 49789"/>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287" name="WordArt 24"/>
          <p:cNvSpPr>
            <a:spLocks noChangeArrowheads="1" noChangeShapeType="1" noTextEdit="1"/>
          </p:cNvSpPr>
          <p:nvPr/>
        </p:nvSpPr>
        <p:spPr bwMode="auto">
          <a:xfrm>
            <a:off x="539750" y="4581525"/>
            <a:ext cx="5616575" cy="430213"/>
          </a:xfrm>
          <a:prstGeom prst="rect">
            <a:avLst/>
          </a:prstGeom>
        </p:spPr>
        <p:txBody>
          <a:bodyPr wrap="none" fromWordArt="1">
            <a:prstTxWarp prst="textPlain">
              <a:avLst>
                <a:gd name="adj" fmla="val 50000"/>
              </a:avLst>
            </a:prstTxWarp>
          </a:bodyPr>
          <a:lstStyle/>
          <a:p>
            <a:pPr algn="ctr"/>
            <a:r>
              <a:rPr lang="zh-CN" altLang="en-US" sz="3600" b="1" kern="10">
                <a:ln w="12700">
                  <a:solidFill>
                    <a:srgbClr val="0000FF"/>
                  </a:solidFill>
                  <a:round/>
                </a:ln>
                <a:solidFill>
                  <a:srgbClr val="0000FF">
                    <a:alpha val="50195"/>
                  </a:srgbClr>
                </a:solidFill>
                <a:effectLst>
                  <a:outerShdw dist="12700" algn="ctr" rotWithShape="0">
                    <a:srgbClr val="0000FF"/>
                  </a:outerShdw>
                </a:effectLst>
                <a:latin typeface="宋体" panose="02010600030101010101" pitchFamily="2" charset="-122"/>
                <a:ea typeface="宋体" panose="02010600030101010101" pitchFamily="2" charset="-122"/>
              </a:rPr>
              <a:t>互为相反数的两个数的绝对值相等</a:t>
            </a:r>
          </a:p>
        </p:txBody>
      </p:sp>
      <p:sp>
        <p:nvSpPr>
          <p:cNvPr id="9241" name="Text Box 25"/>
          <p:cNvSpPr txBox="1">
            <a:spLocks noChangeArrowheads="1"/>
          </p:cNvSpPr>
          <p:nvPr/>
        </p:nvSpPr>
        <p:spPr bwMode="auto">
          <a:xfrm>
            <a:off x="3419475" y="5300663"/>
            <a:ext cx="374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3600" b="1">
                <a:solidFill>
                  <a:srgbClr val="0000FF"/>
                </a:solidFill>
                <a:latin typeface="Times New Roman" panose="02020603050405020304" pitchFamily="18" charset="0"/>
                <a:sym typeface="Wingdings" panose="05000000000000000000" pitchFamily="2" charset="2"/>
              </a:rPr>
              <a:t>即：</a:t>
            </a:r>
            <a:r>
              <a:rPr lang="zh-CN" altLang="zh-CN" sz="3600" b="1" i="1">
                <a:solidFill>
                  <a:srgbClr val="0000FF"/>
                </a:solidFill>
                <a:latin typeface="Times New Roman" panose="02020603050405020304" pitchFamily="18" charset="0"/>
                <a:sym typeface="Wingdings" panose="05000000000000000000" pitchFamily="2" charset="2"/>
              </a:rPr>
              <a:t>|a|</a:t>
            </a:r>
            <a:r>
              <a:rPr lang="zh-CN" altLang="zh-CN" sz="3600" b="1">
                <a:solidFill>
                  <a:srgbClr val="0000FF"/>
                </a:solidFill>
                <a:latin typeface="Times New Roman" panose="02020603050405020304" pitchFamily="18" charset="0"/>
                <a:sym typeface="Wingdings" panose="05000000000000000000" pitchFamily="2" charset="2"/>
              </a:rPr>
              <a:t>=</a:t>
            </a:r>
            <a:r>
              <a:rPr lang="zh-CN" altLang="zh-CN" sz="3600" b="1" i="1">
                <a:solidFill>
                  <a:srgbClr val="0000FF"/>
                </a:solidFill>
                <a:latin typeface="Times New Roman" panose="02020603050405020304" pitchFamily="18" charset="0"/>
                <a:sym typeface="Wingdings" panose="05000000000000000000" pitchFamily="2" charset="2"/>
              </a:rPr>
              <a:t>|-a|</a:t>
            </a:r>
            <a:r>
              <a:rPr lang="zh-CN" altLang="en-US" sz="3600" b="1" i="1">
                <a:solidFill>
                  <a:srgbClr val="0000FF"/>
                </a:solidFill>
                <a:latin typeface="Times New Roman" panose="02020603050405020304" pitchFamily="18" charset="0"/>
                <a:sym typeface="Wingdings" panose="05000000000000000000" pitchFamily="2" charset="2"/>
              </a:rPr>
              <a:t>　　　</a:t>
            </a:r>
            <a:endParaRPr lang="zh-CN" altLang="en-US" sz="3600" b="1">
              <a:solidFill>
                <a:srgbClr val="0000FF"/>
              </a:solidFill>
              <a:latin typeface="Times New Roman" panose="02020603050405020304" pitchFamily="18" charset="0"/>
              <a:sym typeface="Wingdings" panose="05000000000000000000" pitchFamily="2" charset="2"/>
            </a:endParaRPr>
          </a:p>
        </p:txBody>
      </p:sp>
      <p:pic>
        <p:nvPicPr>
          <p:cNvPr id="24600" name="Picture 7"/>
          <p:cNvPicPr>
            <a:picLocks noChangeAspect="1" noChangeArrowheads="1"/>
          </p:cNvPicPr>
          <p:nvPr/>
        </p:nvPicPr>
        <p:blipFill>
          <a:blip r:embed="rId3" cstate="email"/>
          <a:srcRect/>
          <a:stretch>
            <a:fillRect/>
          </a:stretch>
        </p:blipFill>
        <p:spPr bwMode="auto">
          <a:xfrm>
            <a:off x="309563" y="187325"/>
            <a:ext cx="20526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1" name="TextBox 6"/>
          <p:cNvSpPr txBox="1">
            <a:spLocks noChangeArrowheads="1"/>
          </p:cNvSpPr>
          <p:nvPr/>
        </p:nvSpPr>
        <p:spPr bwMode="auto">
          <a:xfrm>
            <a:off x="466725" y="233363"/>
            <a:ext cx="28543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latin typeface="微软雅黑" panose="020B0503020204020204" pitchFamily="34" charset="-122"/>
                <a:ea typeface="微软雅黑" panose="020B0503020204020204" pitchFamily="34" charset="-122"/>
              </a:rPr>
              <a:t> </a:t>
            </a:r>
            <a:r>
              <a:rPr lang="zh-CN" altLang="en-US" sz="2400">
                <a:latin typeface="微软雅黑" panose="020B0503020204020204" pitchFamily="34" charset="-122"/>
                <a:ea typeface="微软雅黑" panose="020B0503020204020204" pitchFamily="34" charset="-122"/>
              </a:rPr>
              <a:t>观察发现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slide(fromBottom)">
                                      <p:cBhvr>
                                        <p:cTn id="7" dur="500"/>
                                        <p:tgtEl>
                                          <p:spTgt spid="922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29"/>
                                        </p:tgtEl>
                                        <p:attrNameLst>
                                          <p:attrName>style.visibility</p:attrName>
                                        </p:attrNameLst>
                                      </p:cBhvr>
                                      <p:to>
                                        <p:strVal val="visible"/>
                                      </p:to>
                                    </p:set>
                                    <p:animEffect transition="in" filter="slide(fromBottom)">
                                      <p:cBhvr>
                                        <p:cTn id="12" dur="500"/>
                                        <p:tgtEl>
                                          <p:spTgt spid="922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232"/>
                                        </p:tgtEl>
                                        <p:attrNameLst>
                                          <p:attrName>style.visibility</p:attrName>
                                        </p:attrNameLst>
                                      </p:cBhvr>
                                      <p:to>
                                        <p:strVal val="visible"/>
                                      </p:to>
                                    </p:set>
                                    <p:animEffect transition="in" filter="slide(fromBottom)">
                                      <p:cBhvr>
                                        <p:cTn id="17" dur="500"/>
                                        <p:tgtEl>
                                          <p:spTgt spid="923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233"/>
                                        </p:tgtEl>
                                        <p:attrNameLst>
                                          <p:attrName>style.visibility</p:attrName>
                                        </p:attrNameLst>
                                      </p:cBhvr>
                                      <p:to>
                                        <p:strVal val="visible"/>
                                      </p:to>
                                    </p:set>
                                    <p:animEffect transition="in" filter="slide(fromBottom)">
                                      <p:cBhvr>
                                        <p:cTn id="22" dur="500"/>
                                        <p:tgtEl>
                                          <p:spTgt spid="923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230"/>
                                        </p:tgtEl>
                                        <p:attrNameLst>
                                          <p:attrName>style.visibility</p:attrName>
                                        </p:attrNameLst>
                                      </p:cBhvr>
                                      <p:to>
                                        <p:strVal val="visible"/>
                                      </p:to>
                                    </p:set>
                                    <p:animEffect transition="in" filter="slide(fromBottom)">
                                      <p:cBhvr>
                                        <p:cTn id="27" dur="500"/>
                                        <p:tgtEl>
                                          <p:spTgt spid="923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231"/>
                                        </p:tgtEl>
                                        <p:attrNameLst>
                                          <p:attrName>style.visibility</p:attrName>
                                        </p:attrNameLst>
                                      </p:cBhvr>
                                      <p:to>
                                        <p:strVal val="visible"/>
                                      </p:to>
                                    </p:set>
                                    <p:animEffect transition="in" filter="slide(fromBottom)">
                                      <p:cBhvr>
                                        <p:cTn id="32" dur="500"/>
                                        <p:tgtEl>
                                          <p:spTgt spid="923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234"/>
                                        </p:tgtEl>
                                        <p:attrNameLst>
                                          <p:attrName>style.visibility</p:attrName>
                                        </p:attrNameLst>
                                      </p:cBhvr>
                                      <p:to>
                                        <p:strVal val="visible"/>
                                      </p:to>
                                    </p:set>
                                    <p:animEffect transition="in" filter="slide(fromBottom)">
                                      <p:cBhvr>
                                        <p:cTn id="37" dur="500"/>
                                        <p:tgtEl>
                                          <p:spTgt spid="9234"/>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9235"/>
                                        </p:tgtEl>
                                        <p:attrNameLst>
                                          <p:attrName>style.visibility</p:attrName>
                                        </p:attrNameLst>
                                      </p:cBhvr>
                                      <p:to>
                                        <p:strVal val="visible"/>
                                      </p:to>
                                    </p:set>
                                    <p:animEffect transition="in" filter="slide(fromBottom)">
                                      <p:cBhvr>
                                        <p:cTn id="42" dur="500"/>
                                        <p:tgtEl>
                                          <p:spTgt spid="923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236"/>
                                        </p:tgtEl>
                                        <p:attrNameLst>
                                          <p:attrName>style.visibility</p:attrName>
                                        </p:attrNameLst>
                                      </p:cBhvr>
                                      <p:to>
                                        <p:strVal val="visible"/>
                                      </p:to>
                                    </p:set>
                                    <p:animEffect transition="in" filter="wipe(left)">
                                      <p:cBhvr>
                                        <p:cTn id="47" dur="500"/>
                                        <p:tgtEl>
                                          <p:spTgt spid="9236"/>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9237"/>
                                        </p:tgtEl>
                                        <p:attrNameLst>
                                          <p:attrName>style.visibility</p:attrName>
                                        </p:attrNameLst>
                                      </p:cBhvr>
                                      <p:to>
                                        <p:strVal val="visible"/>
                                      </p:to>
                                    </p:set>
                                    <p:animEffect transition="in" filter="wipe(left)">
                                      <p:cBhvr>
                                        <p:cTn id="51" dur="500"/>
                                        <p:tgtEl>
                                          <p:spTgt spid="9237"/>
                                        </p:tgtEl>
                                      </p:cBhvr>
                                    </p:animEffect>
                                  </p:childTnLst>
                                </p:cTn>
                              </p:par>
                            </p:childTnLst>
                          </p:cTn>
                        </p:par>
                        <p:par>
                          <p:cTn id="52" fill="hold">
                            <p:stCondLst>
                              <p:cond delay="1000"/>
                            </p:stCondLst>
                            <p:childTnLst>
                              <p:par>
                                <p:cTn id="53" presetID="22" presetClass="entr" presetSubtype="8" fill="hold" grpId="0" nodeType="afterEffect">
                                  <p:stCondLst>
                                    <p:cond delay="0"/>
                                  </p:stCondLst>
                                  <p:childTnLst>
                                    <p:set>
                                      <p:cBhvr>
                                        <p:cTn id="54" dur="1" fill="hold">
                                          <p:stCondLst>
                                            <p:cond delay="0"/>
                                          </p:stCondLst>
                                        </p:cTn>
                                        <p:tgtEl>
                                          <p:spTgt spid="9238"/>
                                        </p:tgtEl>
                                        <p:attrNameLst>
                                          <p:attrName>style.visibility</p:attrName>
                                        </p:attrNameLst>
                                      </p:cBhvr>
                                      <p:to>
                                        <p:strVal val="visible"/>
                                      </p:to>
                                    </p:set>
                                    <p:animEffect transition="in" filter="wipe(left)">
                                      <p:cBhvr>
                                        <p:cTn id="55" dur="500"/>
                                        <p:tgtEl>
                                          <p:spTgt spid="9238"/>
                                        </p:tgtEl>
                                      </p:cBhvr>
                                    </p:animEffect>
                                  </p:childTnLst>
                                </p:cTn>
                              </p:par>
                            </p:childTnLst>
                          </p:cTn>
                        </p:par>
                        <p:par>
                          <p:cTn id="56" fill="hold">
                            <p:stCondLst>
                              <p:cond delay="1500"/>
                            </p:stCondLst>
                            <p:childTnLst>
                              <p:par>
                                <p:cTn id="57" presetID="22" presetClass="entr" presetSubtype="8" fill="hold" grpId="0" nodeType="afterEffect">
                                  <p:stCondLst>
                                    <p:cond delay="0"/>
                                  </p:stCondLst>
                                  <p:childTnLst>
                                    <p:set>
                                      <p:cBhvr>
                                        <p:cTn id="58" dur="1" fill="hold">
                                          <p:stCondLst>
                                            <p:cond delay="0"/>
                                          </p:stCondLst>
                                        </p:cTn>
                                        <p:tgtEl>
                                          <p:spTgt spid="9239"/>
                                        </p:tgtEl>
                                        <p:attrNameLst>
                                          <p:attrName>style.visibility</p:attrName>
                                        </p:attrNameLst>
                                      </p:cBhvr>
                                      <p:to>
                                        <p:strVal val="visible"/>
                                      </p:to>
                                    </p:set>
                                    <p:animEffect transition="in" filter="wipe(left)">
                                      <p:cBhvr>
                                        <p:cTn id="59" dur="500"/>
                                        <p:tgtEl>
                                          <p:spTgt spid="9239"/>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5" fill="hold" grpId="0" nodeType="clickEffect">
                                  <p:stCondLst>
                                    <p:cond delay="0"/>
                                  </p:stCondLst>
                                  <p:childTnLst>
                                    <p:set>
                                      <p:cBhvr>
                                        <p:cTn id="63" dur="1" fill="hold">
                                          <p:stCondLst>
                                            <p:cond delay="0"/>
                                          </p:stCondLst>
                                        </p:cTn>
                                        <p:tgtEl>
                                          <p:spTgt spid="11287"/>
                                        </p:tgtEl>
                                        <p:attrNameLst>
                                          <p:attrName>style.visibility</p:attrName>
                                        </p:attrNameLst>
                                      </p:cBhvr>
                                      <p:to>
                                        <p:strVal val="visible"/>
                                      </p:to>
                                    </p:set>
                                    <p:animEffect transition="in" filter="blinds(horizontal)">
                                      <p:cBhvr>
                                        <p:cTn id="64" dur="500"/>
                                        <p:tgtEl>
                                          <p:spTgt spid="11287"/>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grpId="0" nodeType="clickEffect">
                                  <p:stCondLst>
                                    <p:cond delay="0"/>
                                  </p:stCondLst>
                                  <p:childTnLst>
                                    <p:set>
                                      <p:cBhvr>
                                        <p:cTn id="68" dur="1" fill="hold">
                                          <p:stCondLst>
                                            <p:cond delay="0"/>
                                          </p:stCondLst>
                                        </p:cTn>
                                        <p:tgtEl>
                                          <p:spTgt spid="9241"/>
                                        </p:tgtEl>
                                        <p:attrNameLst>
                                          <p:attrName>style.visibility</p:attrName>
                                        </p:attrNameLst>
                                      </p:cBhvr>
                                      <p:to>
                                        <p:strVal val="visible"/>
                                      </p:to>
                                    </p:set>
                                    <p:animEffect transition="in" filter="slide(fromBottom)">
                                      <p:cBhvr>
                                        <p:cTn id="69" dur="500"/>
                                        <p:tgtEl>
                                          <p:spTgt spid="9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P spid="9229" grpId="0"/>
      <p:bldP spid="9230" grpId="0"/>
      <p:bldP spid="9231" grpId="0"/>
      <p:bldP spid="9232" grpId="0"/>
      <p:bldP spid="9233" grpId="0"/>
      <p:bldP spid="9234" grpId="0"/>
      <p:bldP spid="9235" grpId="0"/>
      <p:bldP spid="9236" grpId="0" animBg="1"/>
      <p:bldP spid="9237" grpId="0" animBg="1"/>
      <p:bldP spid="9238" grpId="0" animBg="1"/>
      <p:bldP spid="9239" grpId="0" animBg="1"/>
      <p:bldP spid="11287" grpId="0" animBg="1"/>
      <p:bldP spid="9241"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第二节我们怎样学地理</Template>
  <TotalTime>0</TotalTime>
  <Words>941</Words>
  <Application>Microsoft Office PowerPoint</Application>
  <PresentationFormat>全屏显示(4:3)</PresentationFormat>
  <Paragraphs>124</Paragraphs>
  <Slides>15</Slides>
  <Notes>2</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2</vt:i4>
      </vt:variant>
      <vt:variant>
        <vt:lpstr>幻灯片标题</vt:lpstr>
      </vt:variant>
      <vt:variant>
        <vt:i4>15</vt:i4>
      </vt:variant>
    </vt:vector>
  </HeadingPairs>
  <TitlesOfParts>
    <vt:vector size="28" baseType="lpstr">
      <vt:lpstr>EU-BX</vt:lpstr>
      <vt:lpstr>黑体</vt:lpstr>
      <vt:lpstr>楷体</vt:lpstr>
      <vt:lpstr>楷体_GB2312</vt:lpstr>
      <vt:lpstr>宋体</vt:lpstr>
      <vt:lpstr>微软雅黑</vt:lpstr>
      <vt:lpstr>Arial</vt:lpstr>
      <vt:lpstr>Calibri</vt:lpstr>
      <vt:lpstr>Times New Roman</vt:lpstr>
      <vt:lpstr>Wingdings</vt:lpstr>
      <vt:lpstr>WWW.2PPT.COM
</vt:lpstr>
      <vt:lpstr>Equation.KSEE3</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2015-09-18T07:24:00Z</dcterms:created>
  <dcterms:modified xsi:type="dcterms:W3CDTF">2023-01-16T21:13:44Z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3D74D187ABF34FD6A3740BA8263C0246</vt:lpwstr>
  </property>
  <property fmtid="{A09F084E-AD41-489F-8076-AA5BE3082BCA}" pid="100">
    <vt:ui4>5</vt:ui4>
  </property>
  <property fmtid="{64440492-4C8B-11D1-8B70-080036B11A03}" pid="11">
    <vt:lpwstr>www.2ppt.com-爱PPT提供资源下载</vt:lpwstr>
  </property>
</Properties>
</file>