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2" r:id="rId18"/>
    <p:sldId id="333" r:id="rId19"/>
    <p:sldId id="334" r:id="rId20"/>
    <p:sldId id="257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楷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55B"/>
    <a:srgbClr val="9D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C610BE9-F305-44AD-AAD4-E17BA5656E8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CA5956B-8890-4846-9C12-7070FD1FD5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5956B-8890-4846-9C12-7070FD1FD5C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69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D6955B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D7545">
                  <a:alpha val="0"/>
                </a:srgbClr>
              </a:gs>
              <a:gs pos="100000">
                <a:srgbClr val="9D754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7026" y="1270253"/>
            <a:ext cx="6606085" cy="2292786"/>
            <a:chOff x="4847769" y="2106980"/>
            <a:chExt cx="660608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蟋蟀的住宅</a:t>
              </a:r>
              <a:endParaRPr lang="en-US" altLang="zh-CN" sz="9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44295" y="1674495"/>
            <a:ext cx="9616440" cy="137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居住在草地上的蟋蟀，超不多和蝉一样有名。它的出名不光由于它的唱歌，还由于它的住宅。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686925" y="2426892"/>
            <a:ext cx="1066800" cy="624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59838" y="2363113"/>
            <a:ext cx="1066800" cy="624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3346450" y="3024064"/>
            <a:ext cx="254000" cy="254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3793490" y="3024064"/>
            <a:ext cx="254000" cy="254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7454945" y="3037898"/>
            <a:ext cx="254000" cy="254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38275" y="3648075"/>
            <a:ext cx="3688080" cy="2153920"/>
            <a:chOff x="2213" y="6177"/>
            <a:chExt cx="5808" cy="3392"/>
          </a:xfrm>
        </p:grpSpPr>
        <p:sp>
          <p:nvSpPr>
            <p:cNvPr id="6" name="文本框 5"/>
            <p:cNvSpPr txBox="1"/>
            <p:nvPr/>
          </p:nvSpPr>
          <p:spPr>
            <a:xfrm>
              <a:off x="2213" y="6177"/>
              <a:ext cx="580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写出了蟋蟀出名的两个原因：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470" y="8481"/>
              <a:ext cx="2128" cy="10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34" y="8481"/>
              <a:ext cx="19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唱 歌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206" y="8481"/>
              <a:ext cx="2128" cy="10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70" y="8481"/>
              <a:ext cx="19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住 宅</a:t>
              </a:r>
            </a:p>
          </p:txBody>
        </p:sp>
      </p:grpSp>
      <p:sp>
        <p:nvSpPr>
          <p:cNvPr id="14" name="矩形标注 13"/>
          <p:cNvSpPr/>
          <p:nvPr/>
        </p:nvSpPr>
        <p:spPr>
          <a:xfrm>
            <a:off x="5683250" y="4166235"/>
            <a:ext cx="5070475" cy="1635760"/>
          </a:xfrm>
          <a:prstGeom prst="wedgeRectCallout">
            <a:avLst>
              <a:gd name="adj1" fmla="val -51440"/>
              <a:gd name="adj2" fmla="val -910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15330" y="4318635"/>
            <a:ext cx="5588000" cy="1223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你会用</a:t>
            </a:r>
            <a:r>
              <a:rPr kumimoji="0" lang="en-US" altLang="zh-CN" sz="32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不光</a:t>
            </a:r>
            <a:r>
              <a:rPr kumimoji="0" lang="en-US" altLang="zh-CN" sz="32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32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还</a:t>
            </a:r>
            <a:r>
              <a:rPr kumimoji="0" lang="en-US" altLang="zh-CN" sz="32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……”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造句吗？</a:t>
            </a:r>
          </a:p>
        </p:txBody>
      </p:sp>
      <p:sp>
        <p:nvSpPr>
          <p:cNvPr id="18" name="矩形 17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425" y="1743075"/>
            <a:ext cx="11233785" cy="3775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05425" y="1730375"/>
            <a:ext cx="0" cy="379857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674995" y="1911350"/>
            <a:ext cx="5645785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读课文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2—6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自然段，思考：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55640" y="2861310"/>
            <a:ext cx="5679440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这一部分从几个方面讲蟋蟀住宅的特点</a:t>
            </a:r>
            <a:r>
              <a:rPr kumimoji="0" lang="zh-CN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每个方面写了蟋蟀住宅的什么特点？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10" name="图片 9" descr="zsjkl (2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41336"/>
          <a:stretch>
            <a:fillRect/>
          </a:stretch>
        </p:blipFill>
        <p:spPr>
          <a:xfrm rot="20760000">
            <a:off x="722598" y="2018631"/>
            <a:ext cx="4278917" cy="3037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43176" y="1447820"/>
            <a:ext cx="3164205" cy="739140"/>
            <a:chOff x="1170" y="1651"/>
            <a:chExt cx="4983" cy="1164"/>
          </a:xfrm>
        </p:grpSpPr>
        <p:sp>
          <p:nvSpPr>
            <p:cNvPr id="3" name="矩形 2"/>
            <p:cNvSpPr/>
            <p:nvPr/>
          </p:nvSpPr>
          <p:spPr>
            <a:xfrm>
              <a:off x="1170" y="1651"/>
              <a:ext cx="4983" cy="11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82" y="1778"/>
              <a:ext cx="4854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蟋蟀住宅的选址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1693390" y="2245019"/>
            <a:ext cx="3759434" cy="3759434"/>
          </a:xfrm>
          <a:prstGeom prst="ellipse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6051" y="3020715"/>
            <a:ext cx="71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95446" y="2905780"/>
            <a:ext cx="295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临时的隐蔽所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24961" y="3834150"/>
            <a:ext cx="309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得来不费工夫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24961" y="4758075"/>
            <a:ext cx="309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弃去毫不可惜</a:t>
            </a:r>
          </a:p>
        </p:txBody>
      </p:sp>
      <p:sp>
        <p:nvSpPr>
          <p:cNvPr id="11" name="椭圆 10"/>
          <p:cNvSpPr/>
          <p:nvPr/>
        </p:nvSpPr>
        <p:spPr>
          <a:xfrm>
            <a:off x="5788347" y="2245019"/>
            <a:ext cx="3759434" cy="3759434"/>
          </a:xfrm>
          <a:prstGeom prst="ellipse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67039" y="3260745"/>
            <a:ext cx="71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387E5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75062" y="2597170"/>
            <a:ext cx="295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不肯随遇而安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75062" y="3200420"/>
            <a:ext cx="295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慎重选址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26142" y="3822720"/>
            <a:ext cx="345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排水要优良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88347" y="4469785"/>
            <a:ext cx="372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有温和的阳光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88347" y="5139075"/>
            <a:ext cx="372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靠自己挖掘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79170" y="1114503"/>
            <a:ext cx="4154045" cy="739140"/>
            <a:chOff x="1170" y="1651"/>
            <a:chExt cx="5022" cy="1164"/>
          </a:xfrm>
        </p:grpSpPr>
        <p:sp>
          <p:nvSpPr>
            <p:cNvPr id="3" name="矩形 2"/>
            <p:cNvSpPr/>
            <p:nvPr/>
          </p:nvSpPr>
          <p:spPr>
            <a:xfrm>
              <a:off x="1170" y="1651"/>
              <a:ext cx="4983" cy="11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38" y="1778"/>
              <a:ext cx="485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蟋蟀住宅外部的特点</a:t>
              </a:r>
              <a:endPara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79170" y="2088535"/>
            <a:ext cx="453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朝着阳光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堤岸上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859020" y="2350145"/>
            <a:ext cx="65786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898832" y="1959610"/>
            <a:ext cx="1697355" cy="647065"/>
            <a:chOff x="11732" y="2917"/>
            <a:chExt cx="2673" cy="1019"/>
          </a:xfrm>
        </p:grpSpPr>
        <p:sp>
          <p:nvSpPr>
            <p:cNvPr id="9" name="矩形 8"/>
            <p:cNvSpPr/>
            <p:nvPr/>
          </p:nvSpPr>
          <p:spPr>
            <a:xfrm>
              <a:off x="11732" y="2918"/>
              <a:ext cx="2673" cy="101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969" y="2917"/>
              <a:ext cx="230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向 阳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68375" y="2818785"/>
            <a:ext cx="607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即使有骤雨，这里也立刻就会干的。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857047" y="3080395"/>
            <a:ext cx="65786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7596187" y="2744470"/>
            <a:ext cx="1916430" cy="647065"/>
            <a:chOff x="11732" y="2917"/>
            <a:chExt cx="2673" cy="1019"/>
          </a:xfrm>
        </p:grpSpPr>
        <p:sp>
          <p:nvSpPr>
            <p:cNvPr id="15" name="矩形 14"/>
            <p:cNvSpPr/>
            <p:nvPr/>
          </p:nvSpPr>
          <p:spPr>
            <a:xfrm>
              <a:off x="11732" y="2918"/>
              <a:ext cx="2673" cy="101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969" y="2917"/>
              <a:ext cx="230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排水好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979170" y="3544589"/>
            <a:ext cx="404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顺着地势弯弯曲曲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9170" y="4157364"/>
            <a:ext cx="576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出口的地方总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有一丛草半掩着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，就像一座门。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782117" y="4545965"/>
            <a:ext cx="65786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7847330" y="4103116"/>
            <a:ext cx="1916430" cy="647065"/>
            <a:chOff x="11732" y="2917"/>
            <a:chExt cx="2673" cy="1019"/>
          </a:xfrm>
        </p:grpSpPr>
        <p:sp>
          <p:nvSpPr>
            <p:cNvPr id="22" name="矩形 21"/>
            <p:cNvSpPr/>
            <p:nvPr/>
          </p:nvSpPr>
          <p:spPr>
            <a:xfrm>
              <a:off x="11732" y="2918"/>
              <a:ext cx="2673" cy="101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193" y="2917"/>
              <a:ext cx="18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隐 蔽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79170" y="5346363"/>
            <a:ext cx="576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那微斜的门口，经过仔细耙扫，收拾得很平坦。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6782117" y="5756184"/>
            <a:ext cx="65786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7892140" y="5459857"/>
            <a:ext cx="1916430" cy="647065"/>
            <a:chOff x="11732" y="2917"/>
            <a:chExt cx="2673" cy="1019"/>
          </a:xfrm>
        </p:grpSpPr>
        <p:sp>
          <p:nvSpPr>
            <p:cNvPr id="27" name="矩形 26"/>
            <p:cNvSpPr/>
            <p:nvPr/>
          </p:nvSpPr>
          <p:spPr>
            <a:xfrm>
              <a:off x="11732" y="2918"/>
              <a:ext cx="2673" cy="101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93" y="2917"/>
              <a:ext cx="18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平 坦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560343" y="1184275"/>
            <a:ext cx="10396220" cy="169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那微斜的门口，经过仔细耙扫，收拾得很平坦。这就是蟋蟀的平台。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当四周很安静的时候，蟋蟀就在这平台上弹琴。</a:t>
            </a:r>
          </a:p>
        </p:txBody>
      </p:sp>
      <p:pic>
        <p:nvPicPr>
          <p:cNvPr id="2" name="图片 1" descr="f8c92a78dfa44ec1ab7e2eb89c76b8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>
                  <a:alpha val="100000"/>
                </a:srgbClr>
              </a:clrFrom>
              <a:clrTo>
                <a:srgbClr val="FFFB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495" y="2911475"/>
            <a:ext cx="4151630" cy="2856865"/>
          </a:xfrm>
          <a:prstGeom prst="rect">
            <a:avLst/>
          </a:prstGeom>
          <a:effectLst/>
        </p:spPr>
      </p:pic>
      <p:sp>
        <p:nvSpPr>
          <p:cNvPr id="4" name="文本框 3"/>
          <p:cNvSpPr txBox="1"/>
          <p:nvPr/>
        </p:nvSpPr>
        <p:spPr>
          <a:xfrm>
            <a:off x="804545" y="2911475"/>
            <a:ext cx="6880860" cy="294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把蟋蟀洞穴门口的平地比作“平台”，把蟋蟀发出的声音称为“弹琴”，让我们感到蟋蟀的住宅设计讲究，不仅能藏身栖息，还具备休闲娱乐功能。字里行间体现了作者对蟋蟀的喜爱。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4489" y="1340229"/>
            <a:ext cx="4154045" cy="739140"/>
            <a:chOff x="1170" y="1651"/>
            <a:chExt cx="5022" cy="1164"/>
          </a:xfrm>
        </p:grpSpPr>
        <p:sp>
          <p:nvSpPr>
            <p:cNvPr id="3" name="矩形 2"/>
            <p:cNvSpPr/>
            <p:nvPr/>
          </p:nvSpPr>
          <p:spPr>
            <a:xfrm>
              <a:off x="1170" y="1651"/>
              <a:ext cx="4983" cy="11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38" y="1778"/>
              <a:ext cx="485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蟋蟀住宅内部的特点</a:t>
              </a:r>
              <a:endPara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4971" y="2460897"/>
            <a:ext cx="9906635" cy="34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屋子的内部没什么布置，但是墙壁很光滑。主人有的是时间，把粗糙的地方修理平整。大体上讲，住所是很简朴的，清洁、干燥，很卫生。假使我们想到蟋蟀用来挖掘的工具是那样简单，这座住宅真可以算是伟大的工程了。</a:t>
            </a:r>
          </a:p>
        </p:txBody>
      </p:sp>
      <p:sp>
        <p:nvSpPr>
          <p:cNvPr id="7" name="椭圆 6"/>
          <p:cNvSpPr/>
          <p:nvPr/>
        </p:nvSpPr>
        <p:spPr>
          <a:xfrm>
            <a:off x="7909016" y="3476014"/>
            <a:ext cx="1073785" cy="692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80311" y="3476015"/>
            <a:ext cx="1073785" cy="692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3501" y="4385854"/>
            <a:ext cx="1073785" cy="692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90963" y="4385853"/>
            <a:ext cx="1073785" cy="692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63761" y="5183919"/>
            <a:ext cx="2402840" cy="692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435" y="1272992"/>
            <a:ext cx="932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为什么说蟋蟀的住宅可以算是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伟大的工程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275715" y="2469515"/>
            <a:ext cx="9236710" cy="31172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2067" y="2195053"/>
            <a:ext cx="6465233" cy="34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蟋蟀的身躯那么柔弱，用来施工的工具仅仅是细弱的前足和后腿，要挖土、搬土块、踏地、推土、修整等，这对蟋蟀来说的确是伟大的工程。</a:t>
            </a:r>
          </a:p>
        </p:txBody>
      </p:sp>
      <p:sp>
        <p:nvSpPr>
          <p:cNvPr id="7" name="矩形 6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45" y="2767906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2650" y="1193175"/>
            <a:ext cx="932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从文中可以看出蟋蟀具有怎样的精神？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1550" y="2020418"/>
            <a:ext cx="7207250" cy="294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不肯随遇而安。</a:t>
            </a:r>
            <a:r>
              <a:rPr kumimoji="0" lang="zh-CN" altLang="en-US" sz="2400" i="0" u="none" strike="noStrike" kern="1200" cap="none" spc="200" normalizeH="0" baseline="0" noProof="0" dirty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它慎重地选择住址，不利用现成的洞穴。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吃苦耐劳，坚持不懈。</a:t>
            </a:r>
            <a:r>
              <a:rPr kumimoji="0" lang="zh-CN" altLang="en-US" sz="2400" i="0" u="none" strike="noStrike" kern="1200" cap="none" spc="200" normalizeH="0" baseline="0" noProof="0" dirty="0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蟋蟀用它柔弱的工具完成了建筑住宅的一系列工序。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45" y="2767906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89" y="1385570"/>
            <a:ext cx="10972800" cy="4495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结构梳理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8"/>
          <p:cNvGrpSpPr/>
          <p:nvPr/>
        </p:nvGrpSpPr>
        <p:grpSpPr>
          <a:xfrm>
            <a:off x="1179513" y="1720850"/>
            <a:ext cx="9832667" cy="694690"/>
            <a:chOff x="3088" y="2827"/>
            <a:chExt cx="15484" cy="1094"/>
          </a:xfrm>
        </p:grpSpPr>
        <p:grpSp>
          <p:nvGrpSpPr>
            <p:cNvPr id="21507" name="组合 7"/>
            <p:cNvGrpSpPr/>
            <p:nvPr/>
          </p:nvGrpSpPr>
          <p:grpSpPr>
            <a:xfrm>
              <a:off x="3088" y="2827"/>
              <a:ext cx="1273" cy="1094"/>
              <a:chOff x="3088" y="2827"/>
              <a:chExt cx="1273" cy="109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088" y="2827"/>
                <a:ext cx="1273" cy="1094"/>
              </a:xfrm>
              <a:prstGeom prst="ellipse">
                <a:avLst/>
              </a:prstGeom>
              <a:noFill/>
              <a:ln w="28575">
                <a:solidFill>
                  <a:srgbClr val="5C9778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09" name="文本框 2"/>
              <p:cNvSpPr txBox="1"/>
              <p:nvPr/>
            </p:nvSpPr>
            <p:spPr>
              <a:xfrm>
                <a:off x="3343" y="2827"/>
                <a:ext cx="764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1200" cap="none" spc="0" normalizeH="0" baseline="0" noProof="0">
                    <a:ln>
                      <a:noFill/>
                    </a:ln>
                    <a:solidFill>
                      <a:srgbClr val="387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4782" y="2846"/>
              <a:ext cx="13790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请你以蟋蟀的身份，向家长或同学介绍自己住宅特点及修建过程。</a:t>
              </a:r>
              <a:endPara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8"/>
          <p:cNvGrpSpPr/>
          <p:nvPr/>
        </p:nvGrpSpPr>
        <p:grpSpPr>
          <a:xfrm>
            <a:off x="1179513" y="3221990"/>
            <a:ext cx="9527222" cy="694690"/>
            <a:chOff x="3088" y="2827"/>
            <a:chExt cx="15003" cy="1094"/>
          </a:xfrm>
        </p:grpSpPr>
        <p:grpSp>
          <p:nvGrpSpPr>
            <p:cNvPr id="4" name="组合 7"/>
            <p:cNvGrpSpPr/>
            <p:nvPr/>
          </p:nvGrpSpPr>
          <p:grpSpPr>
            <a:xfrm>
              <a:off x="3088" y="2827"/>
              <a:ext cx="1273" cy="1094"/>
              <a:chOff x="3088" y="2827"/>
              <a:chExt cx="1273" cy="1094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088" y="2827"/>
                <a:ext cx="1273" cy="1094"/>
              </a:xfrm>
              <a:prstGeom prst="ellipse">
                <a:avLst/>
              </a:prstGeom>
              <a:noFill/>
              <a:ln w="28575">
                <a:solidFill>
                  <a:srgbClr val="5C9778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文本框 2"/>
              <p:cNvSpPr txBox="1"/>
              <p:nvPr/>
            </p:nvSpPr>
            <p:spPr>
              <a:xfrm>
                <a:off x="3343" y="2827"/>
                <a:ext cx="764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1200" cap="none" spc="0" normalizeH="0" baseline="0" noProof="0">
                    <a:ln>
                      <a:noFill/>
                    </a:ln>
                    <a:solidFill>
                      <a:srgbClr val="387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782" y="2846"/>
              <a:ext cx="13309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课外阅读法布尔</a:t>
              </a:r>
              <a:r>
                <a:rPr kumimoji="0" lang="zh-CN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昆虫的故事</a:t>
              </a:r>
              <a:r>
                <a:rPr kumimoji="0" lang="zh-CN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，向同学们介绍书中的内容。</a:t>
              </a:r>
              <a:endPara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79513" y="4722495"/>
            <a:ext cx="9527222" cy="694690"/>
            <a:chOff x="3088" y="2827"/>
            <a:chExt cx="15003" cy="1094"/>
          </a:xfrm>
        </p:grpSpPr>
        <p:grpSp>
          <p:nvGrpSpPr>
            <p:cNvPr id="11" name="组合 7"/>
            <p:cNvGrpSpPr/>
            <p:nvPr/>
          </p:nvGrpSpPr>
          <p:grpSpPr>
            <a:xfrm>
              <a:off x="3088" y="2827"/>
              <a:ext cx="1273" cy="1094"/>
              <a:chOff x="3088" y="2827"/>
              <a:chExt cx="1273" cy="109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088" y="2827"/>
                <a:ext cx="1273" cy="1094"/>
              </a:xfrm>
              <a:prstGeom prst="ellipse">
                <a:avLst/>
              </a:prstGeom>
              <a:noFill/>
              <a:ln w="28575">
                <a:solidFill>
                  <a:srgbClr val="5C9778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文本框 2"/>
              <p:cNvSpPr txBox="1"/>
              <p:nvPr/>
            </p:nvSpPr>
            <p:spPr>
              <a:xfrm>
                <a:off x="3343" y="2827"/>
                <a:ext cx="764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1200" cap="none" spc="0" normalizeH="0" baseline="0" noProof="0">
                    <a:ln>
                      <a:noFill/>
                    </a:ln>
                    <a:solidFill>
                      <a:srgbClr val="387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782" y="2846"/>
              <a:ext cx="13309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仔细观察一种小动物，写一篇短文。写出这种小动物的特点。</a:t>
              </a:r>
              <a:endPara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grpSp>
        <p:nvGrpSpPr>
          <p:cNvPr id="4" name="组合 15"/>
          <p:cNvGrpSpPr/>
          <p:nvPr/>
        </p:nvGrpSpPr>
        <p:grpSpPr>
          <a:xfrm>
            <a:off x="714375" y="1086666"/>
            <a:ext cx="5381625" cy="5381625"/>
            <a:chOff x="-70" y="2099"/>
            <a:chExt cx="8474" cy="8474"/>
          </a:xfrm>
        </p:grpSpPr>
        <p:pic>
          <p:nvPicPr>
            <p:cNvPr id="5" name="图片 10" descr="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0E5F5"/>
                </a:clrFrom>
                <a:clrTo>
                  <a:srgbClr val="C0E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0" y="2099"/>
              <a:ext cx="8474" cy="84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082" y="3953"/>
              <a:ext cx="6750" cy="5944"/>
            </a:xfrm>
            <a:prstGeom prst="rect">
              <a:avLst/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3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七月八月正当忙，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碰到一班读书郎。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捣我房屋抄我床，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把我捕去坐班房。</a:t>
              </a:r>
              <a:endPara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387E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圆角矩形 12"/>
          <p:cNvSpPr/>
          <p:nvPr/>
        </p:nvSpPr>
        <p:spPr>
          <a:xfrm>
            <a:off x="6946583" y="1307646"/>
            <a:ext cx="4078288" cy="1901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7428548" y="1466396"/>
            <a:ext cx="3348037" cy="15200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你能猜出旁边的谜语吗？</a:t>
            </a:r>
          </a:p>
        </p:txBody>
      </p:sp>
      <p:sp>
        <p:nvSpPr>
          <p:cNvPr id="9" name="Text Box 13"/>
          <p:cNvSpPr txBox="1"/>
          <p:nvPr/>
        </p:nvSpPr>
        <p:spPr>
          <a:xfrm>
            <a:off x="8764270" y="4722994"/>
            <a:ext cx="2016125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5A66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 蟀</a:t>
            </a:r>
          </a:p>
        </p:txBody>
      </p:sp>
      <p:pic>
        <p:nvPicPr>
          <p:cNvPr id="10" name="图片 9" descr="zsjkl (2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41336"/>
          <a:stretch>
            <a:fillRect/>
          </a:stretch>
        </p:blipFill>
        <p:spPr>
          <a:xfrm rot="20760000">
            <a:off x="5945505" y="3387906"/>
            <a:ext cx="2997200" cy="212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1"/>
      <p:bldP spid="9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D7545">
                  <a:alpha val="0"/>
                </a:srgbClr>
              </a:gs>
              <a:gs pos="100000">
                <a:srgbClr val="9D754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71850" y="1425674"/>
            <a:ext cx="7621261" cy="2137365"/>
            <a:chOff x="3832593" y="2262401"/>
            <a:chExt cx="7621261" cy="2137365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3832593" y="2262401"/>
              <a:ext cx="7621261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8"/>
          <p:cNvGrpSpPr/>
          <p:nvPr/>
        </p:nvGrpSpPr>
        <p:grpSpPr>
          <a:xfrm>
            <a:off x="1446213" y="1657350"/>
            <a:ext cx="9527222" cy="1101090"/>
            <a:chOff x="3088" y="2827"/>
            <a:chExt cx="15003" cy="1734"/>
          </a:xfrm>
        </p:grpSpPr>
        <p:grpSp>
          <p:nvGrpSpPr>
            <p:cNvPr id="21507" name="组合 7"/>
            <p:cNvGrpSpPr/>
            <p:nvPr/>
          </p:nvGrpSpPr>
          <p:grpSpPr>
            <a:xfrm>
              <a:off x="3088" y="2827"/>
              <a:ext cx="1273" cy="1094"/>
              <a:chOff x="3088" y="2827"/>
              <a:chExt cx="1273" cy="109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088" y="2827"/>
                <a:ext cx="1273" cy="1094"/>
              </a:xfrm>
              <a:prstGeom prst="ellipse">
                <a:avLst/>
              </a:prstGeom>
              <a:noFill/>
              <a:ln w="28575">
                <a:solidFill>
                  <a:srgbClr val="5C9778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09" name="文本框 2"/>
              <p:cNvSpPr txBox="1"/>
              <p:nvPr/>
            </p:nvSpPr>
            <p:spPr>
              <a:xfrm>
                <a:off x="3343" y="2827"/>
                <a:ext cx="764" cy="9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1200" cap="none" spc="0" normalizeH="0" baseline="0" noProof="0">
                    <a:ln>
                      <a:noFill/>
                    </a:ln>
                    <a:solidFill>
                      <a:srgbClr val="387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4782" y="2846"/>
              <a:ext cx="13309" cy="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认识</a:t>
              </a:r>
              <a:r>
                <a:rPr kumimoji="0" lang="en-US" altLang="zh-CN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12</a:t>
              </a:r>
              <a:r>
                <a:rPr kumimoji="0" lang="zh-CN" altLang="en-US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个生字，会写</a:t>
              </a:r>
              <a:r>
                <a:rPr kumimoji="0" lang="en-US" altLang="zh-CN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14</a:t>
              </a:r>
              <a:r>
                <a:rPr kumimoji="0" lang="zh-CN" altLang="en-US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个生字，正确理解</a:t>
              </a:r>
              <a:r>
                <a:rPr kumimoji="0" lang="en-US" altLang="zh-CN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住宅、随遇而安</a:t>
              </a:r>
              <a:r>
                <a:rPr kumimoji="0" lang="en-US" altLang="zh-CN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等词语。</a:t>
              </a:r>
            </a:p>
          </p:txBody>
        </p:sp>
      </p:grpSp>
      <p:grpSp>
        <p:nvGrpSpPr>
          <p:cNvPr id="21511" name="组合 10"/>
          <p:cNvGrpSpPr/>
          <p:nvPr/>
        </p:nvGrpSpPr>
        <p:grpSpPr>
          <a:xfrm>
            <a:off x="1446213" y="3170238"/>
            <a:ext cx="9526587" cy="1101090"/>
            <a:chOff x="3088" y="2827"/>
            <a:chExt cx="15003" cy="1734"/>
          </a:xfrm>
        </p:grpSpPr>
        <p:grpSp>
          <p:nvGrpSpPr>
            <p:cNvPr id="21512" name="组合 11"/>
            <p:cNvGrpSpPr/>
            <p:nvPr/>
          </p:nvGrpSpPr>
          <p:grpSpPr>
            <a:xfrm>
              <a:off x="3088" y="2827"/>
              <a:ext cx="1273" cy="1094"/>
              <a:chOff x="3088" y="2827"/>
              <a:chExt cx="1273" cy="109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088" y="2827"/>
                <a:ext cx="1273" cy="1094"/>
              </a:xfrm>
              <a:prstGeom prst="ellipse">
                <a:avLst/>
              </a:prstGeom>
              <a:noFill/>
              <a:ln w="28575">
                <a:solidFill>
                  <a:srgbClr val="387E5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4" name="文本框 13"/>
              <p:cNvSpPr txBox="1"/>
              <p:nvPr/>
            </p:nvSpPr>
            <p:spPr>
              <a:xfrm>
                <a:off x="3343" y="2827"/>
                <a:ext cx="764" cy="9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1200" cap="none" spc="0" normalizeH="0" baseline="0" noProof="0">
                    <a:ln>
                      <a:noFill/>
                    </a:ln>
                    <a:solidFill>
                      <a:srgbClr val="387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4782" y="2846"/>
              <a:ext cx="13309" cy="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20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了解蟋蟀建造住宅的过程</a:t>
              </a:r>
              <a:r>
                <a:rPr kumimoji="0" lang="zh-CN" altLang="en-US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，激发学生观察大自然、探索大自然的兴趣。</a:t>
              </a:r>
            </a:p>
          </p:txBody>
        </p:sp>
      </p:grpSp>
      <p:grpSp>
        <p:nvGrpSpPr>
          <p:cNvPr id="21516" name="组合 15"/>
          <p:cNvGrpSpPr/>
          <p:nvPr/>
        </p:nvGrpSpPr>
        <p:grpSpPr>
          <a:xfrm>
            <a:off x="1446213" y="4672013"/>
            <a:ext cx="9526587" cy="1101090"/>
            <a:chOff x="3088" y="2827"/>
            <a:chExt cx="15003" cy="1734"/>
          </a:xfrm>
        </p:grpSpPr>
        <p:grpSp>
          <p:nvGrpSpPr>
            <p:cNvPr id="21517" name="组合 16"/>
            <p:cNvGrpSpPr/>
            <p:nvPr/>
          </p:nvGrpSpPr>
          <p:grpSpPr>
            <a:xfrm>
              <a:off x="3088" y="2827"/>
              <a:ext cx="1273" cy="1094"/>
              <a:chOff x="3088" y="2827"/>
              <a:chExt cx="1273" cy="1094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088" y="2827"/>
                <a:ext cx="1273" cy="1094"/>
              </a:xfrm>
              <a:prstGeom prst="ellipse">
                <a:avLst/>
              </a:prstGeom>
              <a:noFill/>
              <a:ln w="28575">
                <a:solidFill>
                  <a:srgbClr val="387E5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9" name="文本框 18"/>
              <p:cNvSpPr txBox="1"/>
              <p:nvPr/>
            </p:nvSpPr>
            <p:spPr>
              <a:xfrm>
                <a:off x="3343" y="2827"/>
                <a:ext cx="764" cy="9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1200" cap="none" spc="0" normalizeH="0" baseline="0" noProof="0">
                    <a:ln>
                      <a:noFill/>
                    </a:ln>
                    <a:solidFill>
                      <a:srgbClr val="387E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4782" y="2846"/>
              <a:ext cx="13309" cy="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体会作者用生动形象的语言描写具体事物的写作方法。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2"/>
          <p:cNvSpPr txBox="1"/>
          <p:nvPr/>
        </p:nvSpPr>
        <p:spPr>
          <a:xfrm>
            <a:off x="1218292" y="2182677"/>
            <a:ext cx="11772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住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宅</a:t>
            </a:r>
          </a:p>
        </p:txBody>
      </p:sp>
      <p:sp>
        <p:nvSpPr>
          <p:cNvPr id="53252" name="文本框 2"/>
          <p:cNvSpPr txBox="1"/>
          <p:nvPr/>
        </p:nvSpPr>
        <p:spPr>
          <a:xfrm>
            <a:off x="3173457" y="2182677"/>
            <a:ext cx="11544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蔽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3093447" y="1579427"/>
            <a:ext cx="9848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yǐn</a:t>
            </a:r>
          </a:p>
        </p:txBody>
      </p:sp>
      <p:sp>
        <p:nvSpPr>
          <p:cNvPr id="53254" name="文本框 2"/>
          <p:cNvSpPr txBox="1"/>
          <p:nvPr/>
        </p:nvSpPr>
        <p:spPr>
          <a:xfrm>
            <a:off x="5105762" y="2182677"/>
            <a:ext cx="11741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毫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5411197" y="1588635"/>
            <a:ext cx="12906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háo</a:t>
            </a:r>
          </a:p>
        </p:txBody>
      </p:sp>
      <p:sp>
        <p:nvSpPr>
          <p:cNvPr id="53256" name="文本框 2"/>
          <p:cNvSpPr txBox="1"/>
          <p:nvPr/>
        </p:nvSpPr>
        <p:spPr>
          <a:xfrm>
            <a:off x="7057752" y="2182677"/>
            <a:ext cx="11449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慎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6763112" y="1608002"/>
            <a:ext cx="138239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shèn</a:t>
            </a:r>
          </a:p>
        </p:txBody>
      </p:sp>
      <p:sp>
        <p:nvSpPr>
          <p:cNvPr id="53258" name="文本框 2"/>
          <p:cNvSpPr txBox="1"/>
          <p:nvPr/>
        </p:nvSpPr>
        <p:spPr>
          <a:xfrm>
            <a:off x="1267187" y="3586027"/>
            <a:ext cx="12557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住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址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1674222" y="3020877"/>
            <a:ext cx="9398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zhǐ</a:t>
            </a:r>
          </a:p>
        </p:txBody>
      </p:sp>
      <p:sp>
        <p:nvSpPr>
          <p:cNvPr id="53260" name="文本框 2"/>
          <p:cNvSpPr txBox="1"/>
          <p:nvPr/>
        </p:nvSpPr>
        <p:spPr>
          <a:xfrm>
            <a:off x="3139485" y="3615872"/>
            <a:ext cx="11436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优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良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3381737" y="3072947"/>
            <a:ext cx="14592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liáng</a:t>
            </a:r>
          </a:p>
        </p:txBody>
      </p:sp>
      <p:sp>
        <p:nvSpPr>
          <p:cNvPr id="53262" name="文本框 2"/>
          <p:cNvSpPr txBox="1"/>
          <p:nvPr/>
        </p:nvSpPr>
        <p:spPr>
          <a:xfrm>
            <a:off x="5143545" y="3609522"/>
            <a:ext cx="11353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挖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掘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5523592" y="3101522"/>
            <a:ext cx="102679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jué</a:t>
            </a:r>
          </a:p>
        </p:txBody>
      </p:sp>
      <p:sp>
        <p:nvSpPr>
          <p:cNvPr id="53264" name="文本框 2"/>
          <p:cNvSpPr txBox="1"/>
          <p:nvPr/>
        </p:nvSpPr>
        <p:spPr>
          <a:xfrm>
            <a:off x="7017430" y="3599997"/>
            <a:ext cx="11360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6919322" y="3082472"/>
            <a:ext cx="12338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sōu</a:t>
            </a:r>
          </a:p>
        </p:txBody>
      </p:sp>
      <p:sp>
        <p:nvSpPr>
          <p:cNvPr id="53266" name="文本框 2"/>
          <p:cNvSpPr txBox="1"/>
          <p:nvPr/>
        </p:nvSpPr>
        <p:spPr>
          <a:xfrm>
            <a:off x="1256392" y="5045257"/>
            <a:ext cx="11137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倾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斜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1041127" y="4520112"/>
            <a:ext cx="16160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qīng</a:t>
            </a:r>
          </a:p>
        </p:txBody>
      </p:sp>
      <p:sp>
        <p:nvSpPr>
          <p:cNvPr id="53268" name="文本框 2"/>
          <p:cNvSpPr txBox="1"/>
          <p:nvPr/>
        </p:nvSpPr>
        <p:spPr>
          <a:xfrm>
            <a:off x="3125197" y="5045257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骤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</a:t>
            </a:r>
          </a:p>
        </p:txBody>
      </p:sp>
      <p:sp>
        <p:nvSpPr>
          <p:cNvPr id="25" name="文本框 3"/>
          <p:cNvSpPr txBox="1"/>
          <p:nvPr/>
        </p:nvSpPr>
        <p:spPr>
          <a:xfrm>
            <a:off x="2899137" y="4540432"/>
            <a:ext cx="14306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zhòu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6420" y="1588635"/>
            <a:ext cx="11033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zhái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47037" y="5045257"/>
            <a:ext cx="11436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布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5515337" y="4525827"/>
            <a:ext cx="9969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45687" y="5055417"/>
            <a:ext cx="11436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抛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6917417" y="4525827"/>
            <a:ext cx="13627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pāo</a:t>
            </a:r>
          </a:p>
        </p:txBody>
      </p:sp>
      <p:sp>
        <p:nvSpPr>
          <p:cNvPr id="10" name="矩形 9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认 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45" y="2767906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2"/>
          <p:cNvGrpSpPr/>
          <p:nvPr/>
        </p:nvGrpSpPr>
        <p:grpSpPr>
          <a:xfrm>
            <a:off x="1393825" y="1889125"/>
            <a:ext cx="1004888" cy="1051876"/>
            <a:chOff x="3157" y="3140"/>
            <a:chExt cx="1584" cy="1652"/>
          </a:xfrm>
        </p:grpSpPr>
        <p:grpSp>
          <p:nvGrpSpPr>
            <p:cNvPr id="5427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7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7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7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78" name="文本框 64"/>
            <p:cNvSpPr txBox="1"/>
            <p:nvPr/>
          </p:nvSpPr>
          <p:spPr>
            <a:xfrm>
              <a:off x="3202" y="3198"/>
              <a:ext cx="1277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宅</a:t>
              </a: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963863" y="4759325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54280" name="组合 3"/>
          <p:cNvGrpSpPr/>
          <p:nvPr/>
        </p:nvGrpSpPr>
        <p:grpSpPr>
          <a:xfrm>
            <a:off x="2797175" y="1890713"/>
            <a:ext cx="1006475" cy="1051560"/>
            <a:chOff x="3157" y="3140"/>
            <a:chExt cx="1584" cy="1656"/>
          </a:xfrm>
        </p:grpSpPr>
        <p:grpSp>
          <p:nvGrpSpPr>
            <p:cNvPr id="5428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8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8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8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85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临</a:t>
              </a:r>
            </a:p>
          </p:txBody>
        </p:sp>
      </p:grpSp>
      <p:grpSp>
        <p:nvGrpSpPr>
          <p:cNvPr id="54286" name="组合 9"/>
          <p:cNvGrpSpPr/>
          <p:nvPr/>
        </p:nvGrpSpPr>
        <p:grpSpPr>
          <a:xfrm>
            <a:off x="4202113" y="1890713"/>
            <a:ext cx="1004887" cy="1051875"/>
            <a:chOff x="3157" y="3140"/>
            <a:chExt cx="1584" cy="1652"/>
          </a:xfrm>
        </p:grpSpPr>
        <p:grpSp>
          <p:nvGrpSpPr>
            <p:cNvPr id="5428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8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8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9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91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慎</a:t>
              </a:r>
            </a:p>
          </p:txBody>
        </p:sp>
      </p:grpSp>
      <p:grpSp>
        <p:nvGrpSpPr>
          <p:cNvPr id="54292" name="组合 15"/>
          <p:cNvGrpSpPr/>
          <p:nvPr/>
        </p:nvGrpSpPr>
        <p:grpSpPr>
          <a:xfrm>
            <a:off x="5605463" y="1892300"/>
            <a:ext cx="1006475" cy="1051560"/>
            <a:chOff x="3157" y="3140"/>
            <a:chExt cx="1584" cy="1656"/>
          </a:xfrm>
        </p:grpSpPr>
        <p:grpSp>
          <p:nvGrpSpPr>
            <p:cNvPr id="5429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294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295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96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297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选</a:t>
              </a:r>
            </a:p>
          </p:txBody>
        </p:sp>
      </p:grpSp>
      <p:grpSp>
        <p:nvGrpSpPr>
          <p:cNvPr id="54298" name="组合 21"/>
          <p:cNvGrpSpPr/>
          <p:nvPr/>
        </p:nvGrpSpPr>
        <p:grpSpPr>
          <a:xfrm>
            <a:off x="7010400" y="1892300"/>
            <a:ext cx="1006475" cy="1051876"/>
            <a:chOff x="3157" y="3140"/>
            <a:chExt cx="1584" cy="1652"/>
          </a:xfrm>
        </p:grpSpPr>
        <p:grpSp>
          <p:nvGrpSpPr>
            <p:cNvPr id="5429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0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0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0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03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择</a:t>
              </a:r>
            </a:p>
          </p:txBody>
        </p:sp>
      </p:grpSp>
      <p:grpSp>
        <p:nvGrpSpPr>
          <p:cNvPr id="54304" name="组合 29"/>
          <p:cNvGrpSpPr/>
          <p:nvPr/>
        </p:nvGrpSpPr>
        <p:grpSpPr>
          <a:xfrm>
            <a:off x="8415338" y="1893888"/>
            <a:ext cx="1004887" cy="1051560"/>
            <a:chOff x="3157" y="3140"/>
            <a:chExt cx="1584" cy="1656"/>
          </a:xfrm>
        </p:grpSpPr>
        <p:grpSp>
          <p:nvGrpSpPr>
            <p:cNvPr id="5430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0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0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0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09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址</a:t>
              </a:r>
            </a:p>
          </p:txBody>
        </p:sp>
      </p:grpSp>
      <p:grpSp>
        <p:nvGrpSpPr>
          <p:cNvPr id="54310" name="组合 46"/>
          <p:cNvGrpSpPr/>
          <p:nvPr/>
        </p:nvGrpSpPr>
        <p:grpSpPr>
          <a:xfrm>
            <a:off x="5611813" y="3308350"/>
            <a:ext cx="1004887" cy="1051558"/>
            <a:chOff x="3157" y="3140"/>
            <a:chExt cx="1584" cy="1660"/>
          </a:xfrm>
        </p:grpSpPr>
        <p:grpSp>
          <p:nvGrpSpPr>
            <p:cNvPr id="5431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1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1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1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15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专</a:t>
              </a:r>
            </a:p>
          </p:txBody>
        </p:sp>
      </p:grpSp>
      <p:grpSp>
        <p:nvGrpSpPr>
          <p:cNvPr id="54316" name="组合 57"/>
          <p:cNvGrpSpPr/>
          <p:nvPr/>
        </p:nvGrpSpPr>
        <p:grpSpPr>
          <a:xfrm>
            <a:off x="7015163" y="3308350"/>
            <a:ext cx="1006475" cy="1051558"/>
            <a:chOff x="3157" y="3140"/>
            <a:chExt cx="1584" cy="1660"/>
          </a:xfrm>
        </p:grpSpPr>
        <p:grpSp>
          <p:nvGrpSpPr>
            <p:cNvPr id="5431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1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1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2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21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寸</a:t>
              </a:r>
            </a:p>
          </p:txBody>
        </p:sp>
      </p:grpSp>
      <p:grpSp>
        <p:nvGrpSpPr>
          <p:cNvPr id="54322" name="组合 70"/>
          <p:cNvGrpSpPr/>
          <p:nvPr/>
        </p:nvGrpSpPr>
        <p:grpSpPr>
          <a:xfrm>
            <a:off x="8420100" y="3308350"/>
            <a:ext cx="1004888" cy="1051558"/>
            <a:chOff x="3157" y="3140"/>
            <a:chExt cx="1584" cy="1660"/>
          </a:xfrm>
        </p:grpSpPr>
        <p:grpSp>
          <p:nvGrpSpPr>
            <p:cNvPr id="5432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24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25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26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27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卫</a:t>
              </a:r>
            </a:p>
          </p:txBody>
        </p:sp>
      </p:grpSp>
      <p:grpSp>
        <p:nvGrpSpPr>
          <p:cNvPr id="54328" name="组合 2"/>
          <p:cNvGrpSpPr/>
          <p:nvPr/>
        </p:nvGrpSpPr>
        <p:grpSpPr>
          <a:xfrm>
            <a:off x="4208463" y="3308350"/>
            <a:ext cx="1004887" cy="1051559"/>
            <a:chOff x="3157" y="3140"/>
            <a:chExt cx="1584" cy="1658"/>
          </a:xfrm>
        </p:grpSpPr>
        <p:grpSp>
          <p:nvGrpSpPr>
            <p:cNvPr id="5432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3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3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3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33" name="文本框 64"/>
            <p:cNvSpPr txBox="1"/>
            <p:nvPr/>
          </p:nvSpPr>
          <p:spPr>
            <a:xfrm>
              <a:off x="3202" y="3198"/>
              <a:ext cx="1277" cy="1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卧</a:t>
              </a:r>
            </a:p>
          </p:txBody>
        </p:sp>
      </p:grpSp>
      <p:grpSp>
        <p:nvGrpSpPr>
          <p:cNvPr id="54334" name="组合 39"/>
          <p:cNvGrpSpPr/>
          <p:nvPr/>
        </p:nvGrpSpPr>
        <p:grpSpPr>
          <a:xfrm>
            <a:off x="1397000" y="3306763"/>
            <a:ext cx="1006475" cy="1051875"/>
            <a:chOff x="3157" y="3140"/>
            <a:chExt cx="1584" cy="1652"/>
          </a:xfrm>
        </p:grpSpPr>
        <p:grpSp>
          <p:nvGrpSpPr>
            <p:cNvPr id="5433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3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3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3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39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穴</a:t>
              </a:r>
            </a:p>
          </p:txBody>
        </p:sp>
      </p:grpSp>
      <p:grpSp>
        <p:nvGrpSpPr>
          <p:cNvPr id="54340" name="组合 39"/>
          <p:cNvGrpSpPr/>
          <p:nvPr/>
        </p:nvGrpSpPr>
        <p:grpSpPr>
          <a:xfrm>
            <a:off x="2803525" y="3306763"/>
            <a:ext cx="1006475" cy="1051875"/>
            <a:chOff x="3157" y="3140"/>
            <a:chExt cx="1584" cy="1652"/>
          </a:xfrm>
        </p:grpSpPr>
        <p:grpSp>
          <p:nvGrpSpPr>
            <p:cNvPr id="5434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434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34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4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345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厅</a:t>
              </a: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9762173" y="1893888"/>
            <a:ext cx="1004887" cy="1051560"/>
            <a:chOff x="3157" y="3140"/>
            <a:chExt cx="1584" cy="1656"/>
          </a:xfrm>
        </p:grpSpPr>
        <p:grpSp>
          <p:nvGrpSpPr>
            <p:cNvPr id="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良</a:t>
              </a:r>
            </a:p>
          </p:txBody>
        </p:sp>
      </p:grpSp>
      <p:grpSp>
        <p:nvGrpSpPr>
          <p:cNvPr id="9" name="组合 70"/>
          <p:cNvGrpSpPr/>
          <p:nvPr/>
        </p:nvGrpSpPr>
        <p:grpSpPr>
          <a:xfrm>
            <a:off x="9766935" y="3308350"/>
            <a:ext cx="1004888" cy="1051558"/>
            <a:chOff x="3157" y="3140"/>
            <a:chExt cx="1584" cy="1660"/>
          </a:xfrm>
        </p:grpSpPr>
        <p:grpSp>
          <p:nvGrpSpPr>
            <p:cNvPr id="1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较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写 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4" name="组合 1"/>
          <p:cNvGrpSpPr/>
          <p:nvPr/>
        </p:nvGrpSpPr>
        <p:grpSpPr>
          <a:xfrm>
            <a:off x="286068" y="1327788"/>
            <a:ext cx="10258739" cy="603471"/>
            <a:chOff x="643" y="1981"/>
            <a:chExt cx="16153" cy="948"/>
          </a:xfrm>
        </p:grpSpPr>
        <p:sp>
          <p:nvSpPr>
            <p:cNvPr id="19465" name="矩形 9"/>
            <p:cNvSpPr/>
            <p:nvPr/>
          </p:nvSpPr>
          <p:spPr>
            <a:xfrm>
              <a:off x="643" y="2174"/>
              <a:ext cx="4182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隐蔽</a:t>
              </a: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6" name="矩形 6"/>
            <p:cNvSpPr/>
            <p:nvPr/>
          </p:nvSpPr>
          <p:spPr>
            <a:xfrm>
              <a:off x="4272" y="1981"/>
              <a:ext cx="12524" cy="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借旁的事物来遮掩。</a:t>
              </a: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286068" y="2072643"/>
            <a:ext cx="10258739" cy="603471"/>
            <a:chOff x="643" y="1981"/>
            <a:chExt cx="16153" cy="948"/>
          </a:xfrm>
        </p:grpSpPr>
        <p:sp>
          <p:nvSpPr>
            <p:cNvPr id="4" name="矩形 9"/>
            <p:cNvSpPr/>
            <p:nvPr/>
          </p:nvSpPr>
          <p:spPr>
            <a:xfrm>
              <a:off x="643" y="2174"/>
              <a:ext cx="4182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搜索</a:t>
              </a: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5" name="矩形 6"/>
            <p:cNvSpPr/>
            <p:nvPr/>
          </p:nvSpPr>
          <p:spPr>
            <a:xfrm>
              <a:off x="4272" y="1981"/>
              <a:ext cx="12524" cy="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仔细寻找（隐藏的人或东西）。</a:t>
              </a:r>
            </a:p>
          </p:txBody>
        </p:sp>
      </p:grpSp>
      <p:grpSp>
        <p:nvGrpSpPr>
          <p:cNvPr id="7" name="组合 1"/>
          <p:cNvGrpSpPr/>
          <p:nvPr/>
        </p:nvGrpSpPr>
        <p:grpSpPr>
          <a:xfrm>
            <a:off x="286068" y="2847977"/>
            <a:ext cx="10085992" cy="603470"/>
            <a:chOff x="643" y="1981"/>
            <a:chExt cx="15881" cy="948"/>
          </a:xfrm>
        </p:grpSpPr>
        <p:sp>
          <p:nvSpPr>
            <p:cNvPr id="8" name="矩形 9"/>
            <p:cNvSpPr/>
            <p:nvPr/>
          </p:nvSpPr>
          <p:spPr>
            <a:xfrm>
              <a:off x="643" y="2174"/>
              <a:ext cx="4182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简朴</a:t>
              </a: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9" name="矩形 6"/>
            <p:cNvSpPr/>
            <p:nvPr/>
          </p:nvSpPr>
          <p:spPr>
            <a:xfrm>
              <a:off x="4000" y="1981"/>
              <a:ext cx="12524" cy="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（语言、文笔、生活作风等）简单朴素。</a:t>
              </a:r>
            </a:p>
          </p:txBody>
        </p:sp>
      </p:grpSp>
      <p:grpSp>
        <p:nvGrpSpPr>
          <p:cNvPr id="10" name="组合 1"/>
          <p:cNvGrpSpPr/>
          <p:nvPr/>
        </p:nvGrpSpPr>
        <p:grpSpPr>
          <a:xfrm>
            <a:off x="286068" y="3592198"/>
            <a:ext cx="10258739" cy="603471"/>
            <a:chOff x="643" y="1981"/>
            <a:chExt cx="16153" cy="948"/>
          </a:xfrm>
        </p:grpSpPr>
        <p:sp>
          <p:nvSpPr>
            <p:cNvPr id="11" name="矩形 9"/>
            <p:cNvSpPr/>
            <p:nvPr/>
          </p:nvSpPr>
          <p:spPr>
            <a:xfrm>
              <a:off x="643" y="2174"/>
              <a:ext cx="4182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整修</a:t>
              </a: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2" name="矩形 6"/>
            <p:cNvSpPr/>
            <p:nvPr/>
          </p:nvSpPr>
          <p:spPr>
            <a:xfrm>
              <a:off x="4272" y="1981"/>
              <a:ext cx="12524" cy="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整治修理（多用于工程）。</a:t>
              </a:r>
            </a:p>
          </p:txBody>
        </p:sp>
      </p:grpSp>
      <p:grpSp>
        <p:nvGrpSpPr>
          <p:cNvPr id="13" name="组合 1"/>
          <p:cNvGrpSpPr/>
          <p:nvPr/>
        </p:nvGrpSpPr>
        <p:grpSpPr>
          <a:xfrm>
            <a:off x="286068" y="4366263"/>
            <a:ext cx="10096154" cy="603471"/>
            <a:chOff x="643" y="1981"/>
            <a:chExt cx="15897" cy="948"/>
          </a:xfrm>
        </p:grpSpPr>
        <p:sp>
          <p:nvSpPr>
            <p:cNvPr id="14" name="矩形 9"/>
            <p:cNvSpPr/>
            <p:nvPr/>
          </p:nvSpPr>
          <p:spPr>
            <a:xfrm>
              <a:off x="643" y="2174"/>
              <a:ext cx="4182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粗糙</a:t>
              </a: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5" name="矩形 6"/>
            <p:cNvSpPr/>
            <p:nvPr/>
          </p:nvSpPr>
          <p:spPr>
            <a:xfrm>
              <a:off x="4016" y="1981"/>
              <a:ext cx="12524" cy="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（质料）不精细；不光滑。</a:t>
              </a:r>
            </a:p>
          </p:txBody>
        </p:sp>
      </p:grpSp>
      <p:grpSp>
        <p:nvGrpSpPr>
          <p:cNvPr id="16" name="组合 1"/>
          <p:cNvGrpSpPr/>
          <p:nvPr/>
        </p:nvGrpSpPr>
        <p:grpSpPr>
          <a:xfrm>
            <a:off x="286068" y="5274611"/>
            <a:ext cx="11357459" cy="510530"/>
            <a:chOff x="1347" y="2174"/>
            <a:chExt cx="17883" cy="802"/>
          </a:xfrm>
        </p:grpSpPr>
        <p:sp>
          <p:nvSpPr>
            <p:cNvPr id="17" name="矩形 9"/>
            <p:cNvSpPr/>
            <p:nvPr/>
          </p:nvSpPr>
          <p:spPr>
            <a:xfrm>
              <a:off x="1347" y="2174"/>
              <a:ext cx="4182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随遇而安</a:t>
              </a: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8" name="矩形 6"/>
            <p:cNvSpPr/>
            <p:nvPr/>
          </p:nvSpPr>
          <p:spPr>
            <a:xfrm>
              <a:off x="5150" y="2221"/>
              <a:ext cx="14080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能适应各种环境，在任何环境中都能满足。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45" y="2767906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4"/>
          <p:cNvSpPr txBox="1"/>
          <p:nvPr/>
        </p:nvSpPr>
        <p:spPr>
          <a:xfrm>
            <a:off x="982708" y="1033055"/>
            <a:ext cx="10852150" cy="6404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一、下列词语中标红字注音无误的是（       ）</a:t>
            </a:r>
          </a:p>
        </p:txBody>
      </p:sp>
      <p:sp>
        <p:nvSpPr>
          <p:cNvPr id="18435" name="文本框 2"/>
          <p:cNvSpPr txBox="1"/>
          <p:nvPr/>
        </p:nvSpPr>
        <p:spPr>
          <a:xfrm>
            <a:off x="2018393" y="2574200"/>
            <a:ext cx="590097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倾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斜（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qǐng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sōu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文本框 3"/>
          <p:cNvSpPr txBox="1"/>
          <p:nvPr/>
        </p:nvSpPr>
        <p:spPr>
          <a:xfrm>
            <a:off x="2018393" y="1840140"/>
            <a:ext cx="6106159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蔽（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yǐng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慎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shèn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8393" y="3298100"/>
            <a:ext cx="583364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骤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zhòu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放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文本框 5"/>
          <p:cNvSpPr txBox="1"/>
          <p:nvPr/>
        </p:nvSpPr>
        <p:spPr>
          <a:xfrm>
            <a:off x="1057638" y="4055338"/>
            <a:ext cx="79073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二、比一比，再组词。</a:t>
            </a:r>
          </a:p>
        </p:txBody>
      </p:sp>
      <p:sp>
        <p:nvSpPr>
          <p:cNvPr id="18438" name="文本框 28"/>
          <p:cNvSpPr txBox="1"/>
          <p:nvPr/>
        </p:nvSpPr>
        <p:spPr>
          <a:xfrm>
            <a:off x="1970768" y="4786540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慎</a:t>
            </a:r>
          </a:p>
        </p:txBody>
      </p:sp>
      <p:sp>
        <p:nvSpPr>
          <p:cNvPr id="18439" name="文本框 29"/>
          <p:cNvSpPr txBox="1"/>
          <p:nvPr/>
        </p:nvSpPr>
        <p:spPr>
          <a:xfrm>
            <a:off x="2448606" y="4786540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8440" name="文本框 30"/>
          <p:cNvSpPr txBox="1"/>
          <p:nvPr/>
        </p:nvSpPr>
        <p:spPr>
          <a:xfrm>
            <a:off x="2001248" y="5557430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</a:t>
            </a:r>
          </a:p>
        </p:txBody>
      </p:sp>
      <p:sp>
        <p:nvSpPr>
          <p:cNvPr id="18441" name="文本框 31"/>
          <p:cNvSpPr txBox="1"/>
          <p:nvPr/>
        </p:nvSpPr>
        <p:spPr>
          <a:xfrm>
            <a:off x="2479086" y="5567590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970576" y="4784953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慎重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971211" y="5576480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城镇</a:t>
            </a:r>
          </a:p>
        </p:txBody>
      </p:sp>
      <p:sp>
        <p:nvSpPr>
          <p:cNvPr id="18444" name="文本框 6"/>
          <p:cNvSpPr txBox="1"/>
          <p:nvPr/>
        </p:nvSpPr>
        <p:spPr>
          <a:xfrm>
            <a:off x="4799693" y="4796065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厅</a:t>
            </a:r>
          </a:p>
        </p:txBody>
      </p:sp>
      <p:sp>
        <p:nvSpPr>
          <p:cNvPr id="18445" name="文本框 7"/>
          <p:cNvSpPr txBox="1"/>
          <p:nvPr/>
        </p:nvSpPr>
        <p:spPr>
          <a:xfrm>
            <a:off x="5277531" y="4796065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8446" name="文本框 8"/>
          <p:cNvSpPr txBox="1"/>
          <p:nvPr/>
        </p:nvSpPr>
        <p:spPr>
          <a:xfrm>
            <a:off x="4799693" y="5577115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斤</a:t>
            </a:r>
          </a:p>
        </p:txBody>
      </p:sp>
      <p:sp>
        <p:nvSpPr>
          <p:cNvPr id="18447" name="文本框 9"/>
          <p:cNvSpPr txBox="1"/>
          <p:nvPr/>
        </p:nvSpPr>
        <p:spPr>
          <a:xfrm>
            <a:off x="5277531" y="5577115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99501" y="4794478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客厅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69656" y="5596165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公斤</a:t>
            </a:r>
          </a:p>
        </p:txBody>
      </p:sp>
      <p:sp>
        <p:nvSpPr>
          <p:cNvPr id="18450" name="文本框 12"/>
          <p:cNvSpPr txBox="1"/>
          <p:nvPr/>
        </p:nvSpPr>
        <p:spPr>
          <a:xfrm>
            <a:off x="7761968" y="4796065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择</a:t>
            </a:r>
          </a:p>
        </p:txBody>
      </p:sp>
      <p:sp>
        <p:nvSpPr>
          <p:cNvPr id="18451" name="文本框 13"/>
          <p:cNvSpPr txBox="1"/>
          <p:nvPr/>
        </p:nvSpPr>
        <p:spPr>
          <a:xfrm>
            <a:off x="8239806" y="4796065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8452" name="文本框 14"/>
          <p:cNvSpPr txBox="1"/>
          <p:nvPr/>
        </p:nvSpPr>
        <p:spPr>
          <a:xfrm>
            <a:off x="7761968" y="5577115"/>
            <a:ext cx="971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泽</a:t>
            </a:r>
          </a:p>
        </p:txBody>
      </p:sp>
      <p:sp>
        <p:nvSpPr>
          <p:cNvPr id="18453" name="文本框 15"/>
          <p:cNvSpPr txBox="1"/>
          <p:nvPr/>
        </p:nvSpPr>
        <p:spPr>
          <a:xfrm>
            <a:off x="8239806" y="5577115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31931" y="4794478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31931" y="5596165"/>
            <a:ext cx="12461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24552" y="1064894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5" name="矩形 4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字词练习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11" grpId="0"/>
      <p:bldP spid="11" grpId="1"/>
      <p:bldP spid="12" grpId="0"/>
      <p:bldP spid="12" grpId="1"/>
      <p:bldP spid="17" grpId="0"/>
      <p:bldP spid="17" grpId="1"/>
      <p:bldP spid="18" grpId="0"/>
      <p:bldP spid="18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21105" y="1817370"/>
            <a:ext cx="9594850" cy="36556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4340" y="2126615"/>
            <a:ext cx="8682355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本文围绕</a:t>
            </a: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蟋蟀的住宅</a:t>
            </a: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这个新奇的题目展开，通过描写蟋蟀住宅的特点及蟋蟀建筑住宅的才能，表现了作者对蟋蟀劳动成果的极大赞赏。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858895" y="965200"/>
            <a:ext cx="4474210" cy="2463800"/>
            <a:chOff x="6287" y="1995"/>
            <a:chExt cx="7046" cy="3880"/>
          </a:xfrm>
        </p:grpSpPr>
        <p:sp>
          <p:nvSpPr>
            <p:cNvPr id="8" name="圆角矩形 7"/>
            <p:cNvSpPr/>
            <p:nvPr/>
          </p:nvSpPr>
          <p:spPr>
            <a:xfrm>
              <a:off x="6817" y="2431"/>
              <a:ext cx="6516" cy="34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287" y="1995"/>
              <a:ext cx="2717" cy="1423"/>
            </a:xfrm>
            <a:prstGeom prst="ellipse">
              <a:avLst/>
            </a:prstGeom>
            <a:solidFill>
              <a:srgbClr val="F5F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49" y="2140"/>
              <a:ext cx="127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56" y="3700"/>
              <a:ext cx="573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蟋蟀出名的原因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46175" y="3479800"/>
            <a:ext cx="4528820" cy="2466340"/>
            <a:chOff x="2015" y="5955"/>
            <a:chExt cx="7132" cy="3884"/>
          </a:xfrm>
        </p:grpSpPr>
        <p:sp>
          <p:nvSpPr>
            <p:cNvPr id="9" name="圆角矩形 8"/>
            <p:cNvSpPr/>
            <p:nvPr/>
          </p:nvSpPr>
          <p:spPr>
            <a:xfrm>
              <a:off x="2631" y="6395"/>
              <a:ext cx="6516" cy="34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015" y="5955"/>
              <a:ext cx="2717" cy="1423"/>
            </a:xfrm>
            <a:prstGeom prst="ellipse">
              <a:avLst/>
            </a:prstGeom>
            <a:solidFill>
              <a:srgbClr val="F5F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327" y="6100"/>
              <a:ext cx="221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2—6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12" y="7756"/>
              <a:ext cx="573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蟋蟀住宅的特点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97675" y="3479800"/>
            <a:ext cx="4638675" cy="2466340"/>
            <a:chOff x="10915" y="5955"/>
            <a:chExt cx="7305" cy="3884"/>
          </a:xfrm>
        </p:grpSpPr>
        <p:sp>
          <p:nvSpPr>
            <p:cNvPr id="11" name="圆角矩形 10"/>
            <p:cNvSpPr/>
            <p:nvPr/>
          </p:nvSpPr>
          <p:spPr>
            <a:xfrm>
              <a:off x="10915" y="6395"/>
              <a:ext cx="6516" cy="34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503" y="5955"/>
              <a:ext cx="2717" cy="1423"/>
            </a:xfrm>
            <a:prstGeom prst="ellipse">
              <a:avLst/>
            </a:prstGeom>
            <a:solidFill>
              <a:srgbClr val="F5FC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791" y="6100"/>
              <a:ext cx="221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7—9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468" y="7276"/>
              <a:ext cx="5735" cy="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87E5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蟋蟀的住宅是怎样建成的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段落层次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宽屏</PresentationFormat>
  <Paragraphs>193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微软雅黑</vt:lpstr>
      <vt:lpstr>宋体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楷体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2021-05-10T01:15:37Z</dcterms:created>
  <dcterms:modified xsi:type="dcterms:W3CDTF">2023-01-10T11:51:07Z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0BEC7C36D79046E885DCE58B239EFC43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