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803E7-0EE0-490F-BDD7-985C5E30AD8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38E93-DE37-412D-A091-7DC37AD3E4C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38E93-DE37-412D-A091-7DC37AD3E4C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127125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03225"/>
            <a:ext cx="2057400" cy="57229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03225"/>
            <a:ext cx="6019800" cy="57229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>
                <a:sym typeface="Times New Roman" panose="02020603050405020304" pitchFamily="18" charset="0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3225"/>
            <a:ext cx="8229600" cy="101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Times New Roman" panose="02020603050405020304" pitchFamily="18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Times New Roman" panose="02020603050405020304" pitchFamily="18" charset="0"/>
              </a:rPr>
              <a:t>第二级</a:t>
            </a:r>
          </a:p>
          <a:p>
            <a:pPr lvl="2"/>
            <a:r>
              <a:rPr lang="zh-CN" altLang="en-US" smtClean="0">
                <a:sym typeface="Times New Roman" panose="02020603050405020304" pitchFamily="18" charset="0"/>
              </a:rPr>
              <a:t>第三级</a:t>
            </a:r>
          </a:p>
          <a:p>
            <a:pPr lvl="3"/>
            <a:r>
              <a:rPr lang="zh-CN" altLang="en-US" smtClean="0">
                <a:sym typeface="Times New Roman" panose="02020603050405020304" pitchFamily="18" charset="0"/>
              </a:rPr>
              <a:t>第四级</a:t>
            </a:r>
          </a:p>
          <a:p>
            <a:pPr lvl="4"/>
            <a:r>
              <a:rPr lang="zh-CN" altLang="en-US" smtClean="0">
                <a:sym typeface="Times New Roman" panose="02020603050405020304" pitchFamily="18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="1" kern="12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1pPr>
      <a:lvl2pPr marL="742950" indent="-28575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2pPr>
      <a:lvl3pPr marL="11430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3pPr>
      <a:lvl4pPr marL="16002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4pPr>
      <a:lvl5pPr marL="2057400" indent="-228600" algn="l" defTabSz="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581025" y="1524000"/>
            <a:ext cx="8001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Unit 4 </a:t>
            </a:r>
            <a:r>
              <a:rPr lang="en-US" altLang="zh-CN" sz="48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What's </a:t>
            </a:r>
            <a:r>
              <a:rPr lang="en-US" altLang="zh-CN" sz="48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the best movie theater?</a:t>
            </a:r>
          </a:p>
          <a:p>
            <a:endParaRPr lang="zh-CN" altLang="en-US" sz="40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Section B </a:t>
            </a:r>
            <a:r>
              <a:rPr lang="en-US" altLang="zh-CN" sz="32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(2a </a:t>
            </a:r>
            <a:r>
              <a:rPr lang="en-US" altLang="zh-CN" sz="3200" b="1" dirty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— </a:t>
            </a:r>
            <a:r>
              <a:rPr lang="en-US" altLang="zh-CN" sz="3200" b="1" dirty="0" smtClean="0">
                <a:solidFill>
                  <a:schemeClr val="bg2">
                    <a:lumMod val="25000"/>
                  </a:schemeClr>
                </a:solidFill>
                <a:latin typeface="Comic Sans MS" panose="030F0702030302020204" pitchFamily="66" charset="0"/>
              </a:rPr>
              <a:t>2e)</a:t>
            </a:r>
            <a:endParaRPr lang="en-US" altLang="zh-CN" sz="3200" b="1" dirty="0">
              <a:solidFill>
                <a:schemeClr val="bg2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75395" y="5410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chemeClr val="bg2">
                  <a:lumMod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762000" y="798512"/>
            <a:ext cx="20653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b="1" i="1">
                <a:ea typeface="黑体" panose="02010609060101010101" pitchFamily="49" charset="-122"/>
              </a:rPr>
              <a:t>小结训练</a:t>
            </a:r>
          </a:p>
        </p:txBody>
      </p:sp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762000" y="1316037"/>
            <a:ext cx="72009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(      )1. In summer, the weather gets ______.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A. hot          B. hotter         C. the hottest        D. hotter and Hotter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(      )2. Thy are brothers, but they have nothing ____ common.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A. in             B. at             C. for           D. to 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(      )3. He drew many ____ pictures last year. And now he draws 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_____ in the city.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A. beautiful, beautiful                 B. beautifully, beautifully  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C. beautiful, beautifully              D. beautifully, beautiful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(      ) 4. An Indian or a Chinese meal? It's up ____ you.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 A. to             B. at             C. for           D. in 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(      )5. Can you ____ a new conversation according to the picture?</a:t>
            </a:r>
          </a:p>
          <a:p>
            <a:pPr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</a:rPr>
              <a:t>          A. make up    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</a:rPr>
              <a:t>B. put up      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</a:rPr>
              <a:t>C. stand up           </a:t>
            </a:r>
            <a:r>
              <a:rPr lang="en-US" altLang="zh-CN" b="1" dirty="0" smtClean="0">
                <a:latin typeface="Times New Roman" panose="02020603050405020304" pitchFamily="18" charset="0"/>
              </a:rPr>
              <a:t>D</a:t>
            </a:r>
            <a:r>
              <a:rPr lang="en-US" altLang="zh-CN" b="1" dirty="0">
                <a:latin typeface="Times New Roman" panose="02020603050405020304" pitchFamily="18" charset="0"/>
              </a:rPr>
              <a:t>. look up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884237" y="5491162"/>
            <a:ext cx="66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884237" y="3041650"/>
            <a:ext cx="66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C</a:t>
            </a: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884237" y="1436687"/>
            <a:ext cx="66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D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884237" y="4697412"/>
            <a:ext cx="66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81928" name="Text Box 8"/>
          <p:cNvSpPr txBox="1">
            <a:spLocks noChangeArrowheads="1"/>
          </p:cNvSpPr>
          <p:nvPr/>
        </p:nvSpPr>
        <p:spPr bwMode="auto">
          <a:xfrm>
            <a:off x="884237" y="2249487"/>
            <a:ext cx="668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400" b="1">
                <a:solidFill>
                  <a:srgbClr val="FF3300"/>
                </a:solidFill>
                <a:latin typeface="Comic Sans MS" panose="030F0702030302020204" pitchFamily="66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bldLvl="0" autoUpdateAnimBg="0"/>
      <p:bldP spid="81925" grpId="0" bldLvl="0" autoUpdateAnimBg="0"/>
      <p:bldP spid="81926" grpId="0" bldLvl="0" autoUpdateAnimBg="0"/>
      <p:bldP spid="81927" grpId="0" bldLvl="0" autoUpdateAnimBg="0"/>
      <p:bldP spid="81928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66800" y="1219200"/>
            <a:ext cx="7391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2a. </a:t>
            </a:r>
            <a:r>
              <a:rPr lang="en-US" altLang="zh-CN" sz="2800" b="1" dirty="0">
                <a:latin typeface="Times New Roman" panose="02020603050405020304" pitchFamily="18" charset="0"/>
              </a:rPr>
              <a:t>Who is the most talented person you know? What can he/she do? Tell your partner about this person.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1095375" y="3200400"/>
            <a:ext cx="6781800" cy="20313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A: I think ... is the most talented person.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B: What can he /she do?</a:t>
            </a:r>
          </a:p>
          <a:p>
            <a:pPr algn="l">
              <a:lnSpc>
                <a:spcPct val="150000"/>
              </a:lnSpc>
            </a:pPr>
            <a:r>
              <a:rPr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A: </a:t>
            </a:r>
            <a:r>
              <a:rPr lang="en-US" altLang="zh-CN" sz="2800" b="1" dirty="0" err="1">
                <a:solidFill>
                  <a:srgbClr val="9933FF"/>
                </a:solidFill>
                <a:latin typeface="Times New Roman" panose="02020603050405020304" pitchFamily="18" charset="0"/>
              </a:rPr>
              <a:t>He/She</a:t>
            </a:r>
            <a:r>
              <a:rPr lang="en-US" altLang="zh-CN" sz="28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...</a:t>
            </a:r>
            <a:endParaRPr lang="zh-CN" altLang="en-US" sz="2800" b="1" dirty="0">
              <a:solidFill>
                <a:srgbClr val="9933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QQ图片201308221924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2349500"/>
            <a:ext cx="7737475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900113" y="1066800"/>
            <a:ext cx="734536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2b.</a:t>
            </a:r>
            <a:r>
              <a:rPr lang="en-US" altLang="zh-CN" sz="3200" b="1" dirty="0">
                <a:solidFill>
                  <a:srgbClr val="0066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Read the passage. Which three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tatent</a:t>
            </a:r>
            <a:r>
              <a:rPr lang="en-US" altLang="zh-CN" sz="3200" b="1" dirty="0">
                <a:latin typeface="Times New Roman" panose="02020603050405020304" pitchFamily="18" charset="0"/>
              </a:rPr>
              <a:t> shows are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mentiond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2413000" y="5588000"/>
            <a:ext cx="1800225" cy="1588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763713" y="5083175"/>
            <a:ext cx="2017712" cy="1588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827088" y="5084763"/>
            <a:ext cx="360362" cy="0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7308850" y="4579938"/>
            <a:ext cx="1079500" cy="1587"/>
          </a:xfrm>
          <a:prstGeom prst="line">
            <a:avLst/>
          </a:prstGeom>
          <a:noFill/>
          <a:ln w="19050">
            <a:solidFill>
              <a:srgbClr val="FF33CC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  <p:bldP spid="74757" grpId="0" animBg="1"/>
      <p:bldP spid="74758" grpId="0" animBg="1"/>
      <p:bldP spid="747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QQ图片20130822192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765175"/>
            <a:ext cx="475297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779" name="Picture 3" descr="QQ图片201308221925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3933825"/>
            <a:ext cx="76977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5780" name="Picture 4" descr="u=874531900,15918496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7238" y="908050"/>
            <a:ext cx="295116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823118" y="649287"/>
            <a:ext cx="7083425" cy="546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altLang="zh-CN" sz="2800" b="1" i="1" dirty="0">
                <a:solidFill>
                  <a:srgbClr val="FF33CC"/>
                </a:solidFill>
                <a:latin typeface="Comic Sans MS" panose="030F0702030302020204" pitchFamily="66" charset="0"/>
              </a:rPr>
              <a:t>2c.</a:t>
            </a:r>
            <a:r>
              <a:rPr lang="en-US" altLang="zh-CN" sz="2800" b="1" i="1" dirty="0">
                <a:solidFill>
                  <a:schemeClr val="folHlink"/>
                </a:solidFill>
                <a:latin typeface="Comic Sans MS" panose="030F0702030302020204" pitchFamily="66" charset="0"/>
              </a:rPr>
              <a:t> Read the passage again and answer the questions.</a:t>
            </a:r>
          </a:p>
          <a:p>
            <a:pPr algn="l">
              <a:lnSpc>
                <a:spcPct val="20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1. What do talent shows have in common?</a:t>
            </a:r>
          </a:p>
          <a:p>
            <a:pPr algn="l">
              <a:lnSpc>
                <a:spcPct val="185000"/>
              </a:lnSpc>
            </a:pPr>
            <a:endParaRPr lang="zh-CN" altLang="en-US" sz="2000" b="1" dirty="0">
              <a:latin typeface="Times New Roman" panose="02020603050405020304" pitchFamily="18" charset="0"/>
            </a:endParaRPr>
          </a:p>
          <a:p>
            <a:pPr algn="l">
              <a:lnSpc>
                <a:spcPct val="18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2. Who decides the winner?</a:t>
            </a:r>
          </a:p>
          <a:p>
            <a:pPr algn="l">
              <a:lnSpc>
                <a:spcPct val="120000"/>
              </a:lnSpc>
            </a:pPr>
            <a:endParaRPr lang="zh-CN" altLang="en-US" sz="2000" b="1" dirty="0">
              <a:latin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3. Why do some people not like these shows?</a:t>
            </a:r>
          </a:p>
          <a:p>
            <a:pPr algn="l">
              <a:lnSpc>
                <a:spcPct val="115000"/>
              </a:lnSpc>
            </a:pPr>
            <a:endParaRPr lang="zh-CN" altLang="en-US" sz="2000" b="1" dirty="0">
              <a:latin typeface="Times New Roman" panose="02020603050405020304" pitchFamily="18" charset="0"/>
            </a:endParaRPr>
          </a:p>
          <a:p>
            <a:pPr algn="l">
              <a:lnSpc>
                <a:spcPct val="115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4. Why do some people like these shows?</a:t>
            </a:r>
          </a:p>
          <a:p>
            <a:pPr algn="l">
              <a:lnSpc>
                <a:spcPct val="180000"/>
              </a:lnSpc>
            </a:pPr>
            <a:endParaRPr lang="zh-CN" altLang="en-US" sz="2000" b="1" dirty="0">
              <a:latin typeface="Times New Roman" panose="02020603050405020304" pitchFamily="18" charset="0"/>
            </a:endParaRPr>
          </a:p>
          <a:p>
            <a:pPr algn="l">
              <a:lnSpc>
                <a:spcPct val="18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5. What do you think of these shows?</a:t>
            </a:r>
            <a:endParaRPr lang="zh-CN" altLang="en-US" sz="2000" b="1" dirty="0">
              <a:latin typeface="Times New Roman" panose="02020603050405020304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100137" y="2395537"/>
            <a:ext cx="691197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try to look for the best singers, the most talented dancers, the most exciting magicians, the funniest actors and so on.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1171575" y="3462337"/>
            <a:ext cx="38338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people who watch the shows.</a:t>
            </a:r>
            <a:endParaRPr lang="zh-CN" altLang="en-US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1171575" y="4254500"/>
            <a:ext cx="68405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Because they think the lives of the performers are made up.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1171575" y="4987925"/>
            <a:ext cx="6840537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They are fun to watch and they give people a way to make their dreams come true.</a:t>
            </a:r>
            <a:endParaRPr lang="zh-CN" altLang="en-US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1143000" y="6113462"/>
            <a:ext cx="638651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FF33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 think they are the funniest shows. Because I can have fun of them.</a:t>
            </a:r>
            <a:endParaRPr lang="zh-CN" altLang="en-US" dirty="0">
              <a:solidFill>
                <a:srgbClr val="FF33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6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ldLvl="0" autoUpdateAnimBg="0"/>
      <p:bldP spid="76804" grpId="0" bldLvl="0" autoUpdateAnimBg="0"/>
      <p:bldP spid="76805" grpId="0" bldLvl="0" autoUpdateAnimBg="0"/>
      <p:bldP spid="76806" grpId="0" bldLvl="0" autoUpdateAnimBg="0"/>
      <p:bldP spid="76807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28675" y="746125"/>
            <a:ext cx="770413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3600" b="1">
                <a:latin typeface="Comic Sans MS" panose="030F0702030302020204" pitchFamily="66" charset="0"/>
              </a:rPr>
              <a:t>2d. </a:t>
            </a:r>
            <a:r>
              <a:rPr lang="en-US" altLang="zh-CN" sz="3200" b="1">
                <a:solidFill>
                  <a:schemeClr val="folHlink"/>
                </a:solidFill>
                <a:latin typeface="Comic Sans MS" panose="030F0702030302020204" pitchFamily="66" charset="0"/>
              </a:rPr>
              <a:t>Underline all the superlatives in the passage. </a:t>
            </a:r>
          </a:p>
        </p:txBody>
      </p:sp>
      <p:pic>
        <p:nvPicPr>
          <p:cNvPr id="77827" name="Picture 3" descr="QQ图片201308221924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5" y="2133600"/>
            <a:ext cx="7735888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1911350" y="1484313"/>
            <a:ext cx="1692275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QQ图片201308221925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550" y="1060450"/>
            <a:ext cx="475297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851" name="Picture 3" descr="QQ图片201308221925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229100"/>
            <a:ext cx="7697788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8852" name="Picture 4" descr="u=874531900,15918496&amp;fm=23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388" y="1203325"/>
            <a:ext cx="295116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5654675" y="1636713"/>
            <a:ext cx="2374900" cy="15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>
            <a:off x="3783013" y="1925638"/>
            <a:ext cx="424815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3783013" y="2286000"/>
            <a:ext cx="179863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3783013" y="2932113"/>
            <a:ext cx="3960812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7383463" y="2573338"/>
            <a:ext cx="769937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 animBg="1"/>
      <p:bldP spid="78854" grpId="0" animBg="1"/>
      <p:bldP spid="78855" grpId="0" animBg="1"/>
      <p:bldP spid="78856" grpId="0" animBg="1"/>
      <p:bldP spid="788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862012" y="1308100"/>
            <a:ext cx="63706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solidFill>
                  <a:schemeClr val="folHlink"/>
                </a:solidFill>
                <a:latin typeface="Comic Sans MS" panose="030F0702030302020204" pitchFamily="66" charset="0"/>
              </a:rPr>
              <a:t>Then write sentences using at least four of them.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14400" y="2590800"/>
            <a:ext cx="7315200" cy="35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FF33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altLang="zh-CN" sz="2400" b="1" i="1" dirty="0">
                <a:solidFill>
                  <a:srgbClr val="9933FF"/>
                </a:solidFill>
                <a:latin typeface="Times New Roman" panose="02020603050405020304" pitchFamily="18" charset="0"/>
              </a:rPr>
              <a:t>best singer:</a:t>
            </a:r>
            <a:r>
              <a:rPr lang="en-US" altLang="zh-CN" sz="2400" b="1" dirty="0">
                <a:latin typeface="Times New Roman" panose="02020603050405020304" pitchFamily="18" charset="0"/>
              </a:rPr>
              <a:t> In my class, Tom is the best singer because he can sing fast songs very well.</a:t>
            </a:r>
          </a:p>
          <a:p>
            <a:pPr algn="l">
              <a:lnSpc>
                <a:spcPct val="160000"/>
              </a:lnSpc>
            </a:pPr>
            <a:r>
              <a:rPr lang="en-US" altLang="zh-CN" sz="2400" b="1" i="1" dirty="0">
                <a:solidFill>
                  <a:srgbClr val="9933FF"/>
                </a:solidFill>
                <a:latin typeface="Times New Roman" panose="02020603050405020304" pitchFamily="18" charset="0"/>
              </a:rPr>
              <a:t>most talented dancer:</a:t>
            </a:r>
            <a:r>
              <a:rPr lang="en-US" altLang="zh-CN" sz="2400" b="1" dirty="0">
                <a:latin typeface="Times New Roman" panose="02020603050405020304" pitchFamily="18" charset="0"/>
              </a:rPr>
              <a:t> In our school Larry is the most talented dancer because she can dance upside down.</a:t>
            </a: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... ...</a:t>
            </a:r>
          </a:p>
          <a:p>
            <a:pPr algn="l"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</a:rPr>
              <a:t>...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9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QQ图片20130822230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" y="2422525"/>
            <a:ext cx="7472363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901700" y="1625600"/>
            <a:ext cx="5472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>
                <a:solidFill>
                  <a:srgbClr val="0000FF"/>
                </a:solidFill>
                <a:latin typeface="Comic Sans MS" panose="030F0702030302020204" pitchFamily="66" charset="0"/>
              </a:rPr>
              <a:t>Who's got talent in your class?</a:t>
            </a:r>
          </a:p>
        </p:txBody>
      </p:sp>
      <p:sp>
        <p:nvSpPr>
          <p:cNvPr id="80900" name="WordArt 4"/>
          <p:cNvSpPr>
            <a:spLocks noChangeArrowheads="1" noChangeShapeType="1"/>
          </p:cNvSpPr>
          <p:nvPr/>
        </p:nvSpPr>
        <p:spPr bwMode="auto">
          <a:xfrm>
            <a:off x="800100" y="549275"/>
            <a:ext cx="2514600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altLang="zh-CN" sz="3600" b="1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楷体_GB2312"/>
              </a:rPr>
              <a:t>Do a survey</a:t>
            </a:r>
            <a:endParaRPr lang="zh-CN" altLang="en-US" sz="3600" b="1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楷体_GB231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博士帽">
      <a:majorFont>
        <a:latin typeface="微软雅黑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</Template>
  <TotalTime>0</TotalTime>
  <Words>457</Words>
  <Application>Microsoft Office PowerPoint</Application>
  <PresentationFormat>全屏显示(4:3)</PresentationFormat>
  <Paragraphs>51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黑体</vt:lpstr>
      <vt:lpstr>楷体_GB2312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2023-01-16T21:13:59Z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555AA9288E3040FFA31B41BC19B91CF2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