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4358-3A86-4DFA-A929-4CC3A43B0D9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A4581-50BE-456C-9792-2B9CE4E3CA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4AECF-4F1B-4239-A081-8E2A36FDE5E7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40060-0B0B-4894-B1CF-840D9B6DD0B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69FA-6789-4847-84BE-454C4B0251A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3DA1D-C45C-4D53-954F-979DB51B690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17EAC-7A0C-4C5E-ABBC-B73E7D9C50F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67049-6F75-414B-8DBC-8422FF702D2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5153-B4E8-4C89-9ED7-8CFBF953E89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74A9C-E96E-4C2D-919D-F2202FDAC65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03500-702E-475C-98D8-147E25A7DA8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D88F1-F337-47C7-A017-4E8358D9E08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5B175-5BB5-4051-8074-100FC635A85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2B262-AF46-4402-90AD-F89386807FD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48DC-4C7C-4B72-9C05-49F9754E3E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313F1-885E-4EF7-BF5A-12F475B8B22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8F69E-CA4B-4DE7-927F-254AE59EE0A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5E58DF-2089-4207-ABD8-7BFF7E9CA52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C69EA-8005-4B53-B321-7C7FC873C28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BCC136-DD8D-4654-9212-6CB652535DE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612D8-E2F5-45CB-8E67-DF041E60979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2D0CC-FA11-4851-A9DD-8F1D1EC414B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A5F54-5418-4806-9473-7C2FE64C2D5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8B0BD2-57EB-4B72-9F54-EB524368DC3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F489FA-B30D-40BE-AD03-AC25515A98B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675753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5300" y="1844824"/>
            <a:ext cx="70552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ln w="9525">
                  <a:noFill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百分数与小数、</a:t>
            </a:r>
            <a:endParaRPr lang="en-US" altLang="zh-CN" sz="6000" dirty="0">
              <a:ln w="9525">
                <a:noFill/>
                <a:rou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ln w="9525">
                  <a:noFill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            分数的互化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850901"/>
            <a:ext cx="3360738" cy="1143000"/>
          </a:xfrm>
        </p:spPr>
        <p:txBody>
          <a:bodyPr/>
          <a:lstStyle/>
          <a:p>
            <a:r>
              <a:rPr lang="zh-CN" altLang="en-US" sz="8000" dirty="0">
                <a:solidFill>
                  <a:srgbClr val="660066"/>
                </a:solidFill>
                <a:ea typeface="华文行楷" panose="02010800040101010101" pitchFamily="2" charset="-122"/>
              </a:rPr>
              <a:t>想一想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179513" y="3198813"/>
            <a:ext cx="1095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27%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2152650" y="3054351"/>
            <a:ext cx="741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13318" name="Group 6"/>
          <p:cNvGrpSpPr/>
          <p:nvPr/>
        </p:nvGrpSpPr>
        <p:grpSpPr bwMode="auto">
          <a:xfrm>
            <a:off x="2592388" y="2909888"/>
            <a:ext cx="1368425" cy="1146175"/>
            <a:chOff x="0" y="0"/>
            <a:chExt cx="862" cy="722"/>
          </a:xfrm>
        </p:grpSpPr>
        <p:sp>
          <p:nvSpPr>
            <p:cNvPr id="13319" name="Rectangle 15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27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3320" name="Rectangle 16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3321" name="Line 17"/>
            <p:cNvSpPr>
              <a:spLocks noChangeShapeType="1"/>
            </p:cNvSpPr>
            <p:nvPr/>
          </p:nvSpPr>
          <p:spPr bwMode="auto">
            <a:xfrm>
              <a:off x="90" y="363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22" name="Text Box 28"/>
          <p:cNvSpPr txBox="1">
            <a:spLocks noChangeArrowheads="1"/>
          </p:cNvSpPr>
          <p:nvPr/>
        </p:nvSpPr>
        <p:spPr bwMode="auto">
          <a:xfrm>
            <a:off x="4302125" y="3198813"/>
            <a:ext cx="1217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0.27</a:t>
            </a:r>
          </a:p>
        </p:txBody>
      </p:sp>
      <p:sp>
        <p:nvSpPr>
          <p:cNvPr id="13323" name="Rectangle 54"/>
          <p:cNvSpPr>
            <a:spLocks noChangeArrowheads="1"/>
          </p:cNvSpPr>
          <p:nvPr/>
        </p:nvSpPr>
        <p:spPr bwMode="auto">
          <a:xfrm>
            <a:off x="3529013" y="3062288"/>
            <a:ext cx="7413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3324" name="Rectangle 46"/>
          <p:cNvSpPr>
            <a:spLocks noChangeArrowheads="1"/>
          </p:cNvSpPr>
          <p:nvPr/>
        </p:nvSpPr>
        <p:spPr bwMode="auto">
          <a:xfrm>
            <a:off x="2268538" y="2925763"/>
            <a:ext cx="1439862" cy="10096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3325" name="Group 13"/>
          <p:cNvGrpSpPr/>
          <p:nvPr/>
        </p:nvGrpSpPr>
        <p:grpSpPr bwMode="auto">
          <a:xfrm>
            <a:off x="1546225" y="2349501"/>
            <a:ext cx="3529013" cy="935037"/>
            <a:chOff x="0" y="0"/>
            <a:chExt cx="5556" cy="1474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1" y="0"/>
              <a:ext cx="1" cy="14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0" y="0"/>
              <a:ext cx="5556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8" name="箭头 641"/>
            <p:cNvSpPr>
              <a:spLocks noChangeShapeType="1"/>
            </p:cNvSpPr>
            <p:nvPr/>
          </p:nvSpPr>
          <p:spPr bwMode="auto">
            <a:xfrm>
              <a:off x="5556" y="1"/>
              <a:ext cx="1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 autoUpdateAnimBg="0"/>
      <p:bldP spid="13324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/>
          <p:cNvSpPr>
            <a:spLocks noChangeArrowheads="1"/>
          </p:cNvSpPr>
          <p:nvPr/>
        </p:nvSpPr>
        <p:spPr bwMode="auto">
          <a:xfrm>
            <a:off x="179388" y="549275"/>
            <a:ext cx="8748712" cy="5976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6300788" y="2492375"/>
            <a:ext cx="1800225" cy="2520950"/>
            <a:chOff x="0" y="0"/>
            <a:chExt cx="1134" cy="1588"/>
          </a:xfrm>
        </p:grpSpPr>
        <p:sp>
          <p:nvSpPr>
            <p:cNvPr id="14340" name="Freeform 6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4341" name="Oval 7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4342" name="Group 6"/>
          <p:cNvGrpSpPr/>
          <p:nvPr/>
        </p:nvGrpSpPr>
        <p:grpSpPr bwMode="auto">
          <a:xfrm>
            <a:off x="3636963" y="2492375"/>
            <a:ext cx="1800225" cy="2520950"/>
            <a:chOff x="0" y="0"/>
            <a:chExt cx="1134" cy="1588"/>
          </a:xfrm>
        </p:grpSpPr>
        <p:sp>
          <p:nvSpPr>
            <p:cNvPr id="14343" name="Freeform 9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4344" name="Oval 10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4345" name="Group 9"/>
          <p:cNvGrpSpPr/>
          <p:nvPr/>
        </p:nvGrpSpPr>
        <p:grpSpPr bwMode="auto">
          <a:xfrm>
            <a:off x="900113" y="2492375"/>
            <a:ext cx="1800225" cy="2520950"/>
            <a:chOff x="0" y="0"/>
            <a:chExt cx="1134" cy="1588"/>
          </a:xfrm>
        </p:grpSpPr>
        <p:sp>
          <p:nvSpPr>
            <p:cNvPr id="14346" name="Freeform 12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4347" name="Oval 13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1009650" y="1757363"/>
            <a:ext cx="4467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把下面各百分数化成小数。</a:t>
            </a:r>
          </a:p>
        </p:txBody>
      </p:sp>
      <p:sp>
        <p:nvSpPr>
          <p:cNvPr id="14349" name="Rectangle 18"/>
          <p:cNvSpPr>
            <a:spLocks noChangeArrowheads="1"/>
          </p:cNvSpPr>
          <p:nvPr/>
        </p:nvSpPr>
        <p:spPr bwMode="auto">
          <a:xfrm>
            <a:off x="1187450" y="2924175"/>
            <a:ext cx="1366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21%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1120775" y="3879850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0.21</a:t>
            </a:r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4090988" y="3932238"/>
            <a:ext cx="1020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0.9</a:t>
            </a:r>
          </a:p>
        </p:txBody>
      </p:sp>
      <p:sp>
        <p:nvSpPr>
          <p:cNvPr id="14352" name="Rectangle 21"/>
          <p:cNvSpPr>
            <a:spLocks noChangeArrowheads="1"/>
          </p:cNvSpPr>
          <p:nvPr/>
        </p:nvSpPr>
        <p:spPr bwMode="auto">
          <a:xfrm>
            <a:off x="3924300" y="2943225"/>
            <a:ext cx="1366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90%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3" name="Rectangle 22"/>
          <p:cNvSpPr>
            <a:spLocks noChangeArrowheads="1"/>
          </p:cNvSpPr>
          <p:nvPr/>
        </p:nvSpPr>
        <p:spPr bwMode="auto">
          <a:xfrm>
            <a:off x="6516688" y="2943225"/>
            <a:ext cx="1728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4.5%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4" name="AutoShape 24"/>
          <p:cNvSpPr>
            <a:spLocks noChangeArrowheads="1"/>
          </p:cNvSpPr>
          <p:nvPr/>
        </p:nvSpPr>
        <p:spPr bwMode="auto">
          <a:xfrm>
            <a:off x="1619250" y="3571875"/>
            <a:ext cx="287338" cy="360363"/>
          </a:xfrm>
          <a:prstGeom prst="downArrow">
            <a:avLst>
              <a:gd name="adj1" fmla="val 50000"/>
              <a:gd name="adj2" fmla="val 31354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5" name="AutoShape 25"/>
          <p:cNvSpPr>
            <a:spLocks noChangeArrowheads="1"/>
          </p:cNvSpPr>
          <p:nvPr/>
        </p:nvSpPr>
        <p:spPr bwMode="auto">
          <a:xfrm>
            <a:off x="4429125" y="3573463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6" name="Text Box 26"/>
          <p:cNvSpPr txBox="1">
            <a:spLocks noChangeArrowheads="1"/>
          </p:cNvSpPr>
          <p:nvPr/>
        </p:nvSpPr>
        <p:spPr bwMode="auto">
          <a:xfrm>
            <a:off x="6459538" y="3951288"/>
            <a:ext cx="1639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0.045</a:t>
            </a:r>
          </a:p>
        </p:txBody>
      </p:sp>
      <p:sp>
        <p:nvSpPr>
          <p:cNvPr id="14357" name="AutoShape 27"/>
          <p:cNvSpPr>
            <a:spLocks noChangeArrowheads="1"/>
          </p:cNvSpPr>
          <p:nvPr/>
        </p:nvSpPr>
        <p:spPr bwMode="auto">
          <a:xfrm>
            <a:off x="7112000" y="3643313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23850" y="836613"/>
            <a:ext cx="3602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660066"/>
                </a:solidFill>
                <a:ea typeface="华文行楷" panose="02010800040101010101" pitchFamily="2" charset="-122"/>
              </a:rPr>
              <a:t>比一比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utoUpdateAnimBg="0"/>
      <p:bldP spid="14351" grpId="0" autoUpdateAnimBg="0"/>
      <p:bldP spid="14354" grpId="0" animBg="1" autoUpdateAnimBg="0"/>
      <p:bldP spid="14355" grpId="0" animBg="1" autoUpdateAnimBg="0"/>
      <p:bldP spid="14356" grpId="0" autoUpdateAnimBg="0"/>
      <p:bldP spid="1435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4002088" y="5516563"/>
            <a:ext cx="3529012" cy="1008062"/>
            <a:chOff x="0" y="0"/>
            <a:chExt cx="2223" cy="635"/>
          </a:xfrm>
        </p:grpSpPr>
        <p:sp>
          <p:nvSpPr>
            <p:cNvPr id="15363" name="Freeform 27"/>
            <p:cNvSpPr/>
            <p:nvPr/>
          </p:nvSpPr>
          <p:spPr bwMode="auto">
            <a:xfrm>
              <a:off x="0" y="0"/>
              <a:ext cx="2087" cy="635"/>
            </a:xfrm>
            <a:custGeom>
              <a:avLst/>
              <a:gdLst>
                <a:gd name="T0" fmla="*/ 0 w 2087"/>
                <a:gd name="T1" fmla="*/ 635 h 635"/>
                <a:gd name="T2" fmla="*/ 2087 w 2087"/>
                <a:gd name="T3" fmla="*/ 635 h 635"/>
                <a:gd name="T4" fmla="*/ 1860 w 2087"/>
                <a:gd name="T5" fmla="*/ 227 h 635"/>
                <a:gd name="T6" fmla="*/ 1044 w 2087"/>
                <a:gd name="T7" fmla="*/ 0 h 635"/>
                <a:gd name="T8" fmla="*/ 273 w 2087"/>
                <a:gd name="T9" fmla="*/ 227 h 635"/>
                <a:gd name="T10" fmla="*/ 0 w 2087"/>
                <a:gd name="T11" fmla="*/ 635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7"/>
                <a:gd name="T19" fmla="*/ 0 h 635"/>
                <a:gd name="T20" fmla="*/ 2087 w 2087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5364" name="Text Box 28"/>
            <p:cNvSpPr txBox="1">
              <a:spLocks noChangeArrowheads="1"/>
            </p:cNvSpPr>
            <p:nvPr/>
          </p:nvSpPr>
          <p:spPr bwMode="auto">
            <a:xfrm>
              <a:off x="227" y="155"/>
              <a:ext cx="19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>
                  <a:solidFill>
                    <a:srgbClr val="FFFF99"/>
                  </a:solidFill>
                  <a:ea typeface="华文新魏" panose="02010800040101010101" charset="-122"/>
                </a:rPr>
                <a:t>我的收获</a:t>
              </a:r>
            </a:p>
          </p:txBody>
        </p:sp>
      </p:grpSp>
      <p:pic>
        <p:nvPicPr>
          <p:cNvPr id="15365" name="Picture 29" descr="图片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0738" y="5013325"/>
            <a:ext cx="1504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40"/>
          <p:cNvSpPr txBox="1">
            <a:spLocks noChangeArrowheads="1"/>
          </p:cNvSpPr>
          <p:nvPr/>
        </p:nvSpPr>
        <p:spPr bwMode="auto">
          <a:xfrm>
            <a:off x="1116013" y="1000125"/>
            <a:ext cx="6983412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FF00"/>
                </a:solidFill>
                <a:latin typeface="楷体_GB2312" pitchFamily="49" charset="-122"/>
              </a:rPr>
              <a:t>   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49" charset="-122"/>
              </a:rPr>
              <a:t>今天我学习了百分数和小数的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楷体_GB2312" pitchFamily="49" charset="-122"/>
              </a:rPr>
              <a:t>互化，我能算：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楷体_GB2312" pitchFamily="49" charset="-122"/>
              </a:rPr>
              <a:t>   </a:t>
            </a:r>
            <a:r>
              <a:rPr lang="en-US" sz="3200" dirty="0">
                <a:solidFill>
                  <a:srgbClr val="000000"/>
                </a:solidFill>
                <a:latin typeface="楷体_GB2312" pitchFamily="49" charset="-122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楷体_GB2312" pitchFamily="49" charset="-122"/>
              </a:rPr>
              <a:t>、小数化成百分数。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楷体_GB2312" pitchFamily="49" charset="-122"/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0.7</a:t>
            </a:r>
            <a:r>
              <a:rPr lang="zh-CN" altLang="en-US" sz="3200" dirty="0">
                <a:solidFill>
                  <a:srgbClr val="000000"/>
                </a:solidFill>
              </a:rPr>
              <a:t>＝</a:t>
            </a:r>
            <a:r>
              <a:rPr lang="en-US" sz="3200" dirty="0">
                <a:solidFill>
                  <a:srgbClr val="000000"/>
                </a:solidFill>
              </a:rPr>
              <a:t>(     )%        5</a:t>
            </a:r>
            <a:r>
              <a:rPr lang="zh-CN" altLang="en-US" sz="3200" dirty="0">
                <a:solidFill>
                  <a:srgbClr val="000000"/>
                </a:solidFill>
              </a:rPr>
              <a:t>＝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sym typeface="Arial" panose="020B0604020202020204" pitchFamily="34" charset="0"/>
              </a:rPr>
              <a:t>      </a:t>
            </a:r>
            <a:r>
              <a:rPr lang="en-US" sz="3200" dirty="0">
                <a:solidFill>
                  <a:srgbClr val="000000"/>
                </a:solidFill>
              </a:rPr>
              <a:t>)%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</a:rPr>
              <a:t>  1.08</a:t>
            </a:r>
            <a:r>
              <a:rPr lang="zh-CN" altLang="en-US" sz="3200" dirty="0">
                <a:solidFill>
                  <a:srgbClr val="000000"/>
                </a:solidFill>
              </a:rPr>
              <a:t>＝</a:t>
            </a:r>
            <a:r>
              <a:rPr lang="en-US" sz="3200" dirty="0">
                <a:solidFill>
                  <a:srgbClr val="000000"/>
                </a:solidFill>
              </a:rPr>
              <a:t>(      )%    0.305</a:t>
            </a:r>
            <a:r>
              <a:rPr lang="zh-CN" altLang="en-US" sz="3200" dirty="0">
                <a:solidFill>
                  <a:srgbClr val="000000"/>
                </a:solidFill>
              </a:rPr>
              <a:t>＝</a:t>
            </a:r>
            <a:r>
              <a:rPr lang="en-US" sz="3200" dirty="0">
                <a:solidFill>
                  <a:srgbClr val="000000"/>
                </a:solidFill>
              </a:rPr>
              <a:t>(      )%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FF00"/>
                </a:solidFill>
              </a:rPr>
              <a:t>      </a:t>
            </a:r>
            <a:endParaRPr lang="en-US" dirty="0">
              <a:solidFill>
                <a:srgbClr val="FFFF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367" name="Rectangle 41"/>
          <p:cNvSpPr>
            <a:spLocks noChangeArrowheads="1"/>
          </p:cNvSpPr>
          <p:nvPr/>
        </p:nvSpPr>
        <p:spPr bwMode="auto">
          <a:xfrm>
            <a:off x="1081088" y="3486150"/>
            <a:ext cx="68421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、百分数化成小数或整数。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  </a:t>
            </a:r>
            <a:r>
              <a:rPr lang="en-US" sz="3200" b="1" dirty="0">
                <a:solidFill>
                  <a:srgbClr val="000000"/>
                </a:solidFill>
                <a:ea typeface="楷体_GB2312" pitchFamily="49" charset="-122"/>
              </a:rPr>
              <a:t>150%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＝（     ）  </a:t>
            </a:r>
            <a:r>
              <a:rPr lang="en-US" sz="3200" b="1" dirty="0">
                <a:solidFill>
                  <a:srgbClr val="000000"/>
                </a:solidFill>
                <a:ea typeface="楷体_GB2312" pitchFamily="49" charset="-122"/>
              </a:rPr>
              <a:t>500%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＝（     ）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  </a:t>
            </a:r>
            <a:r>
              <a:rPr lang="en-US" sz="3200" b="1" dirty="0">
                <a:solidFill>
                  <a:srgbClr val="000000"/>
                </a:solidFill>
                <a:ea typeface="楷体_GB2312" pitchFamily="49" charset="-122"/>
              </a:rPr>
              <a:t>0.4%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＝（      ）  </a:t>
            </a:r>
            <a:r>
              <a:rPr lang="en-US" sz="3200" b="1" dirty="0">
                <a:solidFill>
                  <a:srgbClr val="000000"/>
                </a:solidFill>
                <a:ea typeface="楷体_GB2312" pitchFamily="49" charset="-122"/>
              </a:rPr>
              <a:t>1.75%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＝（        ）</a:t>
            </a:r>
          </a:p>
        </p:txBody>
      </p:sp>
      <p:sp>
        <p:nvSpPr>
          <p:cNvPr id="15368" name="Text Box 42"/>
          <p:cNvSpPr txBox="1">
            <a:spLocks noChangeArrowheads="1"/>
          </p:cNvSpPr>
          <p:nvPr/>
        </p:nvSpPr>
        <p:spPr bwMode="auto">
          <a:xfrm>
            <a:off x="2511425" y="2544763"/>
            <a:ext cx="585788" cy="530225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15369" name="Text Box 43"/>
          <p:cNvSpPr txBox="1">
            <a:spLocks noChangeArrowheads="1"/>
          </p:cNvSpPr>
          <p:nvPr/>
        </p:nvSpPr>
        <p:spPr bwMode="auto">
          <a:xfrm>
            <a:off x="5181600" y="2559050"/>
            <a:ext cx="782638" cy="528638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500</a:t>
            </a:r>
          </a:p>
        </p:txBody>
      </p:sp>
      <p:sp>
        <p:nvSpPr>
          <p:cNvPr id="15370" name="Text Box 44"/>
          <p:cNvSpPr txBox="1">
            <a:spLocks noChangeArrowheads="1"/>
          </p:cNvSpPr>
          <p:nvPr/>
        </p:nvSpPr>
        <p:spPr bwMode="auto">
          <a:xfrm>
            <a:off x="2708275" y="3038475"/>
            <a:ext cx="784225" cy="530225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108</a:t>
            </a:r>
          </a:p>
        </p:txBody>
      </p:sp>
      <p:sp>
        <p:nvSpPr>
          <p:cNvPr id="15371" name="Text Box 45"/>
          <p:cNvSpPr txBox="1">
            <a:spLocks noChangeArrowheads="1"/>
          </p:cNvSpPr>
          <p:nvPr/>
        </p:nvSpPr>
        <p:spPr bwMode="auto">
          <a:xfrm>
            <a:off x="5854700" y="3038475"/>
            <a:ext cx="881063" cy="528638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30</a:t>
            </a:r>
            <a:r>
              <a:rPr lang="zh-CN" altLang="en-US">
                <a:solidFill>
                  <a:srgbClr val="FF0000"/>
                </a:solidFill>
                <a:sym typeface="Arial" panose="020B0604020202020204" pitchFamily="34" charset="0"/>
              </a:rPr>
              <a:t>.</a:t>
            </a: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5</a:t>
            </a:r>
          </a:p>
        </p:txBody>
      </p:sp>
      <p:sp>
        <p:nvSpPr>
          <p:cNvPr id="15372" name="Text Box 46"/>
          <p:cNvSpPr txBox="1">
            <a:spLocks noChangeArrowheads="1"/>
          </p:cNvSpPr>
          <p:nvPr/>
        </p:nvSpPr>
        <p:spPr bwMode="auto">
          <a:xfrm>
            <a:off x="3421063" y="4046538"/>
            <a:ext cx="682625" cy="528637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1.5</a:t>
            </a:r>
          </a:p>
        </p:txBody>
      </p:sp>
      <p:sp>
        <p:nvSpPr>
          <p:cNvPr id="15373" name="Text Box 47"/>
          <p:cNvSpPr txBox="1">
            <a:spLocks noChangeArrowheads="1"/>
          </p:cNvSpPr>
          <p:nvPr/>
        </p:nvSpPr>
        <p:spPr bwMode="auto">
          <a:xfrm>
            <a:off x="6632575" y="3998913"/>
            <a:ext cx="385763" cy="528637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5</a:t>
            </a:r>
          </a:p>
        </p:txBody>
      </p:sp>
      <p:sp>
        <p:nvSpPr>
          <p:cNvPr id="15374" name="Text Box 48"/>
          <p:cNvSpPr txBox="1">
            <a:spLocks noChangeArrowheads="1"/>
          </p:cNvSpPr>
          <p:nvPr/>
        </p:nvSpPr>
        <p:spPr bwMode="auto">
          <a:xfrm>
            <a:off x="2986088" y="4502150"/>
            <a:ext cx="1079500" cy="528638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0.004</a:t>
            </a:r>
          </a:p>
        </p:txBody>
      </p:sp>
      <p:sp>
        <p:nvSpPr>
          <p:cNvPr id="15375" name="Text Box 49"/>
          <p:cNvSpPr txBox="1">
            <a:spLocks noChangeArrowheads="1"/>
          </p:cNvSpPr>
          <p:nvPr/>
        </p:nvSpPr>
        <p:spPr bwMode="auto">
          <a:xfrm>
            <a:off x="6245225" y="4502150"/>
            <a:ext cx="1277938" cy="528638"/>
          </a:xfrm>
          <a:prstGeom prst="rect">
            <a:avLst/>
          </a:prstGeom>
          <a:noFill/>
          <a:ln w="9525">
            <a:solidFill>
              <a:schemeClr val="bg1"/>
            </a:solidFill>
            <a:prstDash val="lgDashDot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0.0175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ldLvl="0" animBg="1" autoUpdateAnimBg="0"/>
      <p:bldP spid="15369" grpId="0" bldLvl="0" animBg="1" autoUpdateAnimBg="0"/>
      <p:bldP spid="15370" grpId="0" bldLvl="0" animBg="1" autoUpdateAnimBg="0"/>
      <p:bldP spid="15371" grpId="0" bldLvl="0" animBg="1" autoUpdateAnimBg="0"/>
      <p:bldP spid="15372" grpId="0" bldLvl="0" animBg="1" autoUpdateAnimBg="0"/>
      <p:bldP spid="15373" grpId="0" bldLvl="0" animBg="1" autoUpdateAnimBg="0"/>
      <p:bldP spid="15374" grpId="0" bldLvl="0" animBg="1" autoUpdateAnimBg="0"/>
      <p:bldP spid="15375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3"/>
          <p:cNvSpPr>
            <a:spLocks noChangeArrowheads="1"/>
          </p:cNvSpPr>
          <p:nvPr/>
        </p:nvSpPr>
        <p:spPr bwMode="auto">
          <a:xfrm>
            <a:off x="539750" y="1341438"/>
            <a:ext cx="936625" cy="647700"/>
          </a:xfrm>
          <a:prstGeom prst="ellipse">
            <a:avLst/>
          </a:prstGeom>
          <a:solidFill>
            <a:srgbClr val="FF99CC"/>
          </a:solidFill>
          <a:ln w="25400">
            <a:solidFill>
              <a:srgbClr val="FF6600"/>
            </a:solidFill>
            <a:round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2506663" y="2249488"/>
            <a:ext cx="177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sz="36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0.75</a:t>
            </a:r>
          </a:p>
        </p:txBody>
      </p:sp>
      <p:sp>
        <p:nvSpPr>
          <p:cNvPr id="16388" name="Rectangle 23"/>
          <p:cNvSpPr>
            <a:spLocks noChangeArrowheads="1"/>
          </p:cNvSpPr>
          <p:nvPr/>
        </p:nvSpPr>
        <p:spPr bwMode="auto">
          <a:xfrm>
            <a:off x="2339975" y="3243263"/>
            <a:ext cx="23749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400" b="1">
                <a:solidFill>
                  <a:srgbClr val="000000"/>
                </a:solidFill>
                <a:ea typeface="楷体_GB2312" pitchFamily="49" charset="-122"/>
              </a:rPr>
              <a:t>≈</a:t>
            </a:r>
            <a:r>
              <a:rPr lang="en-US" sz="36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0.</a:t>
            </a:r>
            <a:r>
              <a:rPr lang="zh-CN" altLang="en-US" sz="36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833</a:t>
            </a:r>
          </a:p>
        </p:txBody>
      </p:sp>
      <p:sp>
        <p:nvSpPr>
          <p:cNvPr id="16389" name="Rectangle 24"/>
          <p:cNvSpPr>
            <a:spLocks noChangeArrowheads="1"/>
          </p:cNvSpPr>
          <p:nvPr/>
        </p:nvSpPr>
        <p:spPr bwMode="auto">
          <a:xfrm>
            <a:off x="2633663" y="4337050"/>
            <a:ext cx="149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sz="36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1.6</a:t>
            </a:r>
            <a:endParaRPr lang="en-US" sz="4400" b="1">
              <a:solidFill>
                <a:srgbClr val="0000FF"/>
              </a:solidFill>
              <a:latin typeface="Comic Sans MS" panose="030F0702030302020204" pitchFamily="66" charset="0"/>
              <a:ea typeface="楷体_GB2312" pitchFamily="49" charset="-122"/>
            </a:endParaRPr>
          </a:p>
        </p:txBody>
      </p:sp>
      <p:sp>
        <p:nvSpPr>
          <p:cNvPr id="16390" name="Rectangle 25"/>
          <p:cNvSpPr>
            <a:spLocks noChangeArrowheads="1"/>
          </p:cNvSpPr>
          <p:nvPr/>
        </p:nvSpPr>
        <p:spPr bwMode="auto">
          <a:xfrm>
            <a:off x="4322763" y="2205038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6391" name="Text Box 28"/>
          <p:cNvSpPr txBox="1">
            <a:spLocks noChangeArrowheads="1"/>
          </p:cNvSpPr>
          <p:nvPr/>
        </p:nvSpPr>
        <p:spPr bwMode="auto">
          <a:xfrm>
            <a:off x="4899025" y="2276475"/>
            <a:ext cx="1114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75%</a:t>
            </a:r>
          </a:p>
        </p:txBody>
      </p:sp>
      <p:sp>
        <p:nvSpPr>
          <p:cNvPr id="16392" name="Text Box 29"/>
          <p:cNvSpPr txBox="1">
            <a:spLocks noChangeArrowheads="1"/>
          </p:cNvSpPr>
          <p:nvPr/>
        </p:nvSpPr>
        <p:spPr bwMode="auto">
          <a:xfrm>
            <a:off x="4926013" y="3292475"/>
            <a:ext cx="1589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83.3</a:t>
            </a: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%</a:t>
            </a:r>
          </a:p>
        </p:txBody>
      </p:sp>
      <p:sp>
        <p:nvSpPr>
          <p:cNvPr id="16393" name="Rectangle 39"/>
          <p:cNvSpPr>
            <a:spLocks noChangeArrowheads="1"/>
          </p:cNvSpPr>
          <p:nvPr/>
        </p:nvSpPr>
        <p:spPr bwMode="auto">
          <a:xfrm>
            <a:off x="4335463" y="321310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6394" name="Rectangle 44"/>
          <p:cNvSpPr>
            <a:spLocks noChangeArrowheads="1"/>
          </p:cNvSpPr>
          <p:nvPr/>
        </p:nvSpPr>
        <p:spPr bwMode="auto">
          <a:xfrm>
            <a:off x="4291013" y="429260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6395" name="Text Box 45"/>
          <p:cNvSpPr txBox="1">
            <a:spLocks noChangeArrowheads="1"/>
          </p:cNvSpPr>
          <p:nvPr/>
        </p:nvSpPr>
        <p:spPr bwMode="auto">
          <a:xfrm>
            <a:off x="5003800" y="4371975"/>
            <a:ext cx="139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160%</a:t>
            </a:r>
          </a:p>
        </p:txBody>
      </p:sp>
      <p:sp>
        <p:nvSpPr>
          <p:cNvPr id="16396" name="Rectangle 46"/>
          <p:cNvSpPr>
            <a:spLocks noChangeArrowheads="1"/>
          </p:cNvSpPr>
          <p:nvPr/>
        </p:nvSpPr>
        <p:spPr bwMode="auto">
          <a:xfrm>
            <a:off x="2628900" y="2133600"/>
            <a:ext cx="1727200" cy="9350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6397" name="Rectangle 47"/>
          <p:cNvSpPr>
            <a:spLocks noChangeArrowheads="1"/>
          </p:cNvSpPr>
          <p:nvPr/>
        </p:nvSpPr>
        <p:spPr bwMode="auto">
          <a:xfrm>
            <a:off x="2628900" y="3213100"/>
            <a:ext cx="1943100" cy="863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6398" name="Rectangle 48"/>
          <p:cNvSpPr>
            <a:spLocks noChangeArrowheads="1"/>
          </p:cNvSpPr>
          <p:nvPr/>
        </p:nvSpPr>
        <p:spPr bwMode="auto">
          <a:xfrm>
            <a:off x="2700338" y="4221163"/>
            <a:ext cx="1728787" cy="936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6399" name="Rectangle 49"/>
          <p:cNvSpPr>
            <a:spLocks noChangeArrowheads="1"/>
          </p:cNvSpPr>
          <p:nvPr/>
        </p:nvSpPr>
        <p:spPr bwMode="auto">
          <a:xfrm>
            <a:off x="3059113" y="5445125"/>
            <a:ext cx="1655762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</a:t>
            </a:r>
          </a:p>
        </p:txBody>
      </p:sp>
      <p:sp>
        <p:nvSpPr>
          <p:cNvPr id="16400" name="Rectangle 50"/>
          <p:cNvSpPr>
            <a:spLocks noChangeArrowheads="1"/>
          </p:cNvSpPr>
          <p:nvPr/>
        </p:nvSpPr>
        <p:spPr bwMode="auto">
          <a:xfrm>
            <a:off x="755650" y="5445125"/>
            <a:ext cx="1655763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分数</a:t>
            </a:r>
          </a:p>
        </p:txBody>
      </p:sp>
      <p:sp>
        <p:nvSpPr>
          <p:cNvPr id="16401" name="Rectangle 51"/>
          <p:cNvSpPr>
            <a:spLocks noChangeArrowheads="1"/>
          </p:cNvSpPr>
          <p:nvPr/>
        </p:nvSpPr>
        <p:spPr bwMode="auto">
          <a:xfrm>
            <a:off x="5364163" y="5445125"/>
            <a:ext cx="2232025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</a:t>
            </a:r>
          </a:p>
        </p:txBody>
      </p:sp>
      <p:sp>
        <p:nvSpPr>
          <p:cNvPr id="16402" name="Line 52"/>
          <p:cNvSpPr>
            <a:spLocks noChangeShapeType="1"/>
          </p:cNvSpPr>
          <p:nvPr/>
        </p:nvSpPr>
        <p:spPr bwMode="auto">
          <a:xfrm>
            <a:off x="2484438" y="5876925"/>
            <a:ext cx="576262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03" name="Line 53"/>
          <p:cNvSpPr>
            <a:spLocks noChangeShapeType="1"/>
          </p:cNvSpPr>
          <p:nvPr/>
        </p:nvSpPr>
        <p:spPr bwMode="auto">
          <a:xfrm>
            <a:off x="4787900" y="5876925"/>
            <a:ext cx="576263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6404" name="Group 20"/>
          <p:cNvGrpSpPr/>
          <p:nvPr/>
        </p:nvGrpSpPr>
        <p:grpSpPr bwMode="auto">
          <a:xfrm>
            <a:off x="2124075" y="1125538"/>
            <a:ext cx="5248275" cy="935037"/>
            <a:chOff x="0" y="0"/>
            <a:chExt cx="3306" cy="589"/>
          </a:xfrm>
        </p:grpSpPr>
        <p:sp>
          <p:nvSpPr>
            <p:cNvPr id="16405" name="Text Box 4"/>
            <p:cNvSpPr txBox="1">
              <a:spLocks noChangeArrowheads="1"/>
            </p:cNvSpPr>
            <p:nvPr/>
          </p:nvSpPr>
          <p:spPr bwMode="auto">
            <a:xfrm>
              <a:off x="0" y="90"/>
              <a:ext cx="330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</a:rPr>
                <a:t>把    、   、    化成百分数。</a:t>
              </a:r>
            </a:p>
          </p:txBody>
        </p:sp>
        <p:grpSp>
          <p:nvGrpSpPr>
            <p:cNvPr id="16406" name="Group 22"/>
            <p:cNvGrpSpPr/>
            <p:nvPr/>
          </p:nvGrpSpPr>
          <p:grpSpPr bwMode="auto">
            <a:xfrm>
              <a:off x="371" y="15"/>
              <a:ext cx="239" cy="574"/>
              <a:chOff x="0" y="0"/>
              <a:chExt cx="239" cy="574"/>
            </a:xfrm>
          </p:grpSpPr>
          <p:sp>
            <p:nvSpPr>
              <p:cNvPr id="16407" name="Text Box 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6408" name="Text Box 55"/>
              <p:cNvSpPr txBox="1">
                <a:spLocks noChangeArrowheads="1"/>
              </p:cNvSpPr>
              <p:nvPr/>
            </p:nvSpPr>
            <p:spPr bwMode="auto">
              <a:xfrm>
                <a:off x="0" y="2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6409" name="Line 56"/>
              <p:cNvSpPr>
                <a:spLocks noChangeShapeType="1"/>
              </p:cNvSpPr>
              <p:nvPr/>
            </p:nvSpPr>
            <p:spPr bwMode="auto">
              <a:xfrm>
                <a:off x="12" y="29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0" name="Group 26"/>
            <p:cNvGrpSpPr/>
            <p:nvPr/>
          </p:nvGrpSpPr>
          <p:grpSpPr bwMode="auto">
            <a:xfrm>
              <a:off x="903" y="0"/>
              <a:ext cx="239" cy="574"/>
              <a:chOff x="0" y="0"/>
              <a:chExt cx="239" cy="574"/>
            </a:xfrm>
          </p:grpSpPr>
          <p:sp>
            <p:nvSpPr>
              <p:cNvPr id="16411" name="Text Box 5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6412" name="Text Box 60"/>
              <p:cNvSpPr txBox="1">
                <a:spLocks noChangeArrowheads="1"/>
              </p:cNvSpPr>
              <p:nvPr/>
            </p:nvSpPr>
            <p:spPr bwMode="auto">
              <a:xfrm>
                <a:off x="0" y="2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6413" name="Line 61"/>
              <p:cNvSpPr>
                <a:spLocks noChangeShapeType="1"/>
              </p:cNvSpPr>
              <p:nvPr/>
            </p:nvSpPr>
            <p:spPr bwMode="auto">
              <a:xfrm>
                <a:off x="12" y="29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4" name="Group 30"/>
            <p:cNvGrpSpPr/>
            <p:nvPr/>
          </p:nvGrpSpPr>
          <p:grpSpPr bwMode="auto">
            <a:xfrm>
              <a:off x="1324" y="15"/>
              <a:ext cx="433" cy="574"/>
              <a:chOff x="0" y="0"/>
              <a:chExt cx="433" cy="574"/>
            </a:xfrm>
          </p:grpSpPr>
          <p:grpSp>
            <p:nvGrpSpPr>
              <p:cNvPr id="16415" name="Group 31"/>
              <p:cNvGrpSpPr/>
              <p:nvPr/>
            </p:nvGrpSpPr>
            <p:grpSpPr bwMode="auto">
              <a:xfrm>
                <a:off x="194" y="0"/>
                <a:ext cx="239" cy="574"/>
                <a:chOff x="0" y="0"/>
                <a:chExt cx="239" cy="574"/>
              </a:xfrm>
            </p:grpSpPr>
            <p:sp>
              <p:nvSpPr>
                <p:cNvPr id="1641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641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0" y="247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  <p:sp>
              <p:nvSpPr>
                <p:cNvPr id="16418" name="Line 65"/>
                <p:cNvSpPr>
                  <a:spLocks noChangeShapeType="1"/>
                </p:cNvSpPr>
                <p:nvPr/>
              </p:nvSpPr>
              <p:spPr bwMode="auto">
                <a:xfrm>
                  <a:off x="12" y="292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419" name="Text Box 66"/>
              <p:cNvSpPr txBox="1">
                <a:spLocks noChangeArrowheads="1"/>
              </p:cNvSpPr>
              <p:nvPr/>
            </p:nvSpPr>
            <p:spPr bwMode="auto">
              <a:xfrm>
                <a:off x="0" y="126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6420" name="Group 36"/>
          <p:cNvGrpSpPr/>
          <p:nvPr/>
        </p:nvGrpSpPr>
        <p:grpSpPr bwMode="auto">
          <a:xfrm>
            <a:off x="2193925" y="2139950"/>
            <a:ext cx="434975" cy="1073150"/>
            <a:chOff x="0" y="0"/>
            <a:chExt cx="274" cy="676"/>
          </a:xfrm>
        </p:grpSpPr>
        <p:sp>
          <p:nvSpPr>
            <p:cNvPr id="16421" name="Text Box 72"/>
            <p:cNvSpPr txBox="1">
              <a:spLocks noChangeArrowheads="1"/>
            </p:cNvSpPr>
            <p:nvPr/>
          </p:nvSpPr>
          <p:spPr bwMode="auto">
            <a:xfrm>
              <a:off x="0" y="0"/>
              <a:ext cx="2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6422" name="Text Box 73"/>
            <p:cNvSpPr txBox="1">
              <a:spLocks noChangeArrowheads="1"/>
            </p:cNvSpPr>
            <p:nvPr/>
          </p:nvSpPr>
          <p:spPr bwMode="auto">
            <a:xfrm>
              <a:off x="0" y="272"/>
              <a:ext cx="2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6423" name="Line 74"/>
            <p:cNvSpPr>
              <a:spLocks noChangeShapeType="1"/>
            </p:cNvSpPr>
            <p:nvPr/>
          </p:nvSpPr>
          <p:spPr bwMode="auto">
            <a:xfrm>
              <a:off x="45" y="333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424" name="Group 40"/>
          <p:cNvGrpSpPr/>
          <p:nvPr/>
        </p:nvGrpSpPr>
        <p:grpSpPr bwMode="auto">
          <a:xfrm>
            <a:off x="2192338" y="3068638"/>
            <a:ext cx="434975" cy="1073150"/>
            <a:chOff x="0" y="0"/>
            <a:chExt cx="274" cy="676"/>
          </a:xfrm>
        </p:grpSpPr>
        <p:sp>
          <p:nvSpPr>
            <p:cNvPr id="16425" name="Text Box 87"/>
            <p:cNvSpPr txBox="1">
              <a:spLocks noChangeArrowheads="1"/>
            </p:cNvSpPr>
            <p:nvPr/>
          </p:nvSpPr>
          <p:spPr bwMode="auto">
            <a:xfrm>
              <a:off x="0" y="0"/>
              <a:ext cx="2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6426" name="Text Box 88"/>
            <p:cNvSpPr txBox="1">
              <a:spLocks noChangeArrowheads="1"/>
            </p:cNvSpPr>
            <p:nvPr/>
          </p:nvSpPr>
          <p:spPr bwMode="auto">
            <a:xfrm>
              <a:off x="0" y="272"/>
              <a:ext cx="2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427" name="Line 89"/>
            <p:cNvSpPr>
              <a:spLocks noChangeShapeType="1"/>
            </p:cNvSpPr>
            <p:nvPr/>
          </p:nvSpPr>
          <p:spPr bwMode="auto">
            <a:xfrm>
              <a:off x="45" y="333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428" name="Group 44"/>
          <p:cNvGrpSpPr/>
          <p:nvPr/>
        </p:nvGrpSpPr>
        <p:grpSpPr bwMode="auto">
          <a:xfrm>
            <a:off x="1978025" y="4227513"/>
            <a:ext cx="722313" cy="1073150"/>
            <a:chOff x="0" y="0"/>
            <a:chExt cx="455" cy="676"/>
          </a:xfrm>
        </p:grpSpPr>
        <p:grpSp>
          <p:nvGrpSpPr>
            <p:cNvPr id="16429" name="Group 45"/>
            <p:cNvGrpSpPr/>
            <p:nvPr/>
          </p:nvGrpSpPr>
          <p:grpSpPr bwMode="auto">
            <a:xfrm>
              <a:off x="181" y="0"/>
              <a:ext cx="274" cy="676"/>
              <a:chOff x="0" y="0"/>
              <a:chExt cx="274" cy="676"/>
            </a:xfrm>
          </p:grpSpPr>
          <p:sp>
            <p:nvSpPr>
              <p:cNvPr id="16430" name="Text Box 9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6431" name="Text Box 92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6432" name="Line 93"/>
              <p:cNvSpPr>
                <a:spLocks noChangeShapeType="1"/>
              </p:cNvSpPr>
              <p:nvPr/>
            </p:nvSpPr>
            <p:spPr bwMode="auto">
              <a:xfrm>
                <a:off x="45" y="33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33" name="Text Box 94"/>
            <p:cNvSpPr txBox="1">
              <a:spLocks noChangeArrowheads="1"/>
            </p:cNvSpPr>
            <p:nvPr/>
          </p:nvSpPr>
          <p:spPr bwMode="auto">
            <a:xfrm>
              <a:off x="0" y="136"/>
              <a:ext cx="2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nimBg="1" autoUpdateAnimBg="0"/>
      <p:bldP spid="16397" grpId="0" animBg="1" autoUpdateAnimBg="0"/>
      <p:bldP spid="16398" grpId="0" animBg="1" autoUpdateAnimBg="0"/>
      <p:bldP spid="16399" grpId="0" animBg="1" autoUpdateAnimBg="0"/>
      <p:bldP spid="16400" grpId="0" animBg="1" autoUpdateAnimBg="0"/>
      <p:bldP spid="16401" grpId="0" animBg="1" autoUpdateAnimBg="0"/>
      <p:bldP spid="16402" grpId="0" animBg="1"/>
      <p:bldP spid="164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8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215900" y="3311525"/>
            <a:ext cx="8459788" cy="3573463"/>
            <a:chOff x="0" y="0"/>
            <a:chExt cx="5329" cy="2251"/>
          </a:xfrm>
        </p:grpSpPr>
        <p:pic>
          <p:nvPicPr>
            <p:cNvPr id="17412" name="Picture 6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5329" cy="2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3" name="Text Box 9"/>
            <p:cNvSpPr txBox="1">
              <a:spLocks noChangeArrowheads="1"/>
            </p:cNvSpPr>
            <p:nvPr/>
          </p:nvSpPr>
          <p:spPr bwMode="auto">
            <a:xfrm>
              <a:off x="764" y="389"/>
              <a:ext cx="4382" cy="1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000000"/>
                  </a:solidFill>
                </a:rPr>
                <a:t>把分数化成百分数，通常先把分数化成小数（除不尽时，通常保留三位小数），再把小数化成百分数。</a:t>
              </a:r>
            </a:p>
          </p:txBody>
        </p:sp>
      </p:grpSp>
      <p:grpSp>
        <p:nvGrpSpPr>
          <p:cNvPr id="17414" name="Group 6"/>
          <p:cNvGrpSpPr/>
          <p:nvPr/>
        </p:nvGrpSpPr>
        <p:grpSpPr bwMode="auto">
          <a:xfrm>
            <a:off x="1978025" y="692150"/>
            <a:ext cx="4538663" cy="3167063"/>
            <a:chOff x="0" y="0"/>
            <a:chExt cx="2859" cy="1995"/>
          </a:xfrm>
        </p:grpSpPr>
        <p:sp>
          <p:nvSpPr>
            <p:cNvPr id="17415" name="Rectangle 37"/>
            <p:cNvSpPr>
              <a:spLocks noChangeArrowheads="1"/>
            </p:cNvSpPr>
            <p:nvPr/>
          </p:nvSpPr>
          <p:spPr bwMode="auto">
            <a:xfrm>
              <a:off x="333" y="73"/>
              <a:ext cx="11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0.75</a:t>
              </a:r>
            </a:p>
          </p:txBody>
        </p:sp>
        <p:sp>
          <p:nvSpPr>
            <p:cNvPr id="17416" name="Rectangle 38"/>
            <p:cNvSpPr>
              <a:spLocks noChangeArrowheads="1"/>
            </p:cNvSpPr>
            <p:nvPr/>
          </p:nvSpPr>
          <p:spPr bwMode="auto">
            <a:xfrm>
              <a:off x="228" y="699"/>
              <a:ext cx="14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4400" b="1">
                  <a:solidFill>
                    <a:srgbClr val="000000"/>
                  </a:solidFill>
                  <a:ea typeface="楷体_GB2312" pitchFamily="49" charset="-122"/>
                </a:rPr>
                <a:t>≈</a:t>
              </a: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0.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833</a:t>
              </a:r>
            </a:p>
          </p:txBody>
        </p:sp>
        <p:sp>
          <p:nvSpPr>
            <p:cNvPr id="17417" name="Rectangle 39"/>
            <p:cNvSpPr>
              <a:spLocks noChangeArrowheads="1"/>
            </p:cNvSpPr>
            <p:nvPr/>
          </p:nvSpPr>
          <p:spPr bwMode="auto">
            <a:xfrm>
              <a:off x="413" y="1388"/>
              <a:ext cx="9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1.6</a:t>
              </a:r>
              <a:endParaRPr lang="en-US" sz="44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endParaRPr>
            </a:p>
          </p:txBody>
        </p:sp>
        <p:sp>
          <p:nvSpPr>
            <p:cNvPr id="17418" name="Rectangle 40"/>
            <p:cNvSpPr>
              <a:spLocks noChangeArrowheads="1"/>
            </p:cNvSpPr>
            <p:nvPr/>
          </p:nvSpPr>
          <p:spPr bwMode="auto">
            <a:xfrm>
              <a:off x="1477" y="45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7419" name="Text Box 41"/>
            <p:cNvSpPr txBox="1">
              <a:spLocks noChangeArrowheads="1"/>
            </p:cNvSpPr>
            <p:nvPr/>
          </p:nvSpPr>
          <p:spPr bwMode="auto">
            <a:xfrm>
              <a:off x="1840" y="90"/>
              <a:ext cx="70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FF0066"/>
                  </a:solidFill>
                  <a:latin typeface="Comic Sans MS" panose="030F0702030302020204" pitchFamily="66" charset="0"/>
                </a:rPr>
                <a:t>75%</a:t>
              </a:r>
            </a:p>
          </p:txBody>
        </p:sp>
        <p:sp>
          <p:nvSpPr>
            <p:cNvPr id="17420" name="Text Box 42"/>
            <p:cNvSpPr txBox="1">
              <a:spLocks noChangeArrowheads="1"/>
            </p:cNvSpPr>
            <p:nvPr/>
          </p:nvSpPr>
          <p:spPr bwMode="auto">
            <a:xfrm>
              <a:off x="1856" y="730"/>
              <a:ext cx="100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0066"/>
                  </a:solidFill>
                  <a:latin typeface="Comic Sans MS" panose="030F0702030302020204" pitchFamily="66" charset="0"/>
                </a:rPr>
                <a:t>83.3</a:t>
              </a:r>
              <a:r>
                <a:rPr lang="en-US" sz="3600">
                  <a:solidFill>
                    <a:srgbClr val="FF0066"/>
                  </a:solidFill>
                  <a:latin typeface="Comic Sans MS" panose="030F0702030302020204" pitchFamily="66" charset="0"/>
                </a:rPr>
                <a:t>%</a:t>
              </a:r>
            </a:p>
          </p:txBody>
        </p:sp>
        <p:sp>
          <p:nvSpPr>
            <p:cNvPr id="17421" name="Rectangle 43"/>
            <p:cNvSpPr>
              <a:spLocks noChangeArrowheads="1"/>
            </p:cNvSpPr>
            <p:nvPr/>
          </p:nvSpPr>
          <p:spPr bwMode="auto">
            <a:xfrm>
              <a:off x="1485" y="680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7422" name="Rectangle 44"/>
            <p:cNvSpPr>
              <a:spLocks noChangeArrowheads="1"/>
            </p:cNvSpPr>
            <p:nvPr/>
          </p:nvSpPr>
          <p:spPr bwMode="auto">
            <a:xfrm>
              <a:off x="1457" y="1360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7423" name="Text Box 45"/>
            <p:cNvSpPr txBox="1">
              <a:spLocks noChangeArrowheads="1"/>
            </p:cNvSpPr>
            <p:nvPr/>
          </p:nvSpPr>
          <p:spPr bwMode="auto">
            <a:xfrm>
              <a:off x="1906" y="1410"/>
              <a:ext cx="87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FF0066"/>
                  </a:solidFill>
                  <a:latin typeface="Comic Sans MS" panose="030F0702030302020204" pitchFamily="66" charset="0"/>
                </a:rPr>
                <a:t>160%</a:t>
              </a:r>
            </a:p>
          </p:txBody>
        </p:sp>
        <p:sp>
          <p:nvSpPr>
            <p:cNvPr id="17424" name="Rectangle 46"/>
            <p:cNvSpPr>
              <a:spLocks noChangeArrowheads="1"/>
            </p:cNvSpPr>
            <p:nvPr/>
          </p:nvSpPr>
          <p:spPr bwMode="auto">
            <a:xfrm>
              <a:off x="410" y="0"/>
              <a:ext cx="1088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425" name="Rectangle 47"/>
            <p:cNvSpPr>
              <a:spLocks noChangeArrowheads="1"/>
            </p:cNvSpPr>
            <p:nvPr/>
          </p:nvSpPr>
          <p:spPr bwMode="auto">
            <a:xfrm>
              <a:off x="410" y="680"/>
              <a:ext cx="1224" cy="5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426" name="Rectangle 48"/>
            <p:cNvSpPr>
              <a:spLocks noChangeArrowheads="1"/>
            </p:cNvSpPr>
            <p:nvPr/>
          </p:nvSpPr>
          <p:spPr bwMode="auto">
            <a:xfrm>
              <a:off x="455" y="1315"/>
              <a:ext cx="1089" cy="5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grpSp>
          <p:nvGrpSpPr>
            <p:cNvPr id="17427" name="Group 19"/>
            <p:cNvGrpSpPr/>
            <p:nvPr/>
          </p:nvGrpSpPr>
          <p:grpSpPr bwMode="auto">
            <a:xfrm>
              <a:off x="136" y="4"/>
              <a:ext cx="274" cy="676"/>
              <a:chOff x="0" y="0"/>
              <a:chExt cx="274" cy="676"/>
            </a:xfrm>
          </p:grpSpPr>
          <p:sp>
            <p:nvSpPr>
              <p:cNvPr id="17428" name="Text Box 5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7429" name="Text Box 51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7430" name="Line 52"/>
              <p:cNvSpPr>
                <a:spLocks noChangeShapeType="1"/>
              </p:cNvSpPr>
              <p:nvPr/>
            </p:nvSpPr>
            <p:spPr bwMode="auto">
              <a:xfrm>
                <a:off x="45" y="33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31" name="Group 23"/>
            <p:cNvGrpSpPr/>
            <p:nvPr/>
          </p:nvGrpSpPr>
          <p:grpSpPr bwMode="auto">
            <a:xfrm>
              <a:off x="135" y="589"/>
              <a:ext cx="274" cy="676"/>
              <a:chOff x="0" y="0"/>
              <a:chExt cx="274" cy="676"/>
            </a:xfrm>
          </p:grpSpPr>
          <p:sp>
            <p:nvSpPr>
              <p:cNvPr id="17432" name="Text Box 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7433" name="Text Box 55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7434" name="Line 56"/>
              <p:cNvSpPr>
                <a:spLocks noChangeShapeType="1"/>
              </p:cNvSpPr>
              <p:nvPr/>
            </p:nvSpPr>
            <p:spPr bwMode="auto">
              <a:xfrm>
                <a:off x="45" y="33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35" name="Group 27"/>
            <p:cNvGrpSpPr/>
            <p:nvPr/>
          </p:nvGrpSpPr>
          <p:grpSpPr bwMode="auto">
            <a:xfrm>
              <a:off x="0" y="1319"/>
              <a:ext cx="455" cy="676"/>
              <a:chOff x="0" y="0"/>
              <a:chExt cx="455" cy="676"/>
            </a:xfrm>
          </p:grpSpPr>
          <p:grpSp>
            <p:nvGrpSpPr>
              <p:cNvPr id="17436" name="Group 28"/>
              <p:cNvGrpSpPr/>
              <p:nvPr/>
            </p:nvGrpSpPr>
            <p:grpSpPr bwMode="auto">
              <a:xfrm>
                <a:off x="181" y="0"/>
                <a:ext cx="274" cy="676"/>
                <a:chOff x="0" y="0"/>
                <a:chExt cx="274" cy="676"/>
              </a:xfrm>
            </p:grpSpPr>
            <p:sp>
              <p:nvSpPr>
                <p:cNvPr id="1743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74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  <p:sp>
              <p:nvSpPr>
                <p:cNvPr id="1743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0" y="272"/>
                  <a:ext cx="274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  <p:sp>
              <p:nvSpPr>
                <p:cNvPr id="17439" name="Line 61"/>
                <p:cNvSpPr>
                  <a:spLocks noChangeShapeType="1"/>
                </p:cNvSpPr>
                <p:nvPr/>
              </p:nvSpPr>
              <p:spPr bwMode="auto">
                <a:xfrm>
                  <a:off x="45" y="333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40" name="Text Box 62"/>
              <p:cNvSpPr txBox="1">
                <a:spLocks noChangeArrowheads="1"/>
              </p:cNvSpPr>
              <p:nvPr/>
            </p:nvSpPr>
            <p:spPr bwMode="auto">
              <a:xfrm>
                <a:off x="0" y="136"/>
                <a:ext cx="27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3"/>
          <p:cNvSpPr>
            <a:spLocks noChangeArrowheads="1"/>
          </p:cNvSpPr>
          <p:nvPr/>
        </p:nvSpPr>
        <p:spPr bwMode="auto">
          <a:xfrm>
            <a:off x="539750" y="1341438"/>
            <a:ext cx="936625" cy="647700"/>
          </a:xfrm>
          <a:prstGeom prst="ellipse">
            <a:avLst/>
          </a:prstGeom>
          <a:solidFill>
            <a:srgbClr val="FF99CC"/>
          </a:solidFill>
          <a:ln w="25400">
            <a:solidFill>
              <a:srgbClr val="FF6600"/>
            </a:solidFill>
            <a:round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544638" y="1268413"/>
            <a:ext cx="695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把</a:t>
            </a:r>
            <a:r>
              <a:rPr lang="en-US" sz="3600">
                <a:solidFill>
                  <a:srgbClr val="000000"/>
                </a:solidFill>
              </a:rPr>
              <a:t>1</a:t>
            </a:r>
            <a:r>
              <a:rPr lang="zh-CN" altLang="en-US" sz="3600">
                <a:solidFill>
                  <a:srgbClr val="000000"/>
                </a:solidFill>
              </a:rPr>
              <a:t>9</a:t>
            </a:r>
            <a:r>
              <a:rPr lang="en-US" sz="3600">
                <a:solidFill>
                  <a:srgbClr val="000000"/>
                </a:solidFill>
              </a:rPr>
              <a:t>%</a:t>
            </a:r>
            <a:r>
              <a:rPr lang="zh-CN" altLang="en-US" sz="3600">
                <a:solidFill>
                  <a:srgbClr val="000000"/>
                </a:solidFill>
              </a:rPr>
              <a:t>、25</a:t>
            </a:r>
            <a:r>
              <a:rPr lang="en-US" sz="3600">
                <a:solidFill>
                  <a:srgbClr val="000000"/>
                </a:solidFill>
              </a:rPr>
              <a:t>%</a:t>
            </a:r>
            <a:r>
              <a:rPr lang="zh-CN" altLang="en-US" sz="3600">
                <a:solidFill>
                  <a:srgbClr val="000000"/>
                </a:solidFill>
              </a:rPr>
              <a:t>、</a:t>
            </a:r>
            <a:r>
              <a:rPr lang="en-US" sz="3600">
                <a:solidFill>
                  <a:srgbClr val="000000"/>
                </a:solidFill>
              </a:rPr>
              <a:t>12.5%</a:t>
            </a:r>
            <a:r>
              <a:rPr lang="zh-CN" altLang="en-US" sz="3600">
                <a:solidFill>
                  <a:srgbClr val="000000"/>
                </a:solidFill>
              </a:rPr>
              <a:t>化成分数。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743075" y="2205038"/>
            <a:ext cx="109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1</a:t>
            </a:r>
            <a:r>
              <a:rPr lang="zh-CN" altLang="en-US" sz="3600">
                <a:solidFill>
                  <a:srgbClr val="000000"/>
                </a:solidFill>
              </a:rPr>
              <a:t>9</a:t>
            </a:r>
            <a:r>
              <a:rPr lang="en-US" sz="3600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749425" y="3219450"/>
            <a:ext cx="109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25</a:t>
            </a:r>
            <a:r>
              <a:rPr lang="en-US" sz="3600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544638" y="4298950"/>
            <a:ext cx="1476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12.5%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2714625" y="2060575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18440" name="Group 8"/>
          <p:cNvGrpSpPr/>
          <p:nvPr/>
        </p:nvGrpSpPr>
        <p:grpSpPr bwMode="auto">
          <a:xfrm>
            <a:off x="3348038" y="1916113"/>
            <a:ext cx="1368425" cy="1146175"/>
            <a:chOff x="0" y="0"/>
            <a:chExt cx="862" cy="722"/>
          </a:xfrm>
        </p:grpSpPr>
        <p:sp>
          <p:nvSpPr>
            <p:cNvPr id="18441" name="Rectangle 10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9</a:t>
              </a:r>
            </a:p>
          </p:txBody>
        </p:sp>
        <p:sp>
          <p:nvSpPr>
            <p:cNvPr id="18442" name="Rectangle 11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FF33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FF3300"/>
                </a:solidFill>
                <a:ea typeface="楷体_GB2312" pitchFamily="49" charset="-122"/>
              </a:endParaRPr>
            </a:p>
          </p:txBody>
        </p:sp>
        <p:sp>
          <p:nvSpPr>
            <p:cNvPr id="18443" name="Line 12"/>
            <p:cNvSpPr>
              <a:spLocks noChangeShapeType="1"/>
            </p:cNvSpPr>
            <p:nvPr/>
          </p:nvSpPr>
          <p:spPr bwMode="auto">
            <a:xfrm>
              <a:off x="90" y="363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2679700" y="3098800"/>
            <a:ext cx="86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2728913" y="417830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18446" name="Group 14"/>
          <p:cNvGrpSpPr/>
          <p:nvPr/>
        </p:nvGrpSpPr>
        <p:grpSpPr bwMode="auto">
          <a:xfrm>
            <a:off x="3038475" y="2924175"/>
            <a:ext cx="1727200" cy="1146175"/>
            <a:chOff x="0" y="0"/>
            <a:chExt cx="1088" cy="722"/>
          </a:xfrm>
        </p:grpSpPr>
        <p:sp>
          <p:nvSpPr>
            <p:cNvPr id="18447" name="Rectangle 19"/>
            <p:cNvSpPr>
              <a:spLocks noChangeArrowheads="1"/>
            </p:cNvSpPr>
            <p:nvPr/>
          </p:nvSpPr>
          <p:spPr bwMode="auto">
            <a:xfrm>
              <a:off x="136" y="0"/>
              <a:ext cx="7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25</a:t>
              </a:r>
            </a:p>
          </p:txBody>
        </p:sp>
        <p:sp>
          <p:nvSpPr>
            <p:cNvPr id="18448" name="Rectangle 20"/>
            <p:cNvSpPr>
              <a:spLocks noChangeArrowheads="1"/>
            </p:cNvSpPr>
            <p:nvPr/>
          </p:nvSpPr>
          <p:spPr bwMode="auto">
            <a:xfrm>
              <a:off x="0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en-US" sz="3600" b="1">
                  <a:solidFill>
                    <a:srgbClr val="FF33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FF3300"/>
                </a:solidFill>
                <a:ea typeface="楷体_GB2312" pitchFamily="49" charset="-122"/>
              </a:endParaRPr>
            </a:p>
          </p:txBody>
        </p:sp>
        <p:sp>
          <p:nvSpPr>
            <p:cNvPr id="18449" name="Line 21"/>
            <p:cNvSpPr>
              <a:spLocks noChangeShapeType="1"/>
            </p:cNvSpPr>
            <p:nvPr/>
          </p:nvSpPr>
          <p:spPr bwMode="auto">
            <a:xfrm>
              <a:off x="226" y="363"/>
              <a:ext cx="47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8450" name="Group 18"/>
          <p:cNvGrpSpPr/>
          <p:nvPr/>
        </p:nvGrpSpPr>
        <p:grpSpPr bwMode="auto">
          <a:xfrm>
            <a:off x="3132138" y="4005263"/>
            <a:ext cx="1778000" cy="1146175"/>
            <a:chOff x="0" y="0"/>
            <a:chExt cx="1120" cy="722"/>
          </a:xfrm>
        </p:grpSpPr>
        <p:sp>
          <p:nvSpPr>
            <p:cNvPr id="18451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9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12.5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8452" name="Rectangle 25"/>
            <p:cNvSpPr>
              <a:spLocks noChangeArrowheads="1"/>
            </p:cNvSpPr>
            <p:nvPr/>
          </p:nvSpPr>
          <p:spPr bwMode="auto">
            <a:xfrm>
              <a:off x="32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en-US" sz="3600" b="1">
                  <a:solidFill>
                    <a:srgbClr val="FF33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FF3300"/>
                </a:solidFill>
                <a:ea typeface="楷体_GB2312" pitchFamily="49" charset="-122"/>
              </a:endParaRPr>
            </a:p>
          </p:txBody>
        </p:sp>
        <p:sp>
          <p:nvSpPr>
            <p:cNvPr id="18453" name="Line 26"/>
            <p:cNvSpPr>
              <a:spLocks noChangeShapeType="1"/>
            </p:cNvSpPr>
            <p:nvPr/>
          </p:nvSpPr>
          <p:spPr bwMode="auto">
            <a:xfrm>
              <a:off x="167" y="363"/>
              <a:ext cx="63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54" name="Rectangle 27"/>
          <p:cNvSpPr>
            <a:spLocks noChangeArrowheads="1"/>
          </p:cNvSpPr>
          <p:nvPr/>
        </p:nvSpPr>
        <p:spPr bwMode="auto">
          <a:xfrm>
            <a:off x="6011863" y="4148138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8455" name="Rectangle 32"/>
          <p:cNvSpPr>
            <a:spLocks noChangeArrowheads="1"/>
          </p:cNvSpPr>
          <p:nvPr/>
        </p:nvSpPr>
        <p:spPr bwMode="auto">
          <a:xfrm>
            <a:off x="323850" y="5445125"/>
            <a:ext cx="1728788" cy="792163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</a:t>
            </a:r>
          </a:p>
        </p:txBody>
      </p:sp>
      <p:sp>
        <p:nvSpPr>
          <p:cNvPr id="18456" name="Rectangle 33"/>
          <p:cNvSpPr>
            <a:spLocks noChangeArrowheads="1"/>
          </p:cNvSpPr>
          <p:nvPr/>
        </p:nvSpPr>
        <p:spPr bwMode="auto">
          <a:xfrm>
            <a:off x="2484438" y="5445125"/>
            <a:ext cx="3527425" cy="792163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分母是</a:t>
            </a:r>
            <a:r>
              <a:rPr 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的分数</a:t>
            </a:r>
          </a:p>
        </p:txBody>
      </p:sp>
      <p:sp>
        <p:nvSpPr>
          <p:cNvPr id="18457" name="Line 34"/>
          <p:cNvSpPr>
            <a:spLocks noChangeShapeType="1"/>
          </p:cNvSpPr>
          <p:nvPr/>
        </p:nvSpPr>
        <p:spPr bwMode="auto">
          <a:xfrm>
            <a:off x="2051050" y="5876925"/>
            <a:ext cx="433388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8" name="Rectangle 37"/>
          <p:cNvSpPr>
            <a:spLocks noChangeArrowheads="1"/>
          </p:cNvSpPr>
          <p:nvPr/>
        </p:nvSpPr>
        <p:spPr bwMode="auto">
          <a:xfrm>
            <a:off x="4046538" y="3105150"/>
            <a:ext cx="86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8459" name="Rectangle 39"/>
          <p:cNvSpPr>
            <a:spLocks noChangeArrowheads="1"/>
          </p:cNvSpPr>
          <p:nvPr/>
        </p:nvSpPr>
        <p:spPr bwMode="auto">
          <a:xfrm>
            <a:off x="4262438" y="417830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18460" name="Group 28"/>
          <p:cNvGrpSpPr/>
          <p:nvPr/>
        </p:nvGrpSpPr>
        <p:grpSpPr bwMode="auto">
          <a:xfrm>
            <a:off x="4498975" y="2930525"/>
            <a:ext cx="1368425" cy="1146175"/>
            <a:chOff x="0" y="0"/>
            <a:chExt cx="862" cy="722"/>
          </a:xfrm>
        </p:grpSpPr>
        <p:sp>
          <p:nvSpPr>
            <p:cNvPr id="18461" name="Rectangle 42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</a:t>
              </a:r>
            </a:p>
          </p:txBody>
        </p:sp>
        <p:sp>
          <p:nvSpPr>
            <p:cNvPr id="18462" name="Rectangle 43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 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4</a:t>
              </a:r>
            </a:p>
          </p:txBody>
        </p:sp>
        <p:sp>
          <p:nvSpPr>
            <p:cNvPr id="18463" name="Line 44"/>
            <p:cNvSpPr>
              <a:spLocks noChangeShapeType="1"/>
            </p:cNvSpPr>
            <p:nvPr/>
          </p:nvSpPr>
          <p:spPr bwMode="auto">
            <a:xfrm>
              <a:off x="227" y="363"/>
              <a:ext cx="31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8464" name="Group 32"/>
          <p:cNvGrpSpPr/>
          <p:nvPr/>
        </p:nvGrpSpPr>
        <p:grpSpPr bwMode="auto">
          <a:xfrm>
            <a:off x="4572000" y="4005263"/>
            <a:ext cx="1800225" cy="1146175"/>
            <a:chOff x="0" y="0"/>
            <a:chExt cx="1134" cy="722"/>
          </a:xfrm>
        </p:grpSpPr>
        <p:sp>
          <p:nvSpPr>
            <p:cNvPr id="18465" name="Rectangle 48"/>
            <p:cNvSpPr>
              <a:spLocks noChangeArrowheads="1"/>
            </p:cNvSpPr>
            <p:nvPr/>
          </p:nvSpPr>
          <p:spPr bwMode="auto">
            <a:xfrm>
              <a:off x="0" y="0"/>
              <a:ext cx="9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 125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8466" name="Rectangle 49"/>
            <p:cNvSpPr>
              <a:spLocks noChangeArrowheads="1"/>
            </p:cNvSpPr>
            <p:nvPr/>
          </p:nvSpPr>
          <p:spPr bwMode="auto">
            <a:xfrm>
              <a:off x="46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1000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8467" name="Line 50"/>
            <p:cNvSpPr>
              <a:spLocks noChangeShapeType="1"/>
            </p:cNvSpPr>
            <p:nvPr/>
          </p:nvSpPr>
          <p:spPr bwMode="auto">
            <a:xfrm>
              <a:off x="258" y="363"/>
              <a:ext cx="63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8468" name="Group 36"/>
          <p:cNvGrpSpPr/>
          <p:nvPr/>
        </p:nvGrpSpPr>
        <p:grpSpPr bwMode="auto">
          <a:xfrm>
            <a:off x="6372225" y="4005263"/>
            <a:ext cx="1368425" cy="1146175"/>
            <a:chOff x="0" y="0"/>
            <a:chExt cx="862" cy="722"/>
          </a:xfrm>
        </p:grpSpPr>
        <p:sp>
          <p:nvSpPr>
            <p:cNvPr id="18469" name="Rectangle 53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8470" name="Rectangle 54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 8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8471" name="Line 55"/>
            <p:cNvSpPr>
              <a:spLocks noChangeShapeType="1"/>
            </p:cNvSpPr>
            <p:nvPr/>
          </p:nvSpPr>
          <p:spPr bwMode="auto">
            <a:xfrm>
              <a:off x="227" y="363"/>
              <a:ext cx="31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72" name="Rectangle 56"/>
          <p:cNvSpPr>
            <a:spLocks noChangeArrowheads="1"/>
          </p:cNvSpPr>
          <p:nvPr/>
        </p:nvSpPr>
        <p:spPr bwMode="auto">
          <a:xfrm>
            <a:off x="6516688" y="5445125"/>
            <a:ext cx="2303462" cy="792163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最简分数</a:t>
            </a:r>
          </a:p>
        </p:txBody>
      </p:sp>
      <p:sp>
        <p:nvSpPr>
          <p:cNvPr id="18473" name="Line 57"/>
          <p:cNvSpPr>
            <a:spLocks noChangeShapeType="1"/>
          </p:cNvSpPr>
          <p:nvPr/>
        </p:nvSpPr>
        <p:spPr bwMode="auto">
          <a:xfrm>
            <a:off x="6084888" y="5876925"/>
            <a:ext cx="431800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39" grpId="0" autoUpdateAnimBg="0"/>
      <p:bldP spid="18444" grpId="0" autoUpdateAnimBg="0"/>
      <p:bldP spid="18445" grpId="0" autoUpdateAnimBg="0"/>
      <p:bldP spid="18454" grpId="0" autoUpdateAnimBg="0"/>
      <p:bldP spid="18455" grpId="0" animBg="1" autoUpdateAnimBg="0"/>
      <p:bldP spid="18456" grpId="0" animBg="1" autoUpdateAnimBg="0"/>
      <p:bldP spid="18457" grpId="0" animBg="1"/>
      <p:bldP spid="18458" grpId="0" autoUpdateAnimBg="0"/>
      <p:bldP spid="18459" grpId="0" autoUpdateAnimBg="0"/>
      <p:bldP spid="18472" grpId="0" animBg="1" autoUpdateAnimBg="0"/>
      <p:bldP spid="184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7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252413" y="3213100"/>
            <a:ext cx="8567737" cy="3429000"/>
            <a:chOff x="0" y="0"/>
            <a:chExt cx="5397" cy="2251"/>
          </a:xfrm>
        </p:grpSpPr>
        <p:pic>
          <p:nvPicPr>
            <p:cNvPr id="19460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5329" cy="2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1" name="Text Box 4"/>
            <p:cNvSpPr txBox="1">
              <a:spLocks noChangeArrowheads="1"/>
            </p:cNvSpPr>
            <p:nvPr/>
          </p:nvSpPr>
          <p:spPr bwMode="auto">
            <a:xfrm>
              <a:off x="340" y="639"/>
              <a:ext cx="5057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    </a:t>
              </a:r>
              <a:endParaRPr lang="zh-CN" altLang="en-US" sz="3200">
                <a:solidFill>
                  <a:srgbClr val="000000"/>
                </a:solidFill>
              </a:endParaRPr>
            </a:p>
          </p:txBody>
        </p:sp>
      </p:grpSp>
      <p:grpSp>
        <p:nvGrpSpPr>
          <p:cNvPr id="19462" name="Group 6"/>
          <p:cNvGrpSpPr/>
          <p:nvPr/>
        </p:nvGrpSpPr>
        <p:grpSpPr bwMode="auto">
          <a:xfrm>
            <a:off x="1544638" y="554038"/>
            <a:ext cx="6196012" cy="3235325"/>
            <a:chOff x="0" y="0"/>
            <a:chExt cx="3903" cy="2038"/>
          </a:xfrm>
        </p:grpSpPr>
        <p:sp>
          <p:nvSpPr>
            <p:cNvPr id="19463" name="Text Box 32"/>
            <p:cNvSpPr txBox="1">
              <a:spLocks noChangeArrowheads="1"/>
            </p:cNvSpPr>
            <p:nvPr/>
          </p:nvSpPr>
          <p:spPr bwMode="auto">
            <a:xfrm>
              <a:off x="124" y="182"/>
              <a:ext cx="6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1</a:t>
              </a:r>
              <a:r>
                <a:rPr lang="zh-CN" altLang="en-US" sz="3600">
                  <a:solidFill>
                    <a:srgbClr val="000000"/>
                  </a:solidFill>
                </a:rPr>
                <a:t>9</a:t>
              </a:r>
              <a:r>
                <a:rPr lang="en-US" sz="3600">
                  <a:solidFill>
                    <a:srgbClr val="000000"/>
                  </a:solidFill>
                </a:rPr>
                <a:t>%</a:t>
              </a:r>
            </a:p>
          </p:txBody>
        </p:sp>
        <p:sp>
          <p:nvSpPr>
            <p:cNvPr id="19464" name="Text Box 33"/>
            <p:cNvSpPr txBox="1">
              <a:spLocks noChangeArrowheads="1"/>
            </p:cNvSpPr>
            <p:nvPr/>
          </p:nvSpPr>
          <p:spPr bwMode="auto">
            <a:xfrm>
              <a:off x="128" y="821"/>
              <a:ext cx="6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</a:rPr>
                <a:t>25</a:t>
              </a:r>
              <a:r>
                <a:rPr lang="en-US" sz="3600">
                  <a:solidFill>
                    <a:srgbClr val="000000"/>
                  </a:solidFill>
                </a:rPr>
                <a:t>%</a:t>
              </a:r>
            </a:p>
          </p:txBody>
        </p:sp>
        <p:sp>
          <p:nvSpPr>
            <p:cNvPr id="19465" name="Text Box 34"/>
            <p:cNvSpPr txBox="1">
              <a:spLocks noChangeArrowheads="1"/>
            </p:cNvSpPr>
            <p:nvPr/>
          </p:nvSpPr>
          <p:spPr bwMode="auto">
            <a:xfrm>
              <a:off x="0" y="1501"/>
              <a:ext cx="93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00000"/>
                  </a:solidFill>
                </a:rPr>
                <a:t>12.5%</a:t>
              </a:r>
            </a:p>
          </p:txBody>
        </p:sp>
        <p:sp>
          <p:nvSpPr>
            <p:cNvPr id="19466" name="Rectangle 35"/>
            <p:cNvSpPr>
              <a:spLocks noChangeArrowheads="1"/>
            </p:cNvSpPr>
            <p:nvPr/>
          </p:nvSpPr>
          <p:spPr bwMode="auto">
            <a:xfrm>
              <a:off x="737" y="91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grpSp>
          <p:nvGrpSpPr>
            <p:cNvPr id="19467" name="Group 11"/>
            <p:cNvGrpSpPr/>
            <p:nvPr/>
          </p:nvGrpSpPr>
          <p:grpSpPr bwMode="auto">
            <a:xfrm>
              <a:off x="1136" y="0"/>
              <a:ext cx="862" cy="722"/>
              <a:chOff x="0" y="0"/>
              <a:chExt cx="862" cy="722"/>
            </a:xfrm>
          </p:grpSpPr>
          <p:sp>
            <p:nvSpPr>
              <p:cNvPr id="19468" name="Rectangle 37"/>
              <p:cNvSpPr>
                <a:spLocks noChangeArrowheads="1"/>
              </p:cNvSpPr>
              <p:nvPr/>
            </p:nvSpPr>
            <p:spPr bwMode="auto">
              <a:xfrm>
                <a:off x="114" y="0"/>
                <a:ext cx="56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</a:t>
                </a:r>
                <a:r>
                  <a:rPr lang="zh-CN" alt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9</a:t>
                </a:r>
              </a:p>
            </p:txBody>
          </p:sp>
          <p:sp>
            <p:nvSpPr>
              <p:cNvPr id="19469" name="Rectangle 38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86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FF3300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100</a:t>
                </a:r>
                <a:endParaRPr lang="en-US" sz="3600" b="1">
                  <a:solidFill>
                    <a:srgbClr val="FF33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70" name="Line 39"/>
              <p:cNvSpPr>
                <a:spLocks noChangeShapeType="1"/>
              </p:cNvSpPr>
              <p:nvPr/>
            </p:nvSpPr>
            <p:spPr bwMode="auto">
              <a:xfrm>
                <a:off x="90" y="363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71" name="Rectangle 40"/>
            <p:cNvSpPr>
              <a:spLocks noChangeArrowheads="1"/>
            </p:cNvSpPr>
            <p:nvPr/>
          </p:nvSpPr>
          <p:spPr bwMode="auto">
            <a:xfrm>
              <a:off x="715" y="745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9472" name="Rectangle 41"/>
            <p:cNvSpPr>
              <a:spLocks noChangeArrowheads="1"/>
            </p:cNvSpPr>
            <p:nvPr/>
          </p:nvSpPr>
          <p:spPr bwMode="auto">
            <a:xfrm>
              <a:off x="746" y="1425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grpSp>
          <p:nvGrpSpPr>
            <p:cNvPr id="19473" name="Group 17"/>
            <p:cNvGrpSpPr/>
            <p:nvPr/>
          </p:nvGrpSpPr>
          <p:grpSpPr bwMode="auto">
            <a:xfrm>
              <a:off x="941" y="635"/>
              <a:ext cx="1088" cy="722"/>
              <a:chOff x="0" y="0"/>
              <a:chExt cx="1088" cy="722"/>
            </a:xfrm>
          </p:grpSpPr>
          <p:sp>
            <p:nvSpPr>
              <p:cNvPr id="19474" name="Rectangle 43"/>
              <p:cNvSpPr>
                <a:spLocks noChangeArrowheads="1"/>
              </p:cNvSpPr>
              <p:nvPr/>
            </p:nvSpPr>
            <p:spPr bwMode="auto">
              <a:xfrm>
                <a:off x="136" y="0"/>
                <a:ext cx="74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</a:t>
                </a:r>
                <a:r>
                  <a:rPr lang="zh-CN" alt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25</a:t>
                </a:r>
              </a:p>
            </p:txBody>
          </p:sp>
          <p:sp>
            <p:nvSpPr>
              <p:cNvPr id="19475" name="Rectangle 44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10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</a:t>
                </a:r>
                <a:r>
                  <a:rPr lang="en-US" sz="3600" b="1">
                    <a:solidFill>
                      <a:srgbClr val="FF3300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100</a:t>
                </a:r>
                <a:endParaRPr lang="en-US" sz="3600" b="1">
                  <a:solidFill>
                    <a:srgbClr val="FF33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76" name="Line 45"/>
              <p:cNvSpPr>
                <a:spLocks noChangeShapeType="1"/>
              </p:cNvSpPr>
              <p:nvPr/>
            </p:nvSpPr>
            <p:spPr bwMode="auto">
              <a:xfrm>
                <a:off x="226" y="363"/>
                <a:ext cx="47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77" name="Group 21"/>
            <p:cNvGrpSpPr/>
            <p:nvPr/>
          </p:nvGrpSpPr>
          <p:grpSpPr bwMode="auto">
            <a:xfrm>
              <a:off x="1000" y="1316"/>
              <a:ext cx="1120" cy="722"/>
              <a:chOff x="0" y="0"/>
              <a:chExt cx="1120" cy="722"/>
            </a:xfrm>
          </p:grpSpPr>
          <p:sp>
            <p:nvSpPr>
              <p:cNvPr id="19478" name="Rectangle 4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12.5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79" name="Rectangle 48"/>
              <p:cNvSpPr>
                <a:spLocks noChangeArrowheads="1"/>
              </p:cNvSpPr>
              <p:nvPr/>
            </p:nvSpPr>
            <p:spPr bwMode="auto">
              <a:xfrm>
                <a:off x="32" y="318"/>
                <a:ext cx="10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</a:t>
                </a:r>
                <a:r>
                  <a:rPr lang="en-US" sz="3600" b="1">
                    <a:solidFill>
                      <a:srgbClr val="FF3300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100</a:t>
                </a:r>
                <a:endParaRPr lang="en-US" sz="3600" b="1">
                  <a:solidFill>
                    <a:srgbClr val="FF33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80" name="Line 49"/>
              <p:cNvSpPr>
                <a:spLocks noChangeShapeType="1"/>
              </p:cNvSpPr>
              <p:nvPr/>
            </p:nvSpPr>
            <p:spPr bwMode="auto">
              <a:xfrm>
                <a:off x="167" y="363"/>
                <a:ext cx="6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81" name="Rectangle 50"/>
            <p:cNvSpPr>
              <a:spLocks noChangeArrowheads="1"/>
            </p:cNvSpPr>
            <p:nvPr/>
          </p:nvSpPr>
          <p:spPr bwMode="auto">
            <a:xfrm>
              <a:off x="2814" y="1406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9482" name="Rectangle 51"/>
            <p:cNvSpPr>
              <a:spLocks noChangeArrowheads="1"/>
            </p:cNvSpPr>
            <p:nvPr/>
          </p:nvSpPr>
          <p:spPr bwMode="auto">
            <a:xfrm>
              <a:off x="1576" y="749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9483" name="Rectangle 52"/>
            <p:cNvSpPr>
              <a:spLocks noChangeArrowheads="1"/>
            </p:cNvSpPr>
            <p:nvPr/>
          </p:nvSpPr>
          <p:spPr bwMode="auto">
            <a:xfrm>
              <a:off x="1712" y="1425"/>
              <a:ext cx="46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400" b="1">
                  <a:solidFill>
                    <a:srgbClr val="000000"/>
                  </a:solidFill>
                  <a:ea typeface="楷体_GB2312" pitchFamily="49" charset="-122"/>
                </a:rPr>
                <a:t>＝</a:t>
              </a:r>
            </a:p>
          </p:txBody>
        </p:sp>
        <p:grpSp>
          <p:nvGrpSpPr>
            <p:cNvPr id="19484" name="Group 28"/>
            <p:cNvGrpSpPr/>
            <p:nvPr/>
          </p:nvGrpSpPr>
          <p:grpSpPr bwMode="auto">
            <a:xfrm>
              <a:off x="1861" y="639"/>
              <a:ext cx="862" cy="722"/>
              <a:chOff x="0" y="0"/>
              <a:chExt cx="862" cy="722"/>
            </a:xfrm>
          </p:grpSpPr>
          <p:sp>
            <p:nvSpPr>
              <p:cNvPr id="19485" name="Rectangle 54"/>
              <p:cNvSpPr>
                <a:spLocks noChangeArrowheads="1"/>
              </p:cNvSpPr>
              <p:nvPr/>
            </p:nvSpPr>
            <p:spPr bwMode="auto">
              <a:xfrm>
                <a:off x="114" y="0"/>
                <a:ext cx="56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</a:t>
                </a:r>
                <a:r>
                  <a:rPr lang="zh-CN" alt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</a:t>
                </a:r>
              </a:p>
            </p:txBody>
          </p:sp>
          <p:sp>
            <p:nvSpPr>
              <p:cNvPr id="19486" name="Rectangle 55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86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 </a:t>
                </a:r>
                <a:r>
                  <a:rPr lang="zh-CN" alt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19487" name="Line 56"/>
              <p:cNvSpPr>
                <a:spLocks noChangeShapeType="1"/>
              </p:cNvSpPr>
              <p:nvPr/>
            </p:nvSpPr>
            <p:spPr bwMode="auto">
              <a:xfrm>
                <a:off x="227" y="363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88" name="Group 32"/>
            <p:cNvGrpSpPr/>
            <p:nvPr/>
          </p:nvGrpSpPr>
          <p:grpSpPr bwMode="auto">
            <a:xfrm>
              <a:off x="1907" y="1316"/>
              <a:ext cx="1134" cy="722"/>
              <a:chOff x="0" y="0"/>
              <a:chExt cx="1134" cy="722"/>
            </a:xfrm>
          </p:grpSpPr>
          <p:sp>
            <p:nvSpPr>
              <p:cNvPr id="19489" name="Rectangle 5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 125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90" name="Rectangle 59"/>
              <p:cNvSpPr>
                <a:spLocks noChangeArrowheads="1"/>
              </p:cNvSpPr>
              <p:nvPr/>
            </p:nvSpPr>
            <p:spPr bwMode="auto">
              <a:xfrm>
                <a:off x="46" y="318"/>
                <a:ext cx="10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1000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91" name="Line 60"/>
              <p:cNvSpPr>
                <a:spLocks noChangeShapeType="1"/>
              </p:cNvSpPr>
              <p:nvPr/>
            </p:nvSpPr>
            <p:spPr bwMode="auto">
              <a:xfrm>
                <a:off x="258" y="363"/>
                <a:ext cx="63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92" name="Group 36"/>
            <p:cNvGrpSpPr/>
            <p:nvPr/>
          </p:nvGrpSpPr>
          <p:grpSpPr bwMode="auto">
            <a:xfrm>
              <a:off x="3041" y="1316"/>
              <a:ext cx="862" cy="722"/>
              <a:chOff x="0" y="0"/>
              <a:chExt cx="862" cy="722"/>
            </a:xfrm>
          </p:grpSpPr>
          <p:sp>
            <p:nvSpPr>
              <p:cNvPr id="19493" name="Rectangle 62"/>
              <p:cNvSpPr>
                <a:spLocks noChangeArrowheads="1"/>
              </p:cNvSpPr>
              <p:nvPr/>
            </p:nvSpPr>
            <p:spPr bwMode="auto">
              <a:xfrm>
                <a:off x="114" y="0"/>
                <a:ext cx="56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1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94" name="Rectangle 63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86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 8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9495" name="Line 64"/>
              <p:cNvSpPr>
                <a:spLocks noChangeShapeType="1"/>
              </p:cNvSpPr>
              <p:nvPr/>
            </p:nvSpPr>
            <p:spPr bwMode="auto">
              <a:xfrm>
                <a:off x="227" y="363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1062286" y="4005064"/>
            <a:ext cx="73083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   把百分数化成分数，先把百分数改写成分母是100的分数，能约分 的要约成最简分数。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4002088" y="5516563"/>
            <a:ext cx="3529012" cy="1008062"/>
            <a:chOff x="0" y="0"/>
            <a:chExt cx="2223" cy="635"/>
          </a:xfrm>
        </p:grpSpPr>
        <p:sp>
          <p:nvSpPr>
            <p:cNvPr id="20483" name="Freeform 5"/>
            <p:cNvSpPr/>
            <p:nvPr/>
          </p:nvSpPr>
          <p:spPr bwMode="auto">
            <a:xfrm>
              <a:off x="0" y="0"/>
              <a:ext cx="2087" cy="635"/>
            </a:xfrm>
            <a:custGeom>
              <a:avLst/>
              <a:gdLst>
                <a:gd name="T0" fmla="*/ 0 w 2087"/>
                <a:gd name="T1" fmla="*/ 635 h 635"/>
                <a:gd name="T2" fmla="*/ 2087 w 2087"/>
                <a:gd name="T3" fmla="*/ 635 h 635"/>
                <a:gd name="T4" fmla="*/ 1860 w 2087"/>
                <a:gd name="T5" fmla="*/ 227 h 635"/>
                <a:gd name="T6" fmla="*/ 1044 w 2087"/>
                <a:gd name="T7" fmla="*/ 0 h 635"/>
                <a:gd name="T8" fmla="*/ 273 w 2087"/>
                <a:gd name="T9" fmla="*/ 227 h 635"/>
                <a:gd name="T10" fmla="*/ 0 w 2087"/>
                <a:gd name="T11" fmla="*/ 635 h 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7"/>
                <a:gd name="T19" fmla="*/ 0 h 635"/>
                <a:gd name="T20" fmla="*/ 2087 w 2087"/>
                <a:gd name="T21" fmla="*/ 635 h 6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20484" name="Text Box 6"/>
            <p:cNvSpPr txBox="1">
              <a:spLocks noChangeArrowheads="1"/>
            </p:cNvSpPr>
            <p:nvPr/>
          </p:nvSpPr>
          <p:spPr bwMode="auto">
            <a:xfrm>
              <a:off x="227" y="155"/>
              <a:ext cx="19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>
                  <a:solidFill>
                    <a:srgbClr val="FFFF99"/>
                  </a:solidFill>
                  <a:ea typeface="华文新魏" panose="02010800040101010101" charset="-122"/>
                </a:rPr>
                <a:t>我的收获</a:t>
              </a:r>
            </a:p>
          </p:txBody>
        </p:sp>
      </p:grpSp>
      <p:pic>
        <p:nvPicPr>
          <p:cNvPr id="20485" name="Picture 7" descr="图片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0738" y="5013325"/>
            <a:ext cx="1504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1441450" y="3873500"/>
            <a:ext cx="8243888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、百分数化成分数。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ea typeface="楷体_GB2312" pitchFamily="49" charset="-122"/>
              </a:rPr>
              <a:t>62.5%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＝（     ）  </a:t>
            </a:r>
            <a:r>
              <a:rPr lang="en-US" sz="3200" b="1">
                <a:solidFill>
                  <a:srgbClr val="000000"/>
                </a:solidFill>
                <a:ea typeface="楷体_GB2312" pitchFamily="49" charset="-122"/>
              </a:rPr>
              <a:t>0.25%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＝（    ）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0" b="1">
              <a:solidFill>
                <a:srgbClr val="000000"/>
              </a:solidFill>
              <a:ea typeface="楷体_GB2312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ea typeface="楷体_GB2312" pitchFamily="49" charset="-122"/>
              </a:rPr>
              <a:t>8%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＝（      ）       </a:t>
            </a:r>
            <a:r>
              <a:rPr lang="en-US" sz="3200" b="1">
                <a:solidFill>
                  <a:srgbClr val="000000"/>
                </a:solidFill>
                <a:ea typeface="楷体_GB2312" pitchFamily="49" charset="-122"/>
              </a:rPr>
              <a:t>72%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＝（    ）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2268538" y="2493963"/>
            <a:ext cx="874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33CC"/>
                </a:solidFill>
              </a:rPr>
              <a:t>37.5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5508625" y="2493963"/>
            <a:ext cx="776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33CC"/>
                </a:solidFill>
              </a:rPr>
              <a:t>140</a:t>
            </a: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2319338" y="3214688"/>
            <a:ext cx="884237" cy="528637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33CC"/>
                </a:solidFill>
              </a:rPr>
              <a:t>14.3</a:t>
            </a:r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5705475" y="3200400"/>
            <a:ext cx="379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33CC"/>
                </a:solidFill>
              </a:rPr>
              <a:t>2</a:t>
            </a:r>
          </a:p>
        </p:txBody>
      </p:sp>
      <p:grpSp>
        <p:nvGrpSpPr>
          <p:cNvPr id="20491" name="Group 11"/>
          <p:cNvGrpSpPr/>
          <p:nvPr/>
        </p:nvGrpSpPr>
        <p:grpSpPr bwMode="auto">
          <a:xfrm>
            <a:off x="684213" y="836613"/>
            <a:ext cx="6983412" cy="4267200"/>
            <a:chOff x="0" y="0"/>
            <a:chExt cx="4399" cy="2688"/>
          </a:xfrm>
        </p:grpSpPr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4399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FFFF00"/>
                  </a:solidFill>
                  <a:latin typeface="楷体_GB2312" pitchFamily="49" charset="-122"/>
                </a:rPr>
                <a:t>    </a:t>
              </a:r>
              <a:r>
                <a:rPr lang="en-US" sz="3200" dirty="0">
                  <a:solidFill>
                    <a:srgbClr val="000000"/>
                  </a:solidFill>
                  <a:latin typeface="楷体_GB2312" pitchFamily="49" charset="-122"/>
                </a:rPr>
                <a:t> 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49" charset="-122"/>
                </a:rPr>
                <a:t>今天我学习了百分数和分数的</a:t>
              </a: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49" charset="-122"/>
                </a:rPr>
                <a:t>  互化，我能算：</a:t>
              </a: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00000"/>
                  </a:solidFill>
                  <a:latin typeface="楷体_GB2312" pitchFamily="49" charset="-122"/>
                </a:rPr>
                <a:t>    </a:t>
              </a:r>
              <a:r>
                <a:rPr lang="en-US" sz="3200" dirty="0">
                  <a:solidFill>
                    <a:srgbClr val="000000"/>
                  </a:solidFill>
                  <a:latin typeface="楷体_GB2312" pitchFamily="49" charset="-122"/>
                </a:rPr>
                <a:t>1</a:t>
              </a:r>
              <a:r>
                <a:rPr lang="zh-CN" altLang="en-US" sz="3200" dirty="0">
                  <a:solidFill>
                    <a:srgbClr val="000000"/>
                  </a:solidFill>
                  <a:latin typeface="楷体_GB2312" pitchFamily="49" charset="-122"/>
                </a:rPr>
                <a:t>、分数化成百分数。</a:t>
              </a: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1000" dirty="0">
                <a:solidFill>
                  <a:srgbClr val="000000"/>
                </a:solidFill>
                <a:latin typeface="楷体_GB2312" pitchFamily="49" charset="-122"/>
              </a:endParaRP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00000"/>
                  </a:solidFill>
                </a:rPr>
                <a:t>         ＝</a:t>
              </a:r>
              <a:r>
                <a:rPr lang="en-US" sz="3200" dirty="0">
                  <a:solidFill>
                    <a:srgbClr val="000000"/>
                  </a:solidFill>
                </a:rPr>
                <a:t>(       )%            </a:t>
              </a:r>
              <a:r>
                <a:rPr lang="zh-CN" altLang="en-US" sz="3200" dirty="0">
                  <a:solidFill>
                    <a:srgbClr val="000000"/>
                  </a:solidFill>
                </a:rPr>
                <a:t>＝</a:t>
              </a:r>
              <a:r>
                <a:rPr lang="en-US" sz="3200" dirty="0">
                  <a:solidFill>
                    <a:srgbClr val="000000"/>
                  </a:solidFill>
                </a:rPr>
                <a:t>(       )%</a:t>
              </a: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             </a:t>
              </a:r>
              <a:r>
                <a:rPr lang="zh-CN" altLang="en-US" sz="2400" dirty="0">
                  <a:solidFill>
                    <a:srgbClr val="000000"/>
                  </a:solidFill>
                </a:rPr>
                <a:t>≈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sz="3200" dirty="0">
                  <a:solidFill>
                    <a:srgbClr val="000000"/>
                  </a:solidFill>
                </a:rPr>
                <a:t>(       )%           </a:t>
              </a:r>
              <a:r>
                <a:rPr lang="zh-CN" altLang="en-US" sz="3200" dirty="0">
                  <a:solidFill>
                    <a:srgbClr val="000000"/>
                  </a:solidFill>
                </a:rPr>
                <a:t>＝</a:t>
              </a:r>
              <a:r>
                <a:rPr lang="en-US" sz="3200" dirty="0">
                  <a:solidFill>
                    <a:srgbClr val="000000"/>
                  </a:solidFill>
                </a:rPr>
                <a:t>(       )%</a:t>
              </a: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000000"/>
                  </a:solidFill>
                </a:rPr>
                <a:t>      </a:t>
              </a:r>
              <a:endParaRPr lang="en-US" dirty="0">
                <a:solidFill>
                  <a:srgbClr val="000000"/>
                </a:solidFill>
              </a:endParaRP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0493" name="Group 13"/>
            <p:cNvGrpSpPr/>
            <p:nvPr/>
          </p:nvGrpSpPr>
          <p:grpSpPr bwMode="auto">
            <a:xfrm>
              <a:off x="471" y="927"/>
              <a:ext cx="255" cy="554"/>
              <a:chOff x="0" y="0"/>
              <a:chExt cx="255" cy="554"/>
            </a:xfrm>
          </p:grpSpPr>
          <p:sp>
            <p:nvSpPr>
              <p:cNvPr id="20494" name="Text Box 1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0495" name="Text Box 19"/>
              <p:cNvSpPr txBox="1">
                <a:spLocks noChangeArrowheads="1"/>
              </p:cNvSpPr>
              <p:nvPr/>
            </p:nvSpPr>
            <p:spPr bwMode="auto">
              <a:xfrm>
                <a:off x="16" y="22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20496" name="Line 20"/>
              <p:cNvSpPr>
                <a:spLocks noChangeShapeType="1"/>
              </p:cNvSpPr>
              <p:nvPr/>
            </p:nvSpPr>
            <p:spPr bwMode="auto">
              <a:xfrm>
                <a:off x="28" y="27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497" name="Group 17"/>
            <p:cNvGrpSpPr/>
            <p:nvPr/>
          </p:nvGrpSpPr>
          <p:grpSpPr bwMode="auto">
            <a:xfrm>
              <a:off x="2182" y="936"/>
              <a:ext cx="403" cy="554"/>
              <a:chOff x="0" y="0"/>
              <a:chExt cx="403" cy="554"/>
            </a:xfrm>
          </p:grpSpPr>
          <p:grpSp>
            <p:nvGrpSpPr>
              <p:cNvPr id="20498" name="Group 18"/>
              <p:cNvGrpSpPr/>
              <p:nvPr/>
            </p:nvGrpSpPr>
            <p:grpSpPr bwMode="auto">
              <a:xfrm>
                <a:off x="148" y="0"/>
                <a:ext cx="255" cy="554"/>
                <a:chOff x="0" y="0"/>
                <a:chExt cx="255" cy="554"/>
              </a:xfrm>
            </p:grpSpPr>
            <p:sp>
              <p:nvSpPr>
                <p:cNvPr id="204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170" tIns="46990" rIns="90170" bIns="4699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2050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6" y="227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170" tIns="46990" rIns="90170" bIns="46990">
                  <a:spAutoFit/>
                </a:bodyPr>
                <a:lstStyle>
                  <a:lvl1pPr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algn="ctr" eaLnBrk="0" hangingPunct="0"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5</a:t>
                  </a:r>
                  <a:endParaRPr lang="en-US">
                    <a:solidFill>
                      <a:srgbClr val="000000"/>
                    </a:solidFill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501" name="Line 25"/>
                <p:cNvSpPr>
                  <a:spLocks noChangeShapeType="1"/>
                </p:cNvSpPr>
                <p:nvPr/>
              </p:nvSpPr>
              <p:spPr bwMode="auto">
                <a:xfrm>
                  <a:off x="28" y="272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502" name="Text Box 26"/>
              <p:cNvSpPr txBox="1">
                <a:spLocks noChangeArrowheads="1"/>
              </p:cNvSpPr>
              <p:nvPr/>
            </p:nvSpPr>
            <p:spPr bwMode="auto">
              <a:xfrm>
                <a:off x="0" y="9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grpSp>
          <p:nvGrpSpPr>
            <p:cNvPr id="20503" name="Group 23"/>
            <p:cNvGrpSpPr/>
            <p:nvPr/>
          </p:nvGrpSpPr>
          <p:grpSpPr bwMode="auto">
            <a:xfrm>
              <a:off x="471" y="1380"/>
              <a:ext cx="255" cy="554"/>
              <a:chOff x="0" y="0"/>
              <a:chExt cx="255" cy="554"/>
            </a:xfrm>
          </p:grpSpPr>
          <p:sp>
            <p:nvSpPr>
              <p:cNvPr id="20504" name="Text Box 2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0505" name="Text Box 30"/>
              <p:cNvSpPr txBox="1">
                <a:spLocks noChangeArrowheads="1"/>
              </p:cNvSpPr>
              <p:nvPr/>
            </p:nvSpPr>
            <p:spPr bwMode="auto">
              <a:xfrm>
                <a:off x="16" y="22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0506" name="Line 31"/>
              <p:cNvSpPr>
                <a:spLocks noChangeShapeType="1"/>
              </p:cNvSpPr>
              <p:nvPr/>
            </p:nvSpPr>
            <p:spPr bwMode="auto">
              <a:xfrm>
                <a:off x="28" y="27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07" name="Group 27"/>
            <p:cNvGrpSpPr/>
            <p:nvPr/>
          </p:nvGrpSpPr>
          <p:grpSpPr bwMode="auto">
            <a:xfrm>
              <a:off x="2267" y="1380"/>
              <a:ext cx="364" cy="554"/>
              <a:chOff x="0" y="0"/>
              <a:chExt cx="364" cy="554"/>
            </a:xfrm>
          </p:grpSpPr>
          <p:sp>
            <p:nvSpPr>
              <p:cNvPr id="20508" name="Text Box 33"/>
              <p:cNvSpPr txBox="1">
                <a:spLocks noChangeArrowheads="1"/>
              </p:cNvSpPr>
              <p:nvPr/>
            </p:nvSpPr>
            <p:spPr bwMode="auto">
              <a:xfrm>
                <a:off x="46" y="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0509" name="Text Box 3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170" tIns="46990" rIns="90170" bIns="4699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50</a:t>
                </a:r>
              </a:p>
            </p:txBody>
          </p:sp>
          <p:sp>
            <p:nvSpPr>
              <p:cNvPr id="20510" name="Line 35"/>
              <p:cNvSpPr>
                <a:spLocks noChangeShapeType="1"/>
              </p:cNvSpPr>
              <p:nvPr/>
            </p:nvSpPr>
            <p:spPr bwMode="auto">
              <a:xfrm>
                <a:off x="74" y="27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511" name="Group 31"/>
          <p:cNvGrpSpPr/>
          <p:nvPr/>
        </p:nvGrpSpPr>
        <p:grpSpPr bwMode="auto">
          <a:xfrm>
            <a:off x="3544888" y="4221163"/>
            <a:ext cx="379412" cy="893762"/>
            <a:chOff x="0" y="0"/>
            <a:chExt cx="239" cy="563"/>
          </a:xfrm>
        </p:grpSpPr>
        <p:sp>
          <p:nvSpPr>
            <p:cNvPr id="20512" name="Text Box 37"/>
            <p:cNvSpPr txBox="1">
              <a:spLocks noChangeArrowheads="1"/>
            </p:cNvSpPr>
            <p:nvPr/>
          </p:nvSpPr>
          <p:spPr bwMode="auto">
            <a:xfrm>
              <a:off x="0" y="236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0513" name="Text Box 38"/>
            <p:cNvSpPr txBox="1">
              <a:spLocks noChangeArrowheads="1"/>
            </p:cNvSpPr>
            <p:nvPr/>
          </p:nvSpPr>
          <p:spPr bwMode="auto">
            <a:xfrm>
              <a:off x="0" y="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0514" name="Line 39"/>
            <p:cNvSpPr>
              <a:spLocks noChangeShapeType="1"/>
            </p:cNvSpPr>
            <p:nvPr/>
          </p:nvSpPr>
          <p:spPr bwMode="auto">
            <a:xfrm>
              <a:off x="46" y="281"/>
              <a:ext cx="181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515" name="Group 35"/>
          <p:cNvGrpSpPr/>
          <p:nvPr/>
        </p:nvGrpSpPr>
        <p:grpSpPr bwMode="auto">
          <a:xfrm>
            <a:off x="6713538" y="4149725"/>
            <a:ext cx="379412" cy="893763"/>
            <a:chOff x="0" y="0"/>
            <a:chExt cx="239" cy="563"/>
          </a:xfrm>
        </p:grpSpPr>
        <p:sp>
          <p:nvSpPr>
            <p:cNvPr id="20516" name="Text Box 42"/>
            <p:cNvSpPr txBox="1">
              <a:spLocks noChangeArrowheads="1"/>
            </p:cNvSpPr>
            <p:nvPr/>
          </p:nvSpPr>
          <p:spPr bwMode="auto">
            <a:xfrm>
              <a:off x="0" y="236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517" name="Text Box 43"/>
            <p:cNvSpPr txBox="1">
              <a:spLocks noChangeArrowheads="1"/>
            </p:cNvSpPr>
            <p:nvPr/>
          </p:nvSpPr>
          <p:spPr bwMode="auto">
            <a:xfrm>
              <a:off x="0" y="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0518" name="Line 44"/>
            <p:cNvSpPr>
              <a:spLocks noChangeShapeType="1"/>
            </p:cNvSpPr>
            <p:nvPr/>
          </p:nvSpPr>
          <p:spPr bwMode="auto">
            <a:xfrm>
              <a:off x="46" y="281"/>
              <a:ext cx="181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519" name="Group 39"/>
          <p:cNvGrpSpPr/>
          <p:nvPr/>
        </p:nvGrpSpPr>
        <p:grpSpPr bwMode="auto">
          <a:xfrm>
            <a:off x="2987675" y="4868863"/>
            <a:ext cx="577850" cy="893762"/>
            <a:chOff x="0" y="0"/>
            <a:chExt cx="364" cy="563"/>
          </a:xfrm>
        </p:grpSpPr>
        <p:sp>
          <p:nvSpPr>
            <p:cNvPr id="20520" name="Text Box 46"/>
            <p:cNvSpPr txBox="1">
              <a:spLocks noChangeArrowheads="1"/>
            </p:cNvSpPr>
            <p:nvPr/>
          </p:nvSpPr>
          <p:spPr bwMode="auto">
            <a:xfrm>
              <a:off x="0" y="236"/>
              <a:ext cx="3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25</a:t>
              </a:r>
            </a:p>
          </p:txBody>
        </p:sp>
        <p:sp>
          <p:nvSpPr>
            <p:cNvPr id="20521" name="Text Box 47"/>
            <p:cNvSpPr txBox="1">
              <a:spLocks noChangeArrowheads="1"/>
            </p:cNvSpPr>
            <p:nvPr/>
          </p:nvSpPr>
          <p:spPr bwMode="auto">
            <a:xfrm>
              <a:off x="62" y="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0522" name="Line 48"/>
            <p:cNvSpPr>
              <a:spLocks noChangeShapeType="1"/>
            </p:cNvSpPr>
            <p:nvPr/>
          </p:nvSpPr>
          <p:spPr bwMode="auto">
            <a:xfrm>
              <a:off x="45" y="281"/>
              <a:ext cx="30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523" name="Group 43"/>
          <p:cNvGrpSpPr/>
          <p:nvPr/>
        </p:nvGrpSpPr>
        <p:grpSpPr bwMode="auto">
          <a:xfrm>
            <a:off x="6300788" y="4840288"/>
            <a:ext cx="577850" cy="893762"/>
            <a:chOff x="0" y="0"/>
            <a:chExt cx="364" cy="563"/>
          </a:xfrm>
        </p:grpSpPr>
        <p:sp>
          <p:nvSpPr>
            <p:cNvPr id="20524" name="Text Box 51"/>
            <p:cNvSpPr txBox="1">
              <a:spLocks noChangeArrowheads="1"/>
            </p:cNvSpPr>
            <p:nvPr/>
          </p:nvSpPr>
          <p:spPr bwMode="auto">
            <a:xfrm>
              <a:off x="0" y="236"/>
              <a:ext cx="3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25</a:t>
              </a:r>
            </a:p>
          </p:txBody>
        </p:sp>
        <p:sp>
          <p:nvSpPr>
            <p:cNvPr id="20525" name="Text Box 52"/>
            <p:cNvSpPr txBox="1">
              <a:spLocks noChangeArrowheads="1"/>
            </p:cNvSpPr>
            <p:nvPr/>
          </p:nvSpPr>
          <p:spPr bwMode="auto">
            <a:xfrm>
              <a:off x="0" y="0"/>
              <a:ext cx="3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33CC"/>
                  </a:solidFill>
                </a:rPr>
                <a:t>18</a:t>
              </a:r>
            </a:p>
          </p:txBody>
        </p:sp>
        <p:sp>
          <p:nvSpPr>
            <p:cNvPr id="20526" name="Line 53"/>
            <p:cNvSpPr>
              <a:spLocks noChangeShapeType="1"/>
            </p:cNvSpPr>
            <p:nvPr/>
          </p:nvSpPr>
          <p:spPr bwMode="auto">
            <a:xfrm>
              <a:off x="45" y="281"/>
              <a:ext cx="30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20488" grpId="0" autoUpdateAnimBg="0"/>
      <p:bldP spid="20489" grpId="0" animBg="1" autoUpdateAnimBg="0"/>
      <p:bldP spid="204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WordArt 2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5229225"/>
            <a:ext cx="11699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WordArt 3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850" y="530225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WordArt 4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375" y="549275"/>
            <a:ext cx="14700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箭头 716"/>
          <p:cNvSpPr>
            <a:spLocks noChangeShapeType="1"/>
          </p:cNvSpPr>
          <p:nvPr/>
        </p:nvSpPr>
        <p:spPr bwMode="auto">
          <a:xfrm flipV="1">
            <a:off x="1403350" y="1701800"/>
            <a:ext cx="2160588" cy="34559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0" name="箭头 717"/>
          <p:cNvSpPr>
            <a:spLocks noChangeShapeType="1"/>
          </p:cNvSpPr>
          <p:nvPr/>
        </p:nvSpPr>
        <p:spPr bwMode="auto">
          <a:xfrm flipH="1">
            <a:off x="1692275" y="1846263"/>
            <a:ext cx="2087563" cy="352901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1" name="箭头 718"/>
          <p:cNvSpPr>
            <a:spLocks noChangeShapeType="1"/>
          </p:cNvSpPr>
          <p:nvPr/>
        </p:nvSpPr>
        <p:spPr bwMode="auto">
          <a:xfrm flipV="1">
            <a:off x="1836738" y="5661025"/>
            <a:ext cx="5472112" cy="7143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2" name="箭头 719"/>
          <p:cNvSpPr>
            <a:spLocks noChangeShapeType="1"/>
          </p:cNvSpPr>
          <p:nvPr/>
        </p:nvSpPr>
        <p:spPr bwMode="auto">
          <a:xfrm flipH="1">
            <a:off x="1763713" y="5949950"/>
            <a:ext cx="5472112" cy="730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3" name="箭头 720"/>
          <p:cNvSpPr>
            <a:spLocks noChangeShapeType="1"/>
          </p:cNvSpPr>
          <p:nvPr/>
        </p:nvSpPr>
        <p:spPr bwMode="auto">
          <a:xfrm flipH="1" flipV="1">
            <a:off x="5003800" y="1701800"/>
            <a:ext cx="2451100" cy="33845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4" name="箭头 721"/>
          <p:cNvSpPr>
            <a:spLocks noChangeShapeType="1"/>
          </p:cNvSpPr>
          <p:nvPr/>
        </p:nvSpPr>
        <p:spPr bwMode="auto">
          <a:xfrm>
            <a:off x="5292725" y="1628775"/>
            <a:ext cx="2663825" cy="352901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 rot="18060000">
            <a:off x="144462" y="2960688"/>
            <a:ext cx="441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ea typeface="楷体_GB2312" pitchFamily="49" charset="-122"/>
              </a:rPr>
              <a:t>小数点向右移动两位，再添加%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 rot="18000000">
            <a:off x="1030288" y="3309938"/>
            <a:ext cx="41957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00"/>
                </a:solidFill>
                <a:ea typeface="楷体_GB2312" pitchFamily="49" charset="-122"/>
              </a:rPr>
              <a:t> 去掉%，小数点向左移动两位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84213" y="5302250"/>
            <a:ext cx="77771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FF"/>
                </a:solidFill>
                <a:ea typeface="楷体_GB2312" pitchFamily="49" charset="-122"/>
              </a:rPr>
              <a:t>  化成分母是10、100、1000......的分数，再约分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 rot="21540000">
            <a:off x="1692275" y="5949950"/>
            <a:ext cx="6073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0000"/>
                </a:solidFill>
                <a:ea typeface="楷体_GB2312" pitchFamily="49" charset="-122"/>
              </a:rPr>
              <a:t>分母除以分子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810000" y="3511550"/>
            <a:ext cx="4003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 rot="3240000">
            <a:off x="4135438" y="3205163"/>
            <a:ext cx="3840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660066"/>
                </a:solidFill>
                <a:ea typeface="楷体_GB2312" pitchFamily="49" charset="-122"/>
              </a:rPr>
              <a:t>先化成小数，再化成百分数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 rot="3240000">
            <a:off x="4138613" y="2998787"/>
            <a:ext cx="5562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3300"/>
                </a:solidFill>
                <a:ea typeface="楷体_GB2312" pitchFamily="49" charset="-122"/>
              </a:rPr>
              <a:t>先化成分母是100的分数，再约分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8424862" cy="5545137"/>
          </a:xfrm>
          <a:prstGeom prst="rect">
            <a:avLst/>
          </a:prstGeom>
          <a:noFill/>
          <a:ln w="203200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210"/>
          <p:cNvSpPr txBox="1">
            <a:spLocks noChangeArrowheads="1"/>
          </p:cNvSpPr>
          <p:nvPr/>
        </p:nvSpPr>
        <p:spPr bwMode="auto">
          <a:xfrm>
            <a:off x="7451725" y="3213100"/>
            <a:ext cx="79057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FF00"/>
                </a:solidFill>
              </a:rPr>
              <a:t>努力吧！</a:t>
            </a:r>
          </a:p>
        </p:txBody>
      </p:sp>
      <p:sp>
        <p:nvSpPr>
          <p:cNvPr id="22532" name="AutoShape 76"/>
          <p:cNvSpPr>
            <a:spLocks noChangeArrowheads="1"/>
          </p:cNvSpPr>
          <p:nvPr/>
        </p:nvSpPr>
        <p:spPr bwMode="auto">
          <a:xfrm flipV="1">
            <a:off x="4427538" y="620713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3" name="AutoShape 77"/>
          <p:cNvSpPr>
            <a:spLocks noChangeArrowheads="1"/>
          </p:cNvSpPr>
          <p:nvPr/>
        </p:nvSpPr>
        <p:spPr bwMode="auto">
          <a:xfrm rot="19694309" flipV="1">
            <a:off x="2987675" y="1052513"/>
            <a:ext cx="144463" cy="2447925"/>
          </a:xfrm>
          <a:custGeom>
            <a:avLst/>
            <a:gdLst>
              <a:gd name="T0" fmla="*/ 216784470 w 21600"/>
              <a:gd name="T1" fmla="*/ 2147483647 h 21600"/>
              <a:gd name="T2" fmla="*/ 144524318 w 21600"/>
              <a:gd name="T3" fmla="*/ 2147483647 h 21600"/>
              <a:gd name="T4" fmla="*/ 72262319 w 21600"/>
              <a:gd name="T5" fmla="*/ 2147483647 h 21600"/>
              <a:gd name="T6" fmla="*/ 14452431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4" name="AutoShape 78"/>
          <p:cNvSpPr>
            <a:spLocks noChangeArrowheads="1"/>
          </p:cNvSpPr>
          <p:nvPr/>
        </p:nvSpPr>
        <p:spPr bwMode="auto">
          <a:xfrm rot="18542285" flipV="1">
            <a:off x="2051845" y="1916906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5" name="AutoShape 79"/>
          <p:cNvSpPr>
            <a:spLocks noChangeArrowheads="1"/>
          </p:cNvSpPr>
          <p:nvPr/>
        </p:nvSpPr>
        <p:spPr bwMode="auto">
          <a:xfrm rot="17505696" flipV="1">
            <a:off x="1475582" y="3069431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6" name="AutoShape 80"/>
          <p:cNvSpPr>
            <a:spLocks noChangeArrowheads="1"/>
          </p:cNvSpPr>
          <p:nvPr/>
        </p:nvSpPr>
        <p:spPr bwMode="auto">
          <a:xfrm rot="16534384" flipV="1">
            <a:off x="1259682" y="4221956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7" name="AutoShape 200"/>
          <p:cNvSpPr>
            <a:spLocks noChangeArrowheads="1"/>
          </p:cNvSpPr>
          <p:nvPr/>
        </p:nvSpPr>
        <p:spPr bwMode="auto">
          <a:xfrm rot="1905691" flipH="1" flipV="1">
            <a:off x="5868988" y="1052513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8" name="AutoShape 201"/>
          <p:cNvSpPr>
            <a:spLocks noChangeArrowheads="1"/>
          </p:cNvSpPr>
          <p:nvPr/>
        </p:nvSpPr>
        <p:spPr bwMode="auto">
          <a:xfrm rot="3057715" flipH="1" flipV="1">
            <a:off x="6804820" y="1916906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39" name="AutoShape 202"/>
          <p:cNvSpPr>
            <a:spLocks noChangeArrowheads="1"/>
          </p:cNvSpPr>
          <p:nvPr/>
        </p:nvSpPr>
        <p:spPr bwMode="auto">
          <a:xfrm rot="4094304" flipH="1" flipV="1">
            <a:off x="7381082" y="3069431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2540" name="AutoShape 203"/>
          <p:cNvSpPr>
            <a:spLocks noChangeArrowheads="1"/>
          </p:cNvSpPr>
          <p:nvPr/>
        </p:nvSpPr>
        <p:spPr bwMode="auto">
          <a:xfrm rot="5065616" flipH="1" flipV="1">
            <a:off x="7596982" y="4221956"/>
            <a:ext cx="144462" cy="2447925"/>
          </a:xfrm>
          <a:custGeom>
            <a:avLst/>
            <a:gdLst>
              <a:gd name="T0" fmla="*/ 216776442 w 21600"/>
              <a:gd name="T1" fmla="*/ 2147483647 h 21600"/>
              <a:gd name="T2" fmla="*/ 144518288 w 21600"/>
              <a:gd name="T3" fmla="*/ 2147483647 h 21600"/>
              <a:gd name="T4" fmla="*/ 72260214 w 21600"/>
              <a:gd name="T5" fmla="*/ 2147483647 h 21600"/>
              <a:gd name="T6" fmla="*/ 1445182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pic>
        <p:nvPicPr>
          <p:cNvPr id="22541" name="Picture 2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3284538"/>
            <a:ext cx="38163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2" grpId="1" animBg="1" autoUpdateAnimBg="0"/>
      <p:bldP spid="22533" grpId="0" animBg="1" autoUpdateAnimBg="0"/>
      <p:bldP spid="22533" grpId="1" animBg="1" autoUpdateAnimBg="0"/>
      <p:bldP spid="22534" grpId="0" animBg="1" autoUpdateAnimBg="0"/>
      <p:bldP spid="22534" grpId="1" animBg="1" autoUpdateAnimBg="0"/>
      <p:bldP spid="22535" grpId="0" animBg="1" autoUpdateAnimBg="0"/>
      <p:bldP spid="22535" grpId="1" animBg="1" autoUpdateAnimBg="0"/>
      <p:bldP spid="22536" grpId="0" animBg="1" autoUpdateAnimBg="0"/>
      <p:bldP spid="22536" grpId="1" animBg="1" autoUpdateAnimBg="0"/>
      <p:bldP spid="22537" grpId="0" animBg="1" autoUpdateAnimBg="0"/>
      <p:bldP spid="22537" grpId="1" animBg="1" autoUpdateAnimBg="0"/>
      <p:bldP spid="22538" grpId="0" animBg="1" autoUpdateAnimBg="0"/>
      <p:bldP spid="22538" grpId="1" animBg="1" autoUpdateAnimBg="0"/>
      <p:bldP spid="22539" grpId="0" animBg="1" autoUpdateAnimBg="0"/>
      <p:bldP spid="22539" grpId="1" animBg="1" autoUpdateAnimBg="0"/>
      <p:bldP spid="22540" grpId="0" animBg="1" autoUpdateAnimBg="0"/>
      <p:bldP spid="22540" grpId="1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ChangeArrowheads="1"/>
          </p:cNvSpPr>
          <p:nvPr/>
        </p:nvSpPr>
        <p:spPr bwMode="auto">
          <a:xfrm>
            <a:off x="179388" y="620713"/>
            <a:ext cx="8748712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728788" y="2871788"/>
            <a:ext cx="6011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0.45    1.2    0.367</a:t>
            </a:r>
            <a:endParaRPr lang="en-US" sz="2800" b="1" dirty="0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5124" name="Group 4"/>
          <p:cNvGrpSpPr/>
          <p:nvPr/>
        </p:nvGrpSpPr>
        <p:grpSpPr bwMode="auto">
          <a:xfrm>
            <a:off x="322263" y="692150"/>
            <a:ext cx="1657350" cy="720725"/>
            <a:chOff x="0" y="0"/>
            <a:chExt cx="953" cy="454"/>
          </a:xfrm>
        </p:grpSpPr>
        <p:sp>
          <p:nvSpPr>
            <p:cNvPr id="5125" name="Oval 24"/>
            <p:cNvSpPr>
              <a:spLocks noChangeArrowheads="1"/>
            </p:cNvSpPr>
            <p:nvPr/>
          </p:nvSpPr>
          <p:spPr bwMode="auto">
            <a:xfrm>
              <a:off x="0" y="0"/>
              <a:ext cx="953" cy="45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FF66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5126" name="Text Box 25"/>
            <p:cNvSpPr txBox="1">
              <a:spLocks noChangeArrowheads="1"/>
            </p:cNvSpPr>
            <p:nvPr/>
          </p:nvSpPr>
          <p:spPr bwMode="auto">
            <a:xfrm>
              <a:off x="91" y="43"/>
              <a:ext cx="7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dirty="0">
                  <a:solidFill>
                    <a:srgbClr val="FFFF00"/>
                  </a:solidFill>
                  <a:ea typeface="华文彩云" panose="02010800040101010101" pitchFamily="2" charset="-122"/>
                </a:rPr>
                <a:t>复习一</a:t>
              </a:r>
            </a:p>
          </p:txBody>
        </p:sp>
      </p:grpSp>
      <p:sp>
        <p:nvSpPr>
          <p:cNvPr id="5127" name="Rectangle 26"/>
          <p:cNvSpPr>
            <a:spLocks noChangeArrowheads="1"/>
          </p:cNvSpPr>
          <p:nvPr/>
        </p:nvSpPr>
        <p:spPr bwMode="auto">
          <a:xfrm>
            <a:off x="730250" y="1504950"/>
            <a:ext cx="77295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先把下面的小数化成分数，再说一说小数化分数的方法。</a:t>
            </a:r>
          </a:p>
        </p:txBody>
      </p:sp>
      <p:sp>
        <p:nvSpPr>
          <p:cNvPr id="5128" name="Rectangle 27"/>
          <p:cNvSpPr>
            <a:spLocks noChangeArrowheads="1"/>
          </p:cNvSpPr>
          <p:nvPr/>
        </p:nvSpPr>
        <p:spPr bwMode="auto">
          <a:xfrm>
            <a:off x="1928813" y="4286250"/>
            <a:ext cx="53324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先化成分母是</a:t>
            </a:r>
            <a:r>
              <a:rPr 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的分数，再约分。</a:t>
            </a:r>
          </a:p>
        </p:txBody>
      </p:sp>
      <p:sp>
        <p:nvSpPr>
          <p:cNvPr id="5129" name="Rectangle 28"/>
          <p:cNvSpPr>
            <a:spLocks noChangeArrowheads="1"/>
          </p:cNvSpPr>
          <p:nvPr/>
        </p:nvSpPr>
        <p:spPr bwMode="auto">
          <a:xfrm>
            <a:off x="714375" y="5072063"/>
            <a:ext cx="11080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小数</a:t>
            </a:r>
          </a:p>
        </p:txBody>
      </p:sp>
      <p:cxnSp>
        <p:nvCxnSpPr>
          <p:cNvPr id="5130" name="直接箭头连接符 11"/>
          <p:cNvCxnSpPr>
            <a:cxnSpLocks noChangeShapeType="1"/>
          </p:cNvCxnSpPr>
          <p:nvPr/>
        </p:nvCxnSpPr>
        <p:spPr bwMode="auto">
          <a:xfrm>
            <a:off x="1714500" y="5429250"/>
            <a:ext cx="5715000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Rectangle 28"/>
          <p:cNvSpPr>
            <a:spLocks noChangeArrowheads="1"/>
          </p:cNvSpPr>
          <p:nvPr/>
        </p:nvSpPr>
        <p:spPr bwMode="auto">
          <a:xfrm>
            <a:off x="7500938" y="5072063"/>
            <a:ext cx="11080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分数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29" grpId="0" autoUpdateAnimBg="0"/>
      <p:bldP spid="513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03800" y="1412776"/>
            <a:ext cx="2736850" cy="25923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23556" name="Group 4"/>
          <p:cNvGrpSpPr/>
          <p:nvPr/>
        </p:nvGrpSpPr>
        <p:grpSpPr bwMode="auto">
          <a:xfrm>
            <a:off x="5003800" y="1412776"/>
            <a:ext cx="1655763" cy="2592387"/>
            <a:chOff x="0" y="0"/>
            <a:chExt cx="1043" cy="1633"/>
          </a:xfrm>
        </p:grpSpPr>
        <p:sp>
          <p:nvSpPr>
            <p:cNvPr id="23557" name="Freeform 4" descr="宽上对角线"/>
            <p:cNvSpPr>
              <a:spLocks noChangeArrowheads="1"/>
            </p:cNvSpPr>
            <p:nvPr/>
          </p:nvSpPr>
          <p:spPr bwMode="auto">
            <a:xfrm>
              <a:off x="817" y="0"/>
              <a:ext cx="226" cy="816"/>
            </a:xfrm>
            <a:custGeom>
              <a:avLst/>
              <a:gdLst>
                <a:gd name="T0" fmla="*/ 0 w 136"/>
                <a:gd name="T1" fmla="*/ 0 h 1134"/>
                <a:gd name="T2" fmla="*/ 1039 w 136"/>
                <a:gd name="T3" fmla="*/ 0 h 1134"/>
                <a:gd name="T4" fmla="*/ 1039 w 136"/>
                <a:gd name="T5" fmla="*/ 304 h 1134"/>
                <a:gd name="T6" fmla="*/ 0 w 136"/>
                <a:gd name="T7" fmla="*/ 304 h 1134"/>
                <a:gd name="T8" fmla="*/ 0 w 136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134"/>
                <a:gd name="T17" fmla="*/ 136 w 136"/>
                <a:gd name="T18" fmla="*/ 1134 h 1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134">
                  <a:moveTo>
                    <a:pt x="0" y="0"/>
                  </a:moveTo>
                  <a:lnTo>
                    <a:pt x="136" y="0"/>
                  </a:lnTo>
                  <a:lnTo>
                    <a:pt x="136" y="1134"/>
                  </a:lnTo>
                  <a:lnTo>
                    <a:pt x="0" y="113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23558" name="Freeform 5" descr="宽上对角线"/>
            <p:cNvSpPr>
              <a:spLocks noChangeArrowheads="1"/>
            </p:cNvSpPr>
            <p:nvPr/>
          </p:nvSpPr>
          <p:spPr bwMode="auto">
            <a:xfrm>
              <a:off x="0" y="0"/>
              <a:ext cx="862" cy="1633"/>
            </a:xfrm>
            <a:custGeom>
              <a:avLst/>
              <a:gdLst>
                <a:gd name="T0" fmla="*/ 0 w 136"/>
                <a:gd name="T1" fmla="*/ 0 h 1134"/>
                <a:gd name="T2" fmla="*/ 219506 w 136"/>
                <a:gd name="T3" fmla="*/ 0 h 1134"/>
                <a:gd name="T4" fmla="*/ 219506 w 136"/>
                <a:gd name="T5" fmla="*/ 4877 h 1134"/>
                <a:gd name="T6" fmla="*/ 0 w 136"/>
                <a:gd name="T7" fmla="*/ 4877 h 1134"/>
                <a:gd name="T8" fmla="*/ 0 w 136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134"/>
                <a:gd name="T17" fmla="*/ 136 w 136"/>
                <a:gd name="T18" fmla="*/ 1134 h 1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134">
                  <a:moveTo>
                    <a:pt x="0" y="0"/>
                  </a:moveTo>
                  <a:lnTo>
                    <a:pt x="136" y="0"/>
                  </a:lnTo>
                  <a:lnTo>
                    <a:pt x="136" y="1134"/>
                  </a:lnTo>
                  <a:lnTo>
                    <a:pt x="0" y="113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042989" y="1417950"/>
            <a:ext cx="2736850" cy="26638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6388" y="874861"/>
            <a:ext cx="899795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下面的正方形表示“</a:t>
            </a:r>
            <a:r>
              <a:rPr lang="en-US" sz="2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1”</a:t>
            </a:r>
            <a:r>
              <a:rPr lang="zh-CN" altLang="en-US" sz="2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，把各图中阴影部分按要求表示出来。</a:t>
            </a:r>
          </a:p>
        </p:txBody>
      </p:sp>
      <p:sp>
        <p:nvSpPr>
          <p:cNvPr id="23561" name="Freeform 9" descr="宽上对角线"/>
          <p:cNvSpPr>
            <a:spLocks noChangeArrowheads="1"/>
          </p:cNvSpPr>
          <p:nvPr/>
        </p:nvSpPr>
        <p:spPr bwMode="auto">
          <a:xfrm>
            <a:off x="1042989" y="1417950"/>
            <a:ext cx="288925" cy="2376487"/>
          </a:xfrm>
          <a:custGeom>
            <a:avLst/>
            <a:gdLst>
              <a:gd name="T0" fmla="*/ 0 w 136"/>
              <a:gd name="T1" fmla="*/ 0 h 1134"/>
              <a:gd name="T2" fmla="*/ 2147483647 w 136"/>
              <a:gd name="T3" fmla="*/ 0 h 1134"/>
              <a:gd name="T4" fmla="*/ 2147483647 w 136"/>
              <a:gd name="T5" fmla="*/ 2147483647 h 1134"/>
              <a:gd name="T6" fmla="*/ 0 w 136"/>
              <a:gd name="T7" fmla="*/ 2147483647 h 1134"/>
              <a:gd name="T8" fmla="*/ 0 w 136"/>
              <a:gd name="T9" fmla="*/ 0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134"/>
              <a:gd name="T17" fmla="*/ 136 w 136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134">
                <a:moveTo>
                  <a:pt x="0" y="0"/>
                </a:moveTo>
                <a:lnTo>
                  <a:pt x="136" y="0"/>
                </a:lnTo>
                <a:lnTo>
                  <a:pt x="136" y="1134"/>
                </a:lnTo>
                <a:lnTo>
                  <a:pt x="0" y="113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aphicFrame>
        <p:nvGraphicFramePr>
          <p:cNvPr id="23562" name="Group 10"/>
          <p:cNvGraphicFramePr>
            <a:graphicFrameLocks noGrp="1"/>
          </p:cNvGraphicFramePr>
          <p:nvPr>
            <p:ph sz="half" idx="4294967295"/>
          </p:nvPr>
        </p:nvGraphicFramePr>
        <p:xfrm>
          <a:off x="1044577" y="1417950"/>
          <a:ext cx="2735262" cy="3374400"/>
        </p:xfrm>
        <a:graphic>
          <a:graphicData uri="http://schemas.openxmlformats.org/drawingml/2006/table">
            <a:tbl>
              <a:tblPr/>
              <a:tblGrid>
                <a:gridCol w="27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685" name="Group 133"/>
          <p:cNvGraphicFramePr>
            <a:graphicFrameLocks noGrp="1"/>
          </p:cNvGraphicFramePr>
          <p:nvPr>
            <p:ph sz="quarter" idx="4294967295"/>
          </p:nvPr>
        </p:nvGraphicFramePr>
        <p:xfrm>
          <a:off x="5005388" y="1412776"/>
          <a:ext cx="2735262" cy="3374400"/>
        </p:xfrm>
        <a:graphic>
          <a:graphicData uri="http://schemas.openxmlformats.org/drawingml/2006/table">
            <a:tbl>
              <a:tblPr/>
              <a:tblGrid>
                <a:gridCol w="27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808" name="Text Box 380"/>
          <p:cNvSpPr txBox="1">
            <a:spLocks noChangeArrowheads="1"/>
          </p:cNvSpPr>
          <p:nvPr/>
        </p:nvSpPr>
        <p:spPr bwMode="auto">
          <a:xfrm>
            <a:off x="944563" y="4868069"/>
            <a:ext cx="372745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用小数表示（      ）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900" dirty="0">
              <a:solidFill>
                <a:srgbClr val="0000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用分数表示（      ）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900" dirty="0">
              <a:solidFill>
                <a:srgbClr val="0000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用百分数表示（       ）</a:t>
            </a:r>
          </a:p>
        </p:txBody>
      </p:sp>
      <p:grpSp>
        <p:nvGrpSpPr>
          <p:cNvPr id="23809" name="Group 257"/>
          <p:cNvGrpSpPr/>
          <p:nvPr/>
        </p:nvGrpSpPr>
        <p:grpSpPr bwMode="auto">
          <a:xfrm>
            <a:off x="3141663" y="5228432"/>
            <a:ext cx="714375" cy="884237"/>
            <a:chOff x="0" y="0"/>
            <a:chExt cx="450" cy="557"/>
          </a:xfrm>
        </p:grpSpPr>
        <p:sp>
          <p:nvSpPr>
            <p:cNvPr id="23810" name="Text Box 384"/>
            <p:cNvSpPr txBox="1">
              <a:spLocks noChangeArrowheads="1"/>
            </p:cNvSpPr>
            <p:nvPr/>
          </p:nvSpPr>
          <p:spPr bwMode="auto">
            <a:xfrm>
              <a:off x="6" y="0"/>
              <a:ext cx="1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811" name="Text Box 385"/>
            <p:cNvSpPr txBox="1">
              <a:spLocks noChangeArrowheads="1"/>
            </p:cNvSpPr>
            <p:nvPr/>
          </p:nvSpPr>
          <p:spPr bwMode="auto">
            <a:xfrm>
              <a:off x="0" y="230"/>
              <a:ext cx="4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33CC"/>
                  </a:solidFill>
                  <a:latin typeface="Book Antiqua" panose="02040602050305030304" pitchFamily="18" charset="0"/>
                </a:rPr>
                <a:t>100</a:t>
              </a:r>
            </a:p>
          </p:txBody>
        </p:sp>
        <p:sp>
          <p:nvSpPr>
            <p:cNvPr id="23812" name="Text Box 386"/>
            <p:cNvSpPr txBox="1">
              <a:spLocks noChangeArrowheads="1"/>
            </p:cNvSpPr>
            <p:nvPr/>
          </p:nvSpPr>
          <p:spPr bwMode="auto">
            <a:xfrm>
              <a:off x="124" y="3"/>
              <a:ext cx="2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33CC"/>
                  </a:solidFill>
                  <a:latin typeface="Book Antiqua" panose="02040602050305030304" pitchFamily="18" charset="0"/>
                </a:rPr>
                <a:t>9</a:t>
              </a:r>
            </a:p>
          </p:txBody>
        </p:sp>
        <p:sp>
          <p:nvSpPr>
            <p:cNvPr id="23813" name="Line 387"/>
            <p:cNvSpPr>
              <a:spLocks noChangeShapeType="1"/>
            </p:cNvSpPr>
            <p:nvPr/>
          </p:nvSpPr>
          <p:spPr bwMode="auto">
            <a:xfrm>
              <a:off x="63" y="276"/>
              <a:ext cx="339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814" name="Rectangle 388"/>
          <p:cNvSpPr>
            <a:spLocks noChangeArrowheads="1"/>
          </p:cNvSpPr>
          <p:nvPr/>
        </p:nvSpPr>
        <p:spPr bwMode="auto">
          <a:xfrm>
            <a:off x="3503613" y="6020594"/>
            <a:ext cx="695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33CC"/>
                </a:solidFill>
                <a:ea typeface="楷体_GB2312" pitchFamily="49" charset="-122"/>
              </a:rPr>
              <a:t>9%</a:t>
            </a:r>
          </a:p>
        </p:txBody>
      </p:sp>
      <p:sp>
        <p:nvSpPr>
          <p:cNvPr id="23815" name="Rectangle 403"/>
          <p:cNvSpPr>
            <a:spLocks noChangeArrowheads="1"/>
          </p:cNvSpPr>
          <p:nvPr/>
        </p:nvSpPr>
        <p:spPr bwMode="auto">
          <a:xfrm>
            <a:off x="3060701" y="4868069"/>
            <a:ext cx="874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33CC"/>
                </a:solidFill>
                <a:ea typeface="楷体_GB2312" pitchFamily="49" charset="-122"/>
              </a:rPr>
              <a:t>0.09</a:t>
            </a:r>
          </a:p>
        </p:txBody>
      </p:sp>
      <p:sp>
        <p:nvSpPr>
          <p:cNvPr id="23816" name="Text Box 404"/>
          <p:cNvSpPr txBox="1">
            <a:spLocks noChangeArrowheads="1"/>
          </p:cNvSpPr>
          <p:nvPr/>
        </p:nvSpPr>
        <p:spPr bwMode="auto">
          <a:xfrm>
            <a:off x="4805363" y="4853706"/>
            <a:ext cx="372745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用小数表示（      ）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900" dirty="0">
              <a:solidFill>
                <a:srgbClr val="0000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用分数表示（      ）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900" dirty="0">
              <a:solidFill>
                <a:srgbClr val="000000"/>
              </a:solidFill>
            </a:endParaRP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用百分数表示（       ）</a:t>
            </a:r>
          </a:p>
        </p:txBody>
      </p:sp>
      <p:grpSp>
        <p:nvGrpSpPr>
          <p:cNvPr id="23817" name="Group 265"/>
          <p:cNvGrpSpPr/>
          <p:nvPr/>
        </p:nvGrpSpPr>
        <p:grpSpPr bwMode="auto">
          <a:xfrm>
            <a:off x="6980238" y="5214069"/>
            <a:ext cx="635000" cy="884237"/>
            <a:chOff x="0" y="0"/>
            <a:chExt cx="400" cy="557"/>
          </a:xfrm>
        </p:grpSpPr>
        <p:sp>
          <p:nvSpPr>
            <p:cNvPr id="23818" name="Text Box 406"/>
            <p:cNvSpPr txBox="1">
              <a:spLocks noChangeArrowheads="1"/>
            </p:cNvSpPr>
            <p:nvPr/>
          </p:nvSpPr>
          <p:spPr bwMode="auto">
            <a:xfrm>
              <a:off x="0" y="0"/>
              <a:ext cx="1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819" name="Text Box 407"/>
            <p:cNvSpPr txBox="1">
              <a:spLocks noChangeArrowheads="1"/>
            </p:cNvSpPr>
            <p:nvPr/>
          </p:nvSpPr>
          <p:spPr bwMode="auto">
            <a:xfrm>
              <a:off x="50" y="230"/>
              <a:ext cx="33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33CC"/>
                  </a:solidFill>
                  <a:latin typeface="Book Antiqua" panose="02040602050305030304" pitchFamily="18" charset="0"/>
                </a:rPr>
                <a:t>20</a:t>
              </a:r>
            </a:p>
          </p:txBody>
        </p:sp>
        <p:sp>
          <p:nvSpPr>
            <p:cNvPr id="23820" name="Text Box 408"/>
            <p:cNvSpPr txBox="1">
              <a:spLocks noChangeArrowheads="1"/>
            </p:cNvSpPr>
            <p:nvPr/>
          </p:nvSpPr>
          <p:spPr bwMode="auto">
            <a:xfrm>
              <a:off x="62" y="3"/>
              <a:ext cx="33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33CC"/>
                  </a:solidFill>
                  <a:latin typeface="Book Antiqua" panose="02040602050305030304" pitchFamily="18" charset="0"/>
                </a:rPr>
                <a:t>11</a:t>
              </a:r>
            </a:p>
          </p:txBody>
        </p:sp>
        <p:sp>
          <p:nvSpPr>
            <p:cNvPr id="23821" name="Line 409"/>
            <p:cNvSpPr>
              <a:spLocks noChangeShapeType="1"/>
            </p:cNvSpPr>
            <p:nvPr/>
          </p:nvSpPr>
          <p:spPr bwMode="auto">
            <a:xfrm>
              <a:off x="57" y="276"/>
              <a:ext cx="339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822" name="Rectangle 410"/>
          <p:cNvSpPr>
            <a:spLocks noChangeArrowheads="1"/>
          </p:cNvSpPr>
          <p:nvPr/>
        </p:nvSpPr>
        <p:spPr bwMode="auto">
          <a:xfrm>
            <a:off x="7308850" y="6006231"/>
            <a:ext cx="89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33CC"/>
                </a:solidFill>
                <a:ea typeface="楷体_GB2312" pitchFamily="49" charset="-122"/>
              </a:rPr>
              <a:t>55%</a:t>
            </a:r>
          </a:p>
        </p:txBody>
      </p:sp>
      <p:sp>
        <p:nvSpPr>
          <p:cNvPr id="23823" name="Rectangle 411"/>
          <p:cNvSpPr>
            <a:spLocks noChangeArrowheads="1"/>
          </p:cNvSpPr>
          <p:nvPr/>
        </p:nvSpPr>
        <p:spPr bwMode="auto">
          <a:xfrm>
            <a:off x="6889750" y="4853706"/>
            <a:ext cx="874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33CC"/>
                </a:solidFill>
                <a:ea typeface="楷体_GB2312" pitchFamily="49" charset="-122"/>
              </a:rPr>
              <a:t>0.55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14" grpId="0" autoUpdateAnimBg="0"/>
      <p:bldP spid="23815" grpId="0" autoUpdateAnimBg="0"/>
      <p:bldP spid="23822" grpId="0" autoUpdateAnimBg="0"/>
      <p:bldP spid="2382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CKLC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684213" y="476250"/>
            <a:ext cx="8459787" cy="144463"/>
          </a:xfrm>
          <a:prstGeom prst="rect">
            <a:avLst/>
          </a:prstGeom>
          <a:solidFill>
            <a:srgbClr val="D79A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1619250" y="1557338"/>
            <a:ext cx="547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z="1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700338" y="1857375"/>
            <a:ext cx="381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A50021"/>
                </a:solidFill>
                <a:latin typeface="华文新魏" panose="02010800040101010101" charset="-122"/>
                <a:ea typeface="华文新魏" panose="02010800040101010101" charset="-122"/>
              </a:rPr>
              <a:t>按由小到大的顺序排列下列各数。</a:t>
            </a:r>
          </a:p>
        </p:txBody>
      </p:sp>
      <p:grpSp>
        <p:nvGrpSpPr>
          <p:cNvPr id="24582" name="Group 6"/>
          <p:cNvGrpSpPr/>
          <p:nvPr/>
        </p:nvGrpSpPr>
        <p:grpSpPr bwMode="auto">
          <a:xfrm>
            <a:off x="541338" y="3787775"/>
            <a:ext cx="1655762" cy="1512888"/>
            <a:chOff x="0" y="0"/>
            <a:chExt cx="1043" cy="953"/>
          </a:xfrm>
        </p:grpSpPr>
        <p:sp>
          <p:nvSpPr>
            <p:cNvPr id="24583" name="Rectangle 21"/>
            <p:cNvSpPr>
              <a:spLocks noChangeArrowheads="1"/>
            </p:cNvSpPr>
            <p:nvPr/>
          </p:nvSpPr>
          <p:spPr bwMode="auto">
            <a:xfrm>
              <a:off x="91" y="499"/>
              <a:ext cx="771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ea typeface="楷体_GB2312" pitchFamily="49" charset="-122"/>
                </a:rPr>
                <a:t>0.541</a:t>
              </a:r>
            </a:p>
          </p:txBody>
        </p:sp>
        <p:pic>
          <p:nvPicPr>
            <p:cNvPr id="24584" name="Picture 7" descr="红金鱼"/>
            <p:cNvPicPr>
              <a:picLocks noChangeAspect="1" noChangeArrowheads="1"/>
            </p:cNvPicPr>
            <p:nvPr/>
          </p:nvPicPr>
          <p:blipFill>
            <a:blip r:embed="rId3">
              <a:lum contrast="24000"/>
            </a:blip>
            <a:srcRect/>
            <a:stretch>
              <a:fillRect/>
            </a:stretch>
          </p:blipFill>
          <p:spPr bwMode="auto">
            <a:xfrm>
              <a:off x="0" y="0"/>
              <a:ext cx="1043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85" name="Group 9"/>
          <p:cNvGrpSpPr/>
          <p:nvPr/>
        </p:nvGrpSpPr>
        <p:grpSpPr bwMode="auto">
          <a:xfrm>
            <a:off x="2268538" y="2924175"/>
            <a:ext cx="1584325" cy="1511300"/>
            <a:chOff x="0" y="0"/>
            <a:chExt cx="998" cy="952"/>
          </a:xfrm>
        </p:grpSpPr>
        <p:sp>
          <p:nvSpPr>
            <p:cNvPr id="24586" name="Rectangle 24"/>
            <p:cNvSpPr>
              <a:spLocks noChangeArrowheads="1"/>
            </p:cNvSpPr>
            <p:nvPr/>
          </p:nvSpPr>
          <p:spPr bwMode="auto">
            <a:xfrm>
              <a:off x="91" y="498"/>
              <a:ext cx="771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ea typeface="楷体_GB2312" pitchFamily="49" charset="-122"/>
                </a:rPr>
                <a:t>0.054</a:t>
              </a:r>
            </a:p>
          </p:txBody>
        </p:sp>
        <p:pic>
          <p:nvPicPr>
            <p:cNvPr id="24587" name="Picture 8" descr="花金鱼"/>
            <p:cNvPicPr>
              <a:picLocks noChangeAspect="1"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0" y="0"/>
              <a:ext cx="998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88" name="Group 12"/>
          <p:cNvGrpSpPr/>
          <p:nvPr/>
        </p:nvGrpSpPr>
        <p:grpSpPr bwMode="auto">
          <a:xfrm>
            <a:off x="3132138" y="4652963"/>
            <a:ext cx="1655762" cy="1512887"/>
            <a:chOff x="0" y="0"/>
            <a:chExt cx="1043" cy="953"/>
          </a:xfrm>
        </p:grpSpPr>
        <p:sp>
          <p:nvSpPr>
            <p:cNvPr id="24589" name="Rectangle 28"/>
            <p:cNvSpPr>
              <a:spLocks noChangeArrowheads="1"/>
            </p:cNvSpPr>
            <p:nvPr/>
          </p:nvSpPr>
          <p:spPr bwMode="auto">
            <a:xfrm>
              <a:off x="91" y="499"/>
              <a:ext cx="771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ea typeface="楷体_GB2312" pitchFamily="49" charset="-122"/>
                </a:rPr>
                <a:t>0.504</a:t>
              </a:r>
            </a:p>
          </p:txBody>
        </p:sp>
        <p:pic>
          <p:nvPicPr>
            <p:cNvPr id="24590" name="Picture 29" descr="红金鱼"/>
            <p:cNvPicPr>
              <a:picLocks noChangeAspect="1" noChangeArrowheads="1"/>
            </p:cNvPicPr>
            <p:nvPr/>
          </p:nvPicPr>
          <p:blipFill>
            <a:blip r:embed="rId3">
              <a:lum contrast="24000"/>
            </a:blip>
            <a:srcRect/>
            <a:stretch>
              <a:fillRect/>
            </a:stretch>
          </p:blipFill>
          <p:spPr bwMode="auto">
            <a:xfrm>
              <a:off x="0" y="0"/>
              <a:ext cx="1043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91" name="Group 15"/>
          <p:cNvGrpSpPr/>
          <p:nvPr/>
        </p:nvGrpSpPr>
        <p:grpSpPr bwMode="auto">
          <a:xfrm>
            <a:off x="5076825" y="3789363"/>
            <a:ext cx="1584325" cy="1511300"/>
            <a:chOff x="0" y="0"/>
            <a:chExt cx="998" cy="952"/>
          </a:xfrm>
        </p:grpSpPr>
        <p:sp>
          <p:nvSpPr>
            <p:cNvPr id="24592" name="Rectangle 31"/>
            <p:cNvSpPr>
              <a:spLocks noChangeArrowheads="1"/>
            </p:cNvSpPr>
            <p:nvPr/>
          </p:nvSpPr>
          <p:spPr bwMode="auto">
            <a:xfrm>
              <a:off x="91" y="498"/>
              <a:ext cx="771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ea typeface="楷体_GB2312" pitchFamily="49" charset="-122"/>
                </a:rPr>
                <a:t>3.9%</a:t>
              </a:r>
            </a:p>
          </p:txBody>
        </p:sp>
        <p:pic>
          <p:nvPicPr>
            <p:cNvPr id="24593" name="Picture 32" descr="花金鱼"/>
            <p:cNvPicPr>
              <a:picLocks noChangeAspect="1" noChangeArrowheads="1"/>
            </p:cNvPicPr>
            <p:nvPr/>
          </p:nvPicPr>
          <p:blipFill>
            <a:blip r:embed="rId4">
              <a:lum contrast="30000"/>
            </a:blip>
            <a:srcRect/>
            <a:stretch>
              <a:fillRect/>
            </a:stretch>
          </p:blipFill>
          <p:spPr bwMode="auto">
            <a:xfrm>
              <a:off x="0" y="0"/>
              <a:ext cx="998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94" name="Group 18"/>
          <p:cNvGrpSpPr/>
          <p:nvPr/>
        </p:nvGrpSpPr>
        <p:grpSpPr bwMode="auto">
          <a:xfrm>
            <a:off x="7092950" y="4941888"/>
            <a:ext cx="1655763" cy="1630362"/>
            <a:chOff x="0" y="0"/>
            <a:chExt cx="1043" cy="1027"/>
          </a:xfrm>
        </p:grpSpPr>
        <p:grpSp>
          <p:nvGrpSpPr>
            <p:cNvPr id="24595" name="Group 19"/>
            <p:cNvGrpSpPr/>
            <p:nvPr/>
          </p:nvGrpSpPr>
          <p:grpSpPr bwMode="auto">
            <a:xfrm>
              <a:off x="0" y="0"/>
              <a:ext cx="1043" cy="953"/>
              <a:chOff x="0" y="0"/>
              <a:chExt cx="1043" cy="953"/>
            </a:xfrm>
          </p:grpSpPr>
          <p:sp>
            <p:nvSpPr>
              <p:cNvPr id="24596" name="Rectangle 50"/>
              <p:cNvSpPr>
                <a:spLocks noChangeArrowheads="1"/>
              </p:cNvSpPr>
              <p:nvPr/>
            </p:nvSpPr>
            <p:spPr bwMode="auto">
              <a:xfrm>
                <a:off x="91" y="499"/>
                <a:ext cx="771" cy="45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lIns="90000" tIns="46800" rIns="90000" bIns="4680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pic>
            <p:nvPicPr>
              <p:cNvPr id="24597" name="Picture 51" descr="红金鱼"/>
              <p:cNvPicPr>
                <a:picLocks noChangeAspect="1" noChangeArrowheads="1"/>
              </p:cNvPicPr>
              <p:nvPr/>
            </p:nvPicPr>
            <p:blipFill>
              <a:blip r:embed="rId3">
                <a:lum contrast="24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3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4598" name="Group 22"/>
            <p:cNvGrpSpPr/>
            <p:nvPr/>
          </p:nvGrpSpPr>
          <p:grpSpPr bwMode="auto">
            <a:xfrm>
              <a:off x="316" y="453"/>
              <a:ext cx="364" cy="574"/>
              <a:chOff x="0" y="0"/>
              <a:chExt cx="364" cy="574"/>
            </a:xfrm>
          </p:grpSpPr>
          <p:sp>
            <p:nvSpPr>
              <p:cNvPr id="24599" name="Text Box 3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27</a:t>
                </a:r>
              </a:p>
            </p:txBody>
          </p:sp>
          <p:sp>
            <p:nvSpPr>
              <p:cNvPr id="24600" name="Text Box 37"/>
              <p:cNvSpPr txBox="1">
                <a:spLocks noChangeArrowheads="1"/>
              </p:cNvSpPr>
              <p:nvPr/>
            </p:nvSpPr>
            <p:spPr bwMode="auto">
              <a:xfrm>
                <a:off x="0" y="247"/>
                <a:ext cx="3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50</a:t>
                </a:r>
              </a:p>
            </p:txBody>
          </p:sp>
          <p:sp>
            <p:nvSpPr>
              <p:cNvPr id="24601" name="Line 38"/>
              <p:cNvSpPr>
                <a:spLocks noChangeShapeType="1"/>
              </p:cNvSpPr>
              <p:nvPr/>
            </p:nvSpPr>
            <p:spPr bwMode="auto">
              <a:xfrm>
                <a:off x="74" y="29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786063" y="2725738"/>
            <a:ext cx="3744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：一位小数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786063" y="3446463"/>
            <a:ext cx="3744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：两位小数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786063" y="4167188"/>
            <a:ext cx="424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：三位小数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714750" y="1928813"/>
            <a:ext cx="649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FF0000"/>
                </a:solidFill>
                <a:ea typeface="宋体" panose="02010600030101010101" pitchFamily="2" charset="-122"/>
              </a:rPr>
              <a:t>A</a:t>
            </a:r>
          </a:p>
        </p:txBody>
      </p:sp>
      <p:grpSp>
        <p:nvGrpSpPr>
          <p:cNvPr id="25606" name="Group 6"/>
          <p:cNvGrpSpPr/>
          <p:nvPr/>
        </p:nvGrpSpPr>
        <p:grpSpPr bwMode="auto">
          <a:xfrm>
            <a:off x="1258888" y="1062038"/>
            <a:ext cx="7056438" cy="1568449"/>
            <a:chOff x="253" y="38"/>
            <a:chExt cx="4445" cy="988"/>
          </a:xfrm>
        </p:grpSpPr>
        <p:sp>
          <p:nvSpPr>
            <p:cNvPr id="25607" name="Text Box 8"/>
            <p:cNvSpPr txBox="1">
              <a:spLocks noChangeArrowheads="1"/>
            </p:cNvSpPr>
            <p:nvPr/>
          </p:nvSpPr>
          <p:spPr bwMode="auto">
            <a:xfrm>
              <a:off x="253" y="192"/>
              <a:ext cx="4445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dirty="0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把     化成百分数时，百分号前一般保留（  ）。</a:t>
              </a:r>
            </a:p>
          </p:txBody>
        </p:sp>
        <p:grpSp>
          <p:nvGrpSpPr>
            <p:cNvPr id="25608" name="Group 8"/>
            <p:cNvGrpSpPr/>
            <p:nvPr/>
          </p:nvGrpSpPr>
          <p:grpSpPr bwMode="auto">
            <a:xfrm>
              <a:off x="706" y="38"/>
              <a:ext cx="266" cy="738"/>
              <a:chOff x="271" y="38"/>
              <a:chExt cx="266" cy="738"/>
            </a:xfrm>
          </p:grpSpPr>
          <p:sp>
            <p:nvSpPr>
              <p:cNvPr id="25609" name="Text Box 10"/>
              <p:cNvSpPr txBox="1">
                <a:spLocks noChangeArrowheads="1"/>
              </p:cNvSpPr>
              <p:nvPr/>
            </p:nvSpPr>
            <p:spPr bwMode="auto">
              <a:xfrm>
                <a:off x="271" y="38"/>
                <a:ext cx="266" cy="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000">
                    <a:solidFill>
                      <a:srgbClr val="00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</a:t>
                </a:r>
              </a:p>
            </p:txBody>
          </p:sp>
          <p:sp>
            <p:nvSpPr>
              <p:cNvPr id="25610" name="Text Box 11"/>
              <p:cNvSpPr txBox="1">
                <a:spLocks noChangeArrowheads="1"/>
              </p:cNvSpPr>
              <p:nvPr/>
            </p:nvSpPr>
            <p:spPr bwMode="auto">
              <a:xfrm>
                <a:off x="271" y="329"/>
                <a:ext cx="266" cy="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000" dirty="0">
                    <a:solidFill>
                      <a:srgbClr val="00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</a:t>
                </a:r>
              </a:p>
            </p:txBody>
          </p:sp>
          <p:sp>
            <p:nvSpPr>
              <p:cNvPr id="25611" name="Line 12"/>
              <p:cNvSpPr>
                <a:spLocks noChangeShapeType="1"/>
              </p:cNvSpPr>
              <p:nvPr/>
            </p:nvSpPr>
            <p:spPr bwMode="auto">
              <a:xfrm>
                <a:off x="290" y="395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612" name="Group 12"/>
          <p:cNvGrpSpPr/>
          <p:nvPr/>
        </p:nvGrpSpPr>
        <p:grpSpPr bwMode="auto">
          <a:xfrm>
            <a:off x="250825" y="5000625"/>
            <a:ext cx="3097213" cy="1381125"/>
            <a:chOff x="0" y="0"/>
            <a:chExt cx="1951" cy="870"/>
          </a:xfrm>
        </p:grpSpPr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877" y="420"/>
              <a:ext cx="107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 dirty="0">
                  <a:solidFill>
                    <a:srgbClr val="9900CC"/>
                  </a:solidFill>
                  <a:ea typeface="华文彩云" panose="02010800040101010101" pitchFamily="2" charset="-122"/>
                </a:rPr>
                <a:t>选一选</a:t>
              </a:r>
            </a:p>
          </p:txBody>
        </p:sp>
        <p:pic>
          <p:nvPicPr>
            <p:cNvPr id="25614" name="Picture 15" descr="CO069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0" y="0"/>
              <a:ext cx="948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714625" y="2781300"/>
            <a:ext cx="3744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：向左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714625" y="3502025"/>
            <a:ext cx="3744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：向右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714625" y="4222750"/>
            <a:ext cx="424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：一位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143500" y="2084388"/>
            <a:ext cx="649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FF0000"/>
                </a:solidFill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28625" y="928688"/>
            <a:ext cx="871537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 </a:t>
            </a:r>
            <a:r>
              <a:rPr lang="en-US" sz="4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6.4%</a:t>
            </a:r>
            <a:r>
              <a:rPr lang="zh-CN" altLang="en-US" sz="4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化成小数，先把百分号去掉，然后把</a:t>
            </a:r>
            <a:r>
              <a:rPr lang="en-US" sz="4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6.4</a:t>
            </a:r>
            <a:r>
              <a:rPr lang="zh-CN" altLang="en-US" sz="4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的小数点（    ）移动（    ）。    </a:t>
            </a:r>
          </a:p>
        </p:txBody>
      </p:sp>
      <p:grpSp>
        <p:nvGrpSpPr>
          <p:cNvPr id="26631" name="Group 7"/>
          <p:cNvGrpSpPr/>
          <p:nvPr/>
        </p:nvGrpSpPr>
        <p:grpSpPr bwMode="auto">
          <a:xfrm>
            <a:off x="250825" y="5216525"/>
            <a:ext cx="3097213" cy="1381125"/>
            <a:chOff x="0" y="0"/>
            <a:chExt cx="1951" cy="870"/>
          </a:xfrm>
        </p:grpSpPr>
        <p:sp>
          <p:nvSpPr>
            <p:cNvPr id="26632" name="Text Box 14"/>
            <p:cNvSpPr txBox="1">
              <a:spLocks noChangeArrowheads="1"/>
            </p:cNvSpPr>
            <p:nvPr/>
          </p:nvSpPr>
          <p:spPr bwMode="auto">
            <a:xfrm>
              <a:off x="877" y="420"/>
              <a:ext cx="107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>
                  <a:solidFill>
                    <a:srgbClr val="9900CC"/>
                  </a:solidFill>
                  <a:ea typeface="华文彩云" panose="02010800040101010101" pitchFamily="2" charset="-122"/>
                </a:rPr>
                <a:t>选一选</a:t>
              </a:r>
            </a:p>
          </p:txBody>
        </p:sp>
        <p:pic>
          <p:nvPicPr>
            <p:cNvPr id="26633" name="Picture 15" descr="CO069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0" y="0"/>
              <a:ext cx="948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1187450" y="2997200"/>
            <a:ext cx="650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FF0000"/>
                </a:solidFill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6635" name="Text Box 17"/>
          <p:cNvSpPr txBox="1">
            <a:spLocks noChangeArrowheads="1"/>
          </p:cNvSpPr>
          <p:nvPr/>
        </p:nvSpPr>
        <p:spPr bwMode="auto">
          <a:xfrm>
            <a:off x="2714625" y="4870450"/>
            <a:ext cx="424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  <a:r>
              <a:rPr lang="zh-CN" altLang="en-US" sz="4000" dirty="0">
                <a:solidFill>
                  <a:srgbClr val="000000"/>
                </a:solidFill>
                <a:ea typeface="宋体" panose="02010600030101010101" pitchFamily="2" charset="-122"/>
              </a:rPr>
              <a:t>：两位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6"/>
          <p:cNvSpPr txBox="1">
            <a:spLocks noChangeArrowheads="1"/>
          </p:cNvSpPr>
          <p:nvPr/>
        </p:nvSpPr>
        <p:spPr bwMode="auto">
          <a:xfrm>
            <a:off x="5724525" y="1917700"/>
            <a:ext cx="649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FF0000"/>
                </a:solidFill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8029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在一个自然数（</a:t>
            </a:r>
            <a:r>
              <a:rPr lang="en-US" sz="360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60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除外）后面添上一个“</a:t>
            </a:r>
            <a:r>
              <a:rPr lang="en-US" sz="360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%”</a:t>
            </a:r>
            <a:r>
              <a:rPr lang="zh-CN" altLang="en-US" sz="360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，这个自然数就（     ）。</a:t>
            </a:r>
            <a:r>
              <a:rPr lang="zh-CN" altLang="en-US" sz="360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2714625" y="3071813"/>
            <a:ext cx="3744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</a:rPr>
              <a:t>：扩大</a:t>
            </a: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</a:rPr>
              <a:t>100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</a:rPr>
              <a:t>倍</a:t>
            </a:r>
          </a:p>
        </p:txBody>
      </p:sp>
      <p:sp>
        <p:nvSpPr>
          <p:cNvPr id="27653" name="Text Box 14"/>
          <p:cNvSpPr txBox="1">
            <a:spLocks noChangeArrowheads="1"/>
          </p:cNvSpPr>
          <p:nvPr/>
        </p:nvSpPr>
        <p:spPr bwMode="auto">
          <a:xfrm>
            <a:off x="2714625" y="3792538"/>
            <a:ext cx="3744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B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：缩小</a:t>
            </a: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100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倍</a:t>
            </a: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2714625" y="4513263"/>
            <a:ext cx="424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C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：减少</a:t>
            </a:r>
            <a:r>
              <a:rPr 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100</a:t>
            </a:r>
            <a:r>
              <a:rPr lang="zh-CN" altLang="en-US" sz="4000">
                <a:solidFill>
                  <a:srgbClr val="00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倍</a:t>
            </a:r>
          </a:p>
        </p:txBody>
      </p:sp>
      <p:grpSp>
        <p:nvGrpSpPr>
          <p:cNvPr id="27655" name="Group 7"/>
          <p:cNvGrpSpPr/>
          <p:nvPr/>
        </p:nvGrpSpPr>
        <p:grpSpPr bwMode="auto">
          <a:xfrm>
            <a:off x="252413" y="5013325"/>
            <a:ext cx="3097212" cy="1381125"/>
            <a:chOff x="0" y="0"/>
            <a:chExt cx="1951" cy="870"/>
          </a:xfrm>
        </p:grpSpPr>
        <p:sp>
          <p:nvSpPr>
            <p:cNvPr id="27656" name="Text Box 9"/>
            <p:cNvSpPr txBox="1">
              <a:spLocks noChangeArrowheads="1"/>
            </p:cNvSpPr>
            <p:nvPr/>
          </p:nvSpPr>
          <p:spPr bwMode="auto">
            <a:xfrm>
              <a:off x="877" y="420"/>
              <a:ext cx="10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>
                  <a:solidFill>
                    <a:srgbClr val="9900CC"/>
                  </a:solidFill>
                  <a:ea typeface="华文彩云" panose="02010800040101010101" pitchFamily="2" charset="-122"/>
                </a:rPr>
                <a:t>选一选</a:t>
              </a:r>
            </a:p>
          </p:txBody>
        </p:sp>
        <p:pic>
          <p:nvPicPr>
            <p:cNvPr id="27657" name="Picture 10" descr="CO069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0" y="0"/>
              <a:ext cx="948" cy="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61"/>
          <p:cNvSpPr>
            <a:spLocks noChangeArrowheads="1" noChangeShapeType="1" noTextEdit="1"/>
          </p:cNvSpPr>
          <p:nvPr/>
        </p:nvSpPr>
        <p:spPr bwMode="auto">
          <a:xfrm>
            <a:off x="758560" y="1002164"/>
            <a:ext cx="1728788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填表</a:t>
            </a:r>
          </a:p>
        </p:txBody>
      </p:sp>
      <p:graphicFrame>
        <p:nvGraphicFramePr>
          <p:cNvPr id="28677" name="Group 5"/>
          <p:cNvGraphicFramePr>
            <a:graphicFrameLocks noGrp="1"/>
          </p:cNvGraphicFramePr>
          <p:nvPr>
            <p:ph idx="4294967295"/>
          </p:nvPr>
        </p:nvGraphicFramePr>
        <p:xfrm>
          <a:off x="631825" y="2226028"/>
          <a:ext cx="7705725" cy="3086080"/>
        </p:xfrm>
        <a:graphic>
          <a:graphicData uri="http://schemas.openxmlformats.org/drawingml/2006/table">
            <a:tbl>
              <a:tblPr/>
              <a:tblGrid>
                <a:gridCol w="1760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小  数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0.6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1.25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百分数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55%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分  数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8707" name="Group 35"/>
          <p:cNvGrpSpPr/>
          <p:nvPr/>
        </p:nvGrpSpPr>
        <p:grpSpPr bwMode="auto">
          <a:xfrm>
            <a:off x="5148263" y="4384203"/>
            <a:ext cx="398462" cy="911225"/>
            <a:chOff x="0" y="0"/>
            <a:chExt cx="251" cy="574"/>
          </a:xfrm>
        </p:grpSpPr>
        <p:sp>
          <p:nvSpPr>
            <p:cNvPr id="28708" name="Text Box 114"/>
            <p:cNvSpPr txBox="1">
              <a:spLocks noChangeArrowheads="1"/>
            </p:cNvSpPr>
            <p:nvPr/>
          </p:nvSpPr>
          <p:spPr bwMode="auto">
            <a:xfrm>
              <a:off x="0" y="0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8709" name="Text Box 115"/>
            <p:cNvSpPr txBox="1">
              <a:spLocks noChangeArrowheads="1"/>
            </p:cNvSpPr>
            <p:nvPr/>
          </p:nvSpPr>
          <p:spPr bwMode="auto">
            <a:xfrm>
              <a:off x="0" y="247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8710" name="Line 116"/>
            <p:cNvSpPr>
              <a:spLocks noChangeShapeType="1"/>
            </p:cNvSpPr>
            <p:nvPr/>
          </p:nvSpPr>
          <p:spPr bwMode="auto">
            <a:xfrm>
              <a:off x="18" y="287"/>
              <a:ext cx="22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711" name="Group 39"/>
          <p:cNvGrpSpPr/>
          <p:nvPr/>
        </p:nvGrpSpPr>
        <p:grpSpPr bwMode="auto">
          <a:xfrm>
            <a:off x="7524750" y="4455641"/>
            <a:ext cx="398463" cy="911225"/>
            <a:chOff x="0" y="0"/>
            <a:chExt cx="251" cy="574"/>
          </a:xfrm>
        </p:grpSpPr>
        <p:sp>
          <p:nvSpPr>
            <p:cNvPr id="28712" name="Text Box 118"/>
            <p:cNvSpPr txBox="1">
              <a:spLocks noChangeArrowheads="1"/>
            </p:cNvSpPr>
            <p:nvPr/>
          </p:nvSpPr>
          <p:spPr bwMode="auto">
            <a:xfrm>
              <a:off x="0" y="0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8713" name="Text Box 119"/>
            <p:cNvSpPr txBox="1">
              <a:spLocks noChangeArrowheads="1"/>
            </p:cNvSpPr>
            <p:nvPr/>
          </p:nvSpPr>
          <p:spPr bwMode="auto">
            <a:xfrm>
              <a:off x="0" y="247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8714" name="Line 120"/>
            <p:cNvSpPr>
              <a:spLocks noChangeShapeType="1"/>
            </p:cNvSpPr>
            <p:nvPr/>
          </p:nvSpPr>
          <p:spPr bwMode="auto">
            <a:xfrm>
              <a:off x="18" y="287"/>
              <a:ext cx="22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715" name="Text Box 121"/>
          <p:cNvSpPr txBox="1">
            <a:spLocks noChangeArrowheads="1"/>
          </p:cNvSpPr>
          <p:nvPr/>
        </p:nvSpPr>
        <p:spPr bwMode="auto">
          <a:xfrm>
            <a:off x="2484438" y="3212976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</a:rPr>
              <a:t>60%</a:t>
            </a:r>
          </a:p>
        </p:txBody>
      </p:sp>
      <p:grpSp>
        <p:nvGrpSpPr>
          <p:cNvPr id="28716" name="Group 44"/>
          <p:cNvGrpSpPr/>
          <p:nvPr/>
        </p:nvGrpSpPr>
        <p:grpSpPr bwMode="auto">
          <a:xfrm>
            <a:off x="2700338" y="4455641"/>
            <a:ext cx="401637" cy="917575"/>
            <a:chOff x="0" y="0"/>
            <a:chExt cx="253" cy="578"/>
          </a:xfrm>
        </p:grpSpPr>
        <p:sp>
          <p:nvSpPr>
            <p:cNvPr id="28717" name="Text Box 123"/>
            <p:cNvSpPr txBox="1">
              <a:spLocks noChangeArrowheads="1"/>
            </p:cNvSpPr>
            <p:nvPr/>
          </p:nvSpPr>
          <p:spPr bwMode="auto">
            <a:xfrm>
              <a:off x="0" y="0"/>
              <a:ext cx="25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8718" name="Text Box 124"/>
            <p:cNvSpPr txBox="1">
              <a:spLocks noChangeArrowheads="1"/>
            </p:cNvSpPr>
            <p:nvPr/>
          </p:nvSpPr>
          <p:spPr bwMode="auto">
            <a:xfrm>
              <a:off x="0" y="247"/>
              <a:ext cx="25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8719" name="Line 125"/>
            <p:cNvSpPr>
              <a:spLocks noChangeShapeType="1"/>
            </p:cNvSpPr>
            <p:nvPr/>
          </p:nvSpPr>
          <p:spPr bwMode="auto">
            <a:xfrm>
              <a:off x="3" y="287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720" name="Text Box 126"/>
          <p:cNvSpPr txBox="1">
            <a:spLocks noChangeArrowheads="1"/>
          </p:cNvSpPr>
          <p:nvPr/>
        </p:nvSpPr>
        <p:spPr bwMode="auto">
          <a:xfrm>
            <a:off x="3602038" y="2492375"/>
            <a:ext cx="8826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0.55</a:t>
            </a:r>
          </a:p>
        </p:txBody>
      </p:sp>
      <p:grpSp>
        <p:nvGrpSpPr>
          <p:cNvPr id="28721" name="Group 49"/>
          <p:cNvGrpSpPr/>
          <p:nvPr/>
        </p:nvGrpSpPr>
        <p:grpSpPr bwMode="auto">
          <a:xfrm>
            <a:off x="3852863" y="4437112"/>
            <a:ext cx="620712" cy="917575"/>
            <a:chOff x="0" y="0"/>
            <a:chExt cx="391" cy="578"/>
          </a:xfrm>
        </p:grpSpPr>
        <p:sp>
          <p:nvSpPr>
            <p:cNvPr id="28722" name="Text Box 128"/>
            <p:cNvSpPr txBox="1">
              <a:spLocks noChangeArrowheads="1"/>
            </p:cNvSpPr>
            <p:nvPr/>
          </p:nvSpPr>
          <p:spPr bwMode="auto">
            <a:xfrm>
              <a:off x="36" y="0"/>
              <a:ext cx="318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28723" name="Text Box 129"/>
            <p:cNvSpPr txBox="1">
              <a:spLocks noChangeArrowheads="1"/>
            </p:cNvSpPr>
            <p:nvPr/>
          </p:nvSpPr>
          <p:spPr bwMode="auto">
            <a:xfrm>
              <a:off x="0" y="247"/>
              <a:ext cx="39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28724" name="Line 130"/>
            <p:cNvSpPr>
              <a:spLocks noChangeShapeType="1"/>
            </p:cNvSpPr>
            <p:nvPr/>
          </p:nvSpPr>
          <p:spPr bwMode="auto">
            <a:xfrm>
              <a:off x="28" y="287"/>
              <a:ext cx="34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725" name="Text Box 131"/>
          <p:cNvSpPr txBox="1">
            <a:spLocks noChangeArrowheads="1"/>
          </p:cNvSpPr>
          <p:nvPr/>
        </p:nvSpPr>
        <p:spPr bwMode="auto">
          <a:xfrm>
            <a:off x="4745038" y="2492375"/>
            <a:ext cx="10826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0.375</a:t>
            </a:r>
          </a:p>
        </p:txBody>
      </p:sp>
      <p:sp>
        <p:nvSpPr>
          <p:cNvPr id="28726" name="Text Box 132"/>
          <p:cNvSpPr txBox="1">
            <a:spLocks noChangeArrowheads="1"/>
          </p:cNvSpPr>
          <p:nvPr/>
        </p:nvSpPr>
        <p:spPr bwMode="auto">
          <a:xfrm>
            <a:off x="4716463" y="3213100"/>
            <a:ext cx="12017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37.5%</a:t>
            </a:r>
          </a:p>
        </p:txBody>
      </p:sp>
      <p:sp>
        <p:nvSpPr>
          <p:cNvPr id="28727" name="Text Box 136"/>
          <p:cNvSpPr txBox="1">
            <a:spLocks noChangeArrowheads="1"/>
          </p:cNvSpPr>
          <p:nvPr/>
        </p:nvSpPr>
        <p:spPr bwMode="auto">
          <a:xfrm>
            <a:off x="5940425" y="3213100"/>
            <a:ext cx="11017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125%</a:t>
            </a:r>
          </a:p>
        </p:txBody>
      </p:sp>
      <p:grpSp>
        <p:nvGrpSpPr>
          <p:cNvPr id="28728" name="Group 56"/>
          <p:cNvGrpSpPr/>
          <p:nvPr/>
        </p:nvGrpSpPr>
        <p:grpSpPr bwMode="auto">
          <a:xfrm>
            <a:off x="6084888" y="4384203"/>
            <a:ext cx="687387" cy="917575"/>
            <a:chOff x="0" y="0"/>
            <a:chExt cx="433" cy="578"/>
          </a:xfrm>
        </p:grpSpPr>
        <p:grpSp>
          <p:nvGrpSpPr>
            <p:cNvPr id="28729" name="Group 57"/>
            <p:cNvGrpSpPr/>
            <p:nvPr/>
          </p:nvGrpSpPr>
          <p:grpSpPr bwMode="auto">
            <a:xfrm>
              <a:off x="180" y="0"/>
              <a:ext cx="253" cy="578"/>
              <a:chOff x="0" y="0"/>
              <a:chExt cx="253" cy="578"/>
            </a:xfrm>
          </p:grpSpPr>
          <p:sp>
            <p:nvSpPr>
              <p:cNvPr id="28730" name="Text Box 138"/>
              <p:cNvSpPr txBox="1">
                <a:spLocks noChangeArrowheads="1"/>
              </p:cNvSpPr>
              <p:nvPr/>
            </p:nvSpPr>
            <p:spPr bwMode="auto">
              <a:xfrm>
                <a:off x="18" y="0"/>
                <a:ext cx="216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28731" name="Text Box 139"/>
              <p:cNvSpPr txBox="1">
                <a:spLocks noChangeArrowheads="1"/>
              </p:cNvSpPr>
              <p:nvPr/>
            </p:nvSpPr>
            <p:spPr bwMode="auto">
              <a:xfrm>
                <a:off x="0" y="247"/>
                <a:ext cx="253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algn="ctr" eaLnBrk="0" hangingPunct="0"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28732" name="Line 140"/>
              <p:cNvSpPr>
                <a:spLocks noChangeShapeType="1"/>
              </p:cNvSpPr>
              <p:nvPr/>
            </p:nvSpPr>
            <p:spPr bwMode="auto">
              <a:xfrm>
                <a:off x="18" y="287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733" name="Text Box 141"/>
            <p:cNvSpPr txBox="1">
              <a:spLocks noChangeArrowheads="1"/>
            </p:cNvSpPr>
            <p:nvPr/>
          </p:nvSpPr>
          <p:spPr bwMode="auto">
            <a:xfrm>
              <a:off x="0" y="118"/>
              <a:ext cx="231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FFFF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</p:grpSp>
      <p:sp>
        <p:nvSpPr>
          <p:cNvPr id="28734" name="Text Box 143"/>
          <p:cNvSpPr txBox="1">
            <a:spLocks noChangeArrowheads="1"/>
          </p:cNvSpPr>
          <p:nvPr/>
        </p:nvSpPr>
        <p:spPr bwMode="auto">
          <a:xfrm>
            <a:off x="7127875" y="2489200"/>
            <a:ext cx="10826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0.667</a:t>
            </a:r>
          </a:p>
        </p:txBody>
      </p:sp>
      <p:sp>
        <p:nvSpPr>
          <p:cNvPr id="28735" name="Text Box 144"/>
          <p:cNvSpPr txBox="1">
            <a:spLocks noChangeArrowheads="1"/>
          </p:cNvSpPr>
          <p:nvPr/>
        </p:nvSpPr>
        <p:spPr bwMode="auto">
          <a:xfrm>
            <a:off x="7092950" y="3213100"/>
            <a:ext cx="12017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66.7%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5" grpId="0" autoUpdateAnimBg="0"/>
      <p:bldP spid="28720" grpId="0" autoUpdateAnimBg="0"/>
      <p:bldP spid="28725" grpId="0" autoUpdateAnimBg="0"/>
      <p:bldP spid="28726" grpId="0" autoUpdateAnimBg="0"/>
      <p:bldP spid="28727" grpId="0" autoUpdateAnimBg="0"/>
      <p:bldP spid="28734" grpId="0" autoUpdateAnimBg="0"/>
      <p:bldP spid="2873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zh-CN" altLang="en-US" sz="8000" dirty="0">
                <a:solidFill>
                  <a:srgbClr val="003300"/>
                </a:solidFill>
                <a:ea typeface="华文行楷" panose="02010800040101010101" pitchFamily="2" charset="-122"/>
              </a:rPr>
              <a:t>课后作业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996952"/>
            <a:ext cx="8651875" cy="172819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dirty="0">
                <a:solidFill>
                  <a:srgbClr val="006600"/>
                </a:solidFill>
              </a:rPr>
              <a:t>1、导学案---巩固练</a:t>
            </a:r>
            <a:r>
              <a:rPr lang="zh-CN" altLang="en-US" sz="4000" dirty="0" smtClean="0">
                <a:solidFill>
                  <a:srgbClr val="006600"/>
                </a:solidFill>
              </a:rPr>
              <a:t>习 </a:t>
            </a:r>
            <a:endParaRPr lang="zh-CN" altLang="en-US" sz="4000" dirty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zh-CN" altLang="en-US" sz="4000" dirty="0">
                <a:solidFill>
                  <a:srgbClr val="006600"/>
                </a:solidFill>
              </a:rPr>
              <a:t>2、《配套练习册》、《同步探究》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7"/>
          <p:cNvSpPr>
            <a:spLocks noChangeArrowheads="1"/>
          </p:cNvSpPr>
          <p:nvPr/>
        </p:nvSpPr>
        <p:spPr bwMode="auto">
          <a:xfrm>
            <a:off x="179388" y="620713"/>
            <a:ext cx="8748712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322263" y="692150"/>
            <a:ext cx="1657350" cy="720725"/>
            <a:chOff x="0" y="0"/>
            <a:chExt cx="953" cy="454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0" y="0"/>
              <a:ext cx="953" cy="45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FF66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91" y="43"/>
              <a:ext cx="7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algn="ctr" eaLnBrk="0" hangingPunct="0"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l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FFFF00"/>
                  </a:solidFill>
                  <a:ea typeface="华文彩云" panose="02010800040101010101" pitchFamily="2" charset="-122"/>
                </a:rPr>
                <a:t>复习二</a:t>
              </a: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30250" y="1504950"/>
            <a:ext cx="7729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先把下面的分数化成小数，再说一说分数化小数的方法。</a:t>
            </a:r>
          </a:p>
        </p:txBody>
      </p:sp>
      <p:grpSp>
        <p:nvGrpSpPr>
          <p:cNvPr id="6151" name="Group 7"/>
          <p:cNvGrpSpPr/>
          <p:nvPr/>
        </p:nvGrpSpPr>
        <p:grpSpPr bwMode="auto">
          <a:xfrm>
            <a:off x="1979613" y="2787650"/>
            <a:ext cx="4608512" cy="1146175"/>
            <a:chOff x="0" y="0"/>
            <a:chExt cx="2903" cy="722"/>
          </a:xfrm>
        </p:grpSpPr>
        <p:grpSp>
          <p:nvGrpSpPr>
            <p:cNvPr id="6152" name="Group 8"/>
            <p:cNvGrpSpPr/>
            <p:nvPr/>
          </p:nvGrpSpPr>
          <p:grpSpPr bwMode="auto">
            <a:xfrm>
              <a:off x="0" y="0"/>
              <a:ext cx="635" cy="722"/>
              <a:chOff x="0" y="0"/>
              <a:chExt cx="635" cy="722"/>
            </a:xfrm>
          </p:grpSpPr>
          <p:sp>
            <p:nvSpPr>
              <p:cNvPr id="6153" name="Rectangle 2"/>
              <p:cNvSpPr>
                <a:spLocks noChangeArrowheads="1"/>
              </p:cNvSpPr>
              <p:nvPr/>
            </p:nvSpPr>
            <p:spPr bwMode="auto">
              <a:xfrm>
                <a:off x="69" y="0"/>
                <a:ext cx="29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3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63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 dirty="0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25</a:t>
                </a:r>
                <a:endParaRPr lang="en-US" sz="3600" b="1" dirty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>
                <a:off x="46" y="363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56" name="Group 12"/>
            <p:cNvGrpSpPr/>
            <p:nvPr/>
          </p:nvGrpSpPr>
          <p:grpSpPr bwMode="auto">
            <a:xfrm>
              <a:off x="1089" y="0"/>
              <a:ext cx="862" cy="722"/>
              <a:chOff x="0" y="0"/>
              <a:chExt cx="862" cy="722"/>
            </a:xfrm>
          </p:grpSpPr>
          <p:sp>
            <p:nvSpPr>
              <p:cNvPr id="6157" name="Rectangle 14"/>
              <p:cNvSpPr>
                <a:spLocks noChangeArrowheads="1"/>
              </p:cNvSpPr>
              <p:nvPr/>
            </p:nvSpPr>
            <p:spPr bwMode="auto">
              <a:xfrm>
                <a:off x="114" y="0"/>
                <a:ext cx="56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63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58" name="Rectangle 15"/>
              <p:cNvSpPr>
                <a:spLocks noChangeArrowheads="1"/>
              </p:cNvSpPr>
              <p:nvPr/>
            </p:nvSpPr>
            <p:spPr bwMode="auto">
              <a:xfrm>
                <a:off x="0" y="318"/>
                <a:ext cx="86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100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59" name="Line 16"/>
              <p:cNvSpPr>
                <a:spLocks noChangeShapeType="1"/>
              </p:cNvSpPr>
              <p:nvPr/>
            </p:nvSpPr>
            <p:spPr bwMode="auto">
              <a:xfrm>
                <a:off x="90" y="363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60" name="Group 16"/>
            <p:cNvGrpSpPr/>
            <p:nvPr/>
          </p:nvGrpSpPr>
          <p:grpSpPr bwMode="auto">
            <a:xfrm>
              <a:off x="2177" y="0"/>
              <a:ext cx="726" cy="722"/>
              <a:chOff x="0" y="0"/>
              <a:chExt cx="726" cy="722"/>
            </a:xfrm>
          </p:grpSpPr>
          <p:sp>
            <p:nvSpPr>
              <p:cNvPr id="6161" name="Rectangle 19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9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7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62" name="Rectangle 20"/>
              <p:cNvSpPr>
                <a:spLocks noChangeArrowheads="1"/>
              </p:cNvSpPr>
              <p:nvPr/>
            </p:nvSpPr>
            <p:spPr bwMode="auto">
              <a:xfrm>
                <a:off x="91" y="318"/>
                <a:ext cx="63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 8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6163" name="Line 21"/>
              <p:cNvSpPr>
                <a:spLocks noChangeShapeType="1"/>
              </p:cNvSpPr>
              <p:nvPr/>
            </p:nvSpPr>
            <p:spPr bwMode="auto">
              <a:xfrm>
                <a:off x="227" y="363"/>
                <a:ext cx="2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4" name="Rectangle 22"/>
              <p:cNvSpPr>
                <a:spLocks noChangeArrowheads="1"/>
              </p:cNvSpPr>
              <p:nvPr/>
            </p:nvSpPr>
            <p:spPr bwMode="auto">
              <a:xfrm>
                <a:off x="0" y="186"/>
                <a:ext cx="29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0000FF"/>
                    </a:solidFill>
                    <a:latin typeface="Comic Sans MS" panose="030F0702030302020204" pitchFamily="66" charset="0"/>
                    <a:ea typeface="楷体_GB2312" pitchFamily="49" charset="-122"/>
                  </a:rPr>
                  <a:t>1</a:t>
                </a:r>
                <a:endParaRPr lang="en-US" sz="3600" b="1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</p:grpSp>
      <p:sp>
        <p:nvSpPr>
          <p:cNvPr id="6165" name="Rectangle 27"/>
          <p:cNvSpPr>
            <a:spLocks noChangeArrowheads="1"/>
          </p:cNvSpPr>
          <p:nvPr/>
        </p:nvSpPr>
        <p:spPr bwMode="auto">
          <a:xfrm>
            <a:off x="2857500" y="4786313"/>
            <a:ext cx="3429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用分子除以分母</a:t>
            </a:r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642938" y="5072063"/>
            <a:ext cx="11080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分数</a:t>
            </a:r>
          </a:p>
        </p:txBody>
      </p:sp>
      <p:cxnSp>
        <p:nvCxnSpPr>
          <p:cNvPr id="6167" name="直接箭头连接符 25"/>
          <p:cNvCxnSpPr>
            <a:cxnSpLocks noChangeShapeType="1"/>
          </p:cNvCxnSpPr>
          <p:nvPr/>
        </p:nvCxnSpPr>
        <p:spPr bwMode="auto">
          <a:xfrm>
            <a:off x="1643063" y="5429250"/>
            <a:ext cx="5715000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8" name="Rectangle 28"/>
          <p:cNvSpPr>
            <a:spLocks noChangeArrowheads="1"/>
          </p:cNvSpPr>
          <p:nvPr/>
        </p:nvSpPr>
        <p:spPr bwMode="auto">
          <a:xfrm>
            <a:off x="7429500" y="5072063"/>
            <a:ext cx="11080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小数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utoUpdateAnimBg="0"/>
      <p:bldP spid="6166" grpId="0" autoUpdateAnimBg="0"/>
      <p:bldP spid="61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2726" y="620713"/>
            <a:ext cx="8748712" cy="5903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171" name="WordArt 90"/>
          <p:cNvSpPr>
            <a:spLocks noChangeArrowheads="1" noChangeShapeType="1" noTextEdit="1"/>
          </p:cNvSpPr>
          <p:nvPr/>
        </p:nvSpPr>
        <p:spPr bwMode="auto">
          <a:xfrm>
            <a:off x="1620838" y="3572669"/>
            <a:ext cx="5327650" cy="888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三天打渔两天晒网</a:t>
            </a:r>
          </a:p>
        </p:txBody>
      </p:sp>
      <p:sp>
        <p:nvSpPr>
          <p:cNvPr id="7172" name="WordArt 92"/>
          <p:cNvSpPr>
            <a:spLocks noChangeArrowheads="1" noChangeShapeType="1" noTextEdit="1"/>
          </p:cNvSpPr>
          <p:nvPr/>
        </p:nvSpPr>
        <p:spPr bwMode="auto">
          <a:xfrm rot="802731">
            <a:off x="4427538" y="1308100"/>
            <a:ext cx="32400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9050">
                  <a:solidFill>
                    <a:srgbClr val="FF99FF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十二分满意</a:t>
            </a:r>
          </a:p>
        </p:txBody>
      </p:sp>
      <p:sp>
        <p:nvSpPr>
          <p:cNvPr id="7173" name="WordArt 93"/>
          <p:cNvSpPr>
            <a:spLocks noChangeArrowheads="1" noChangeShapeType="1" noTextEdit="1"/>
          </p:cNvSpPr>
          <p:nvPr/>
        </p:nvSpPr>
        <p:spPr bwMode="auto">
          <a:xfrm rot="19802520">
            <a:off x="395288" y="1412875"/>
            <a:ext cx="3240087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009900"/>
                  </a:solidFill>
                  <a:rou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褒贬参半</a:t>
            </a:r>
          </a:p>
        </p:txBody>
      </p:sp>
      <p:sp>
        <p:nvSpPr>
          <p:cNvPr id="7174" name="Text Box 99"/>
          <p:cNvSpPr txBox="1">
            <a:spLocks noChangeArrowheads="1"/>
          </p:cNvSpPr>
          <p:nvPr/>
        </p:nvSpPr>
        <p:spPr bwMode="auto">
          <a:xfrm>
            <a:off x="2124075" y="2133600"/>
            <a:ext cx="11414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000000"/>
                </a:solidFill>
                <a:latin typeface="Monotype Corsiva" panose="03010101010201010101" pitchFamily="66" charset="0"/>
              </a:rPr>
              <a:t>50%</a:t>
            </a:r>
          </a:p>
        </p:txBody>
      </p:sp>
      <p:sp>
        <p:nvSpPr>
          <p:cNvPr id="7175" name="Text Box 100"/>
          <p:cNvSpPr txBox="1">
            <a:spLocks noChangeArrowheads="1"/>
          </p:cNvSpPr>
          <p:nvPr/>
        </p:nvSpPr>
        <p:spPr bwMode="auto">
          <a:xfrm>
            <a:off x="4953000" y="2028825"/>
            <a:ext cx="141287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000000"/>
                </a:solidFill>
                <a:latin typeface="Monotype Corsiva" panose="03010101010201010101" pitchFamily="66" charset="0"/>
              </a:rPr>
              <a:t>120%</a:t>
            </a:r>
          </a:p>
        </p:txBody>
      </p:sp>
      <p:sp>
        <p:nvSpPr>
          <p:cNvPr id="7176" name="Text Box 101"/>
          <p:cNvSpPr txBox="1">
            <a:spLocks noChangeArrowheads="1"/>
          </p:cNvSpPr>
          <p:nvPr/>
        </p:nvSpPr>
        <p:spPr bwMode="auto">
          <a:xfrm>
            <a:off x="3071813" y="4357688"/>
            <a:ext cx="27209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Monotype Corsiva" panose="03010101010201010101" pitchFamily="66" charset="0"/>
              </a:rPr>
              <a:t>60%</a:t>
            </a:r>
            <a:r>
              <a:rPr lang="zh-CN" altLang="en-US" sz="4800" dirty="0">
                <a:solidFill>
                  <a:srgbClr val="000000"/>
                </a:solidFill>
                <a:latin typeface="Monotype Corsiva" panose="03010101010201010101" pitchFamily="66" charset="0"/>
              </a:rPr>
              <a:t>、</a:t>
            </a:r>
            <a:r>
              <a:rPr lang="en-US" sz="4800" dirty="0">
                <a:solidFill>
                  <a:srgbClr val="000000"/>
                </a:solidFill>
                <a:latin typeface="Monotype Corsiva" panose="03010101010201010101" pitchFamily="66" charset="0"/>
              </a:rPr>
              <a:t>40%</a:t>
            </a:r>
          </a:p>
        </p:txBody>
      </p:sp>
      <p:sp>
        <p:nvSpPr>
          <p:cNvPr id="7177" name="AutoShape 103"/>
          <p:cNvSpPr>
            <a:spLocks noChangeArrowheads="1"/>
          </p:cNvSpPr>
          <p:nvPr/>
        </p:nvSpPr>
        <p:spPr bwMode="auto">
          <a:xfrm>
            <a:off x="1763713" y="5373688"/>
            <a:ext cx="5184775" cy="1150937"/>
          </a:xfrm>
          <a:prstGeom prst="cloudCallout">
            <a:avLst>
              <a:gd name="adj1" fmla="val 80681"/>
              <a:gd name="adj2" fmla="val -6669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你还想了解百分数的哪些知识？</a:t>
            </a:r>
          </a:p>
        </p:txBody>
      </p:sp>
      <p:pic>
        <p:nvPicPr>
          <p:cNvPr id="7178" name="Picture 95" descr="A006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437063"/>
            <a:ext cx="13652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4" grpId="0" autoUpdateAnimBg="0"/>
      <p:bldP spid="7175" grpId="0" autoUpdateAnimBg="0"/>
      <p:bldP spid="7176" grpId="0" autoUpdateAnimBg="0"/>
      <p:bldP spid="717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zh-CN" altLang="en-US" sz="7200" dirty="0">
                <a:solidFill>
                  <a:srgbClr val="660066"/>
                </a:solidFill>
                <a:ea typeface="华文行楷" panose="02010800040101010101" pitchFamily="2" charset="-122"/>
              </a:rPr>
              <a:t>学习目标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76872"/>
            <a:ext cx="8712968" cy="3528392"/>
          </a:xfrm>
        </p:spPr>
        <p:txBody>
          <a:bodyPr/>
          <a:lstStyle/>
          <a:p>
            <a:r>
              <a:rPr lang="zh-CN" altLang="en-US" sz="3600" b="1" dirty="0">
                <a:latin typeface="宋体" panose="02010600030101010101" pitchFamily="2" charset="-122"/>
              </a:rPr>
              <a:t>1、理解并掌握百分数和小数、百分数和分数的互化方法，能正确的进行互化，在互化的过程中认识到这三者之间的内在联系。</a:t>
            </a:r>
          </a:p>
          <a:p>
            <a:r>
              <a:rPr lang="zh-CN" altLang="en-US" sz="3600" b="1" dirty="0">
                <a:latin typeface="宋体" panose="02010600030101010101" pitchFamily="2" charset="-122"/>
              </a:rPr>
              <a:t>2、通过学习培养比较、分析，以及抽象、概括的能力。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5"/>
          <p:cNvSpPr>
            <a:spLocks noChangeArrowheads="1"/>
          </p:cNvSpPr>
          <p:nvPr/>
        </p:nvSpPr>
        <p:spPr bwMode="auto">
          <a:xfrm>
            <a:off x="539750" y="1144588"/>
            <a:ext cx="936625" cy="647700"/>
          </a:xfrm>
          <a:prstGeom prst="ellipse">
            <a:avLst/>
          </a:prstGeom>
          <a:solidFill>
            <a:srgbClr val="FF99CC"/>
          </a:solidFill>
          <a:ln w="25400">
            <a:solidFill>
              <a:srgbClr val="FF6600"/>
            </a:solidFill>
            <a:round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9219" name="Text Box 46"/>
          <p:cNvSpPr txBox="1">
            <a:spLocks noChangeArrowheads="1"/>
          </p:cNvSpPr>
          <p:nvPr/>
        </p:nvSpPr>
        <p:spPr bwMode="auto">
          <a:xfrm>
            <a:off x="1543050" y="1071563"/>
            <a:ext cx="6961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把</a:t>
            </a:r>
            <a:r>
              <a:rPr lang="en-US" sz="3600">
                <a:solidFill>
                  <a:srgbClr val="000000"/>
                </a:solidFill>
              </a:rPr>
              <a:t>0.</a:t>
            </a:r>
            <a:r>
              <a:rPr lang="zh-CN" altLang="en-US" sz="3600">
                <a:solidFill>
                  <a:srgbClr val="000000"/>
                </a:solidFill>
              </a:rPr>
              <a:t>13、</a:t>
            </a:r>
            <a:r>
              <a:rPr lang="en-US" sz="3600">
                <a:solidFill>
                  <a:srgbClr val="000000"/>
                </a:solidFill>
              </a:rPr>
              <a:t>1.</a:t>
            </a:r>
            <a:r>
              <a:rPr lang="zh-CN" altLang="en-US" sz="3600">
                <a:solidFill>
                  <a:srgbClr val="000000"/>
                </a:solidFill>
              </a:rPr>
              <a:t>2、</a:t>
            </a:r>
            <a:r>
              <a:rPr lang="en-US" sz="3600">
                <a:solidFill>
                  <a:srgbClr val="000000"/>
                </a:solidFill>
              </a:rPr>
              <a:t>0.123</a:t>
            </a:r>
            <a:r>
              <a:rPr lang="zh-CN" altLang="en-US" sz="3600">
                <a:solidFill>
                  <a:srgbClr val="000000"/>
                </a:solidFill>
              </a:rPr>
              <a:t>化成百分数。</a:t>
            </a:r>
          </a:p>
        </p:txBody>
      </p:sp>
      <p:sp>
        <p:nvSpPr>
          <p:cNvPr id="9220" name="Text Box 48"/>
          <p:cNvSpPr txBox="1">
            <a:spLocks noChangeArrowheads="1"/>
          </p:cNvSpPr>
          <p:nvPr/>
        </p:nvSpPr>
        <p:spPr bwMode="auto">
          <a:xfrm>
            <a:off x="938213" y="215265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0.</a:t>
            </a:r>
            <a:r>
              <a:rPr lang="zh-CN" altLang="en-US" sz="3600" dirty="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9221" name="Text Box 49"/>
          <p:cNvSpPr txBox="1">
            <a:spLocks noChangeArrowheads="1"/>
          </p:cNvSpPr>
          <p:nvPr/>
        </p:nvSpPr>
        <p:spPr bwMode="auto">
          <a:xfrm>
            <a:off x="1093788" y="3167063"/>
            <a:ext cx="81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1.</a:t>
            </a:r>
            <a:r>
              <a:rPr lang="zh-CN" altLang="en-US" sz="3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22" name="Text Box 50"/>
          <p:cNvSpPr txBox="1">
            <a:spLocks noChangeArrowheads="1"/>
          </p:cNvSpPr>
          <p:nvPr/>
        </p:nvSpPr>
        <p:spPr bwMode="auto">
          <a:xfrm>
            <a:off x="684213" y="4246563"/>
            <a:ext cx="1323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0.123</a:t>
            </a:r>
          </a:p>
        </p:txBody>
      </p:sp>
      <p:sp>
        <p:nvSpPr>
          <p:cNvPr id="9223" name="AutoShape 51"/>
          <p:cNvSpPr>
            <a:spLocks noChangeArrowheads="1"/>
          </p:cNvSpPr>
          <p:nvPr/>
        </p:nvSpPr>
        <p:spPr bwMode="auto">
          <a:xfrm>
            <a:off x="2051050" y="5176838"/>
            <a:ext cx="4608513" cy="1150937"/>
          </a:xfrm>
          <a:prstGeom prst="cloudCallout">
            <a:avLst>
              <a:gd name="adj1" fmla="val 38796"/>
              <a:gd name="adj2" fmla="val -8285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百分数是分母为</a:t>
            </a:r>
            <a:r>
              <a:rPr lang="en-US" sz="2800" b="1">
                <a:solidFill>
                  <a:srgbClr val="000000"/>
                </a:solidFill>
                <a:ea typeface="楷体_GB2312" pitchFamily="49" charset="-122"/>
              </a:rPr>
              <a:t>100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的特殊分数。</a:t>
            </a:r>
          </a:p>
        </p:txBody>
      </p:sp>
      <p:sp>
        <p:nvSpPr>
          <p:cNvPr id="9224" name="Rectangle 52"/>
          <p:cNvSpPr>
            <a:spLocks noChangeArrowheads="1"/>
          </p:cNvSpPr>
          <p:nvPr/>
        </p:nvSpPr>
        <p:spPr bwMode="auto">
          <a:xfrm>
            <a:off x="1944688" y="2008188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9225" name="Group 9"/>
          <p:cNvGrpSpPr/>
          <p:nvPr/>
        </p:nvGrpSpPr>
        <p:grpSpPr bwMode="auto">
          <a:xfrm>
            <a:off x="2555875" y="3957638"/>
            <a:ext cx="1511300" cy="1146175"/>
            <a:chOff x="0" y="0"/>
            <a:chExt cx="952" cy="722"/>
          </a:xfrm>
        </p:grpSpPr>
        <p:sp>
          <p:nvSpPr>
            <p:cNvPr id="9226" name="Rectangle 55"/>
            <p:cNvSpPr>
              <a:spLocks noChangeArrowheads="1"/>
            </p:cNvSpPr>
            <p:nvPr/>
          </p:nvSpPr>
          <p:spPr bwMode="auto">
            <a:xfrm>
              <a:off x="69" y="0"/>
              <a:ext cx="6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123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227" name="Rectangle 56"/>
            <p:cNvSpPr>
              <a:spLocks noChangeArrowheads="1"/>
            </p:cNvSpPr>
            <p:nvPr/>
          </p:nvSpPr>
          <p:spPr bwMode="auto">
            <a:xfrm>
              <a:off x="0" y="318"/>
              <a:ext cx="9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228" name="Line 57"/>
            <p:cNvSpPr>
              <a:spLocks noChangeShapeType="1"/>
            </p:cNvSpPr>
            <p:nvPr/>
          </p:nvSpPr>
          <p:spPr bwMode="auto">
            <a:xfrm>
              <a:off x="46" y="363"/>
              <a:ext cx="72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29" name="Group 13"/>
          <p:cNvGrpSpPr/>
          <p:nvPr/>
        </p:nvGrpSpPr>
        <p:grpSpPr bwMode="auto">
          <a:xfrm>
            <a:off x="2736850" y="1863725"/>
            <a:ext cx="1368425" cy="1146175"/>
            <a:chOff x="0" y="0"/>
            <a:chExt cx="862" cy="722"/>
          </a:xfrm>
        </p:grpSpPr>
        <p:sp>
          <p:nvSpPr>
            <p:cNvPr id="9230" name="Rectangle 59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600" b="1" dirty="0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13</a:t>
              </a:r>
            </a:p>
          </p:txBody>
        </p:sp>
        <p:sp>
          <p:nvSpPr>
            <p:cNvPr id="9231" name="Rectangle 60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8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008000"/>
                </a:solidFill>
                <a:ea typeface="楷体_GB2312" pitchFamily="49" charset="-122"/>
              </a:endParaRPr>
            </a:p>
          </p:txBody>
        </p:sp>
        <p:sp>
          <p:nvSpPr>
            <p:cNvPr id="9232" name="Line 61"/>
            <p:cNvSpPr>
              <a:spLocks noChangeShapeType="1"/>
            </p:cNvSpPr>
            <p:nvPr/>
          </p:nvSpPr>
          <p:spPr bwMode="auto">
            <a:xfrm>
              <a:off x="90" y="363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33" name="Rectangle 70"/>
          <p:cNvSpPr>
            <a:spLocks noChangeArrowheads="1"/>
          </p:cNvSpPr>
          <p:nvPr/>
        </p:nvSpPr>
        <p:spPr bwMode="auto">
          <a:xfrm>
            <a:off x="1958975" y="4125913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34" name="Rectangle 71"/>
          <p:cNvSpPr>
            <a:spLocks noChangeArrowheads="1"/>
          </p:cNvSpPr>
          <p:nvPr/>
        </p:nvSpPr>
        <p:spPr bwMode="auto">
          <a:xfrm>
            <a:off x="3817938" y="2008188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35" name="Rectangle 72"/>
          <p:cNvSpPr>
            <a:spLocks noChangeArrowheads="1"/>
          </p:cNvSpPr>
          <p:nvPr/>
        </p:nvSpPr>
        <p:spPr bwMode="auto">
          <a:xfrm>
            <a:off x="1971675" y="301625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36" name="Rectangle 73"/>
          <p:cNvSpPr>
            <a:spLocks noChangeArrowheads="1"/>
          </p:cNvSpPr>
          <p:nvPr/>
        </p:nvSpPr>
        <p:spPr bwMode="auto">
          <a:xfrm>
            <a:off x="3636963" y="409575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37" name="Text Box 74"/>
          <p:cNvSpPr txBox="1">
            <a:spLocks noChangeArrowheads="1"/>
          </p:cNvSpPr>
          <p:nvPr/>
        </p:nvSpPr>
        <p:spPr bwMode="auto">
          <a:xfrm>
            <a:off x="4395788" y="215900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0066"/>
                </a:solidFill>
                <a:latin typeface="Comic Sans MS" panose="030F0702030302020204" pitchFamily="66" charset="0"/>
              </a:rPr>
              <a:t>13</a:t>
            </a:r>
            <a:r>
              <a:rPr lang="en-US" sz="3600" dirty="0">
                <a:solidFill>
                  <a:srgbClr val="FF0066"/>
                </a:solidFill>
                <a:latin typeface="Comic Sans MS" panose="030F0702030302020204" pitchFamily="66" charset="0"/>
              </a:rPr>
              <a:t>%</a:t>
            </a:r>
          </a:p>
        </p:txBody>
      </p:sp>
      <p:sp>
        <p:nvSpPr>
          <p:cNvPr id="9238" name="Text Box 75"/>
          <p:cNvSpPr txBox="1">
            <a:spLocks noChangeArrowheads="1"/>
          </p:cNvSpPr>
          <p:nvPr/>
        </p:nvSpPr>
        <p:spPr bwMode="auto">
          <a:xfrm>
            <a:off x="5095875" y="3095625"/>
            <a:ext cx="139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2</a:t>
            </a: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0%</a:t>
            </a:r>
          </a:p>
        </p:txBody>
      </p:sp>
      <p:grpSp>
        <p:nvGrpSpPr>
          <p:cNvPr id="9239" name="Group 23"/>
          <p:cNvGrpSpPr/>
          <p:nvPr/>
        </p:nvGrpSpPr>
        <p:grpSpPr bwMode="auto">
          <a:xfrm>
            <a:off x="2260600" y="2871788"/>
            <a:ext cx="1044575" cy="1146175"/>
            <a:chOff x="0" y="0"/>
            <a:chExt cx="657" cy="722"/>
          </a:xfrm>
        </p:grpSpPr>
        <p:sp>
          <p:nvSpPr>
            <p:cNvPr id="9240" name="Rectangle 76"/>
            <p:cNvSpPr>
              <a:spLocks noChangeArrowheads="1"/>
            </p:cNvSpPr>
            <p:nvPr/>
          </p:nvSpPr>
          <p:spPr bwMode="auto">
            <a:xfrm>
              <a:off x="136" y="0"/>
              <a:ext cx="5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</a:t>
              </a:r>
            </a:p>
          </p:txBody>
        </p:sp>
        <p:sp>
          <p:nvSpPr>
            <p:cNvPr id="9241" name="Rectangle 77"/>
            <p:cNvSpPr>
              <a:spLocks noChangeArrowheads="1"/>
            </p:cNvSpPr>
            <p:nvPr/>
          </p:nvSpPr>
          <p:spPr bwMode="auto">
            <a:xfrm>
              <a:off x="0" y="318"/>
              <a:ext cx="6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242" name="Line 78"/>
            <p:cNvSpPr>
              <a:spLocks noChangeShapeType="1"/>
            </p:cNvSpPr>
            <p:nvPr/>
          </p:nvSpPr>
          <p:spPr bwMode="auto">
            <a:xfrm>
              <a:off x="226" y="363"/>
              <a:ext cx="31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43" name="Group 27"/>
          <p:cNvGrpSpPr/>
          <p:nvPr/>
        </p:nvGrpSpPr>
        <p:grpSpPr bwMode="auto">
          <a:xfrm>
            <a:off x="3343275" y="2871788"/>
            <a:ext cx="1727200" cy="1146175"/>
            <a:chOff x="0" y="0"/>
            <a:chExt cx="1088" cy="722"/>
          </a:xfrm>
        </p:grpSpPr>
        <p:sp>
          <p:nvSpPr>
            <p:cNvPr id="9244" name="Rectangle 79"/>
            <p:cNvSpPr>
              <a:spLocks noChangeArrowheads="1"/>
            </p:cNvSpPr>
            <p:nvPr/>
          </p:nvSpPr>
          <p:spPr bwMode="auto">
            <a:xfrm>
              <a:off x="136" y="0"/>
              <a:ext cx="7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</a:t>
              </a: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245" name="Rectangle 80"/>
            <p:cNvSpPr>
              <a:spLocks noChangeArrowheads="1"/>
            </p:cNvSpPr>
            <p:nvPr/>
          </p:nvSpPr>
          <p:spPr bwMode="auto">
            <a:xfrm>
              <a:off x="0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en-US" sz="3600" b="1">
                  <a:solidFill>
                    <a:srgbClr val="008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008000"/>
                </a:solidFill>
                <a:ea typeface="楷体_GB2312" pitchFamily="49" charset="-122"/>
              </a:endParaRPr>
            </a:p>
          </p:txBody>
        </p:sp>
        <p:sp>
          <p:nvSpPr>
            <p:cNvPr id="9246" name="Line 81"/>
            <p:cNvSpPr>
              <a:spLocks noChangeShapeType="1"/>
            </p:cNvSpPr>
            <p:nvPr/>
          </p:nvSpPr>
          <p:spPr bwMode="auto">
            <a:xfrm>
              <a:off x="226" y="363"/>
              <a:ext cx="47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47" name="Rectangle 84"/>
          <p:cNvSpPr>
            <a:spLocks noChangeArrowheads="1"/>
          </p:cNvSpPr>
          <p:nvPr/>
        </p:nvSpPr>
        <p:spPr bwMode="auto">
          <a:xfrm>
            <a:off x="3032125" y="3016250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48" name="Rectangle 85"/>
          <p:cNvSpPr>
            <a:spLocks noChangeArrowheads="1"/>
          </p:cNvSpPr>
          <p:nvPr/>
        </p:nvSpPr>
        <p:spPr bwMode="auto">
          <a:xfrm>
            <a:off x="4640263" y="3016250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9249" name="Group 33"/>
          <p:cNvGrpSpPr/>
          <p:nvPr/>
        </p:nvGrpSpPr>
        <p:grpSpPr bwMode="auto">
          <a:xfrm>
            <a:off x="4141788" y="3957638"/>
            <a:ext cx="1727200" cy="1146175"/>
            <a:chOff x="0" y="0"/>
            <a:chExt cx="1088" cy="722"/>
          </a:xfrm>
        </p:grpSpPr>
        <p:sp>
          <p:nvSpPr>
            <p:cNvPr id="9250" name="Rectangle 87"/>
            <p:cNvSpPr>
              <a:spLocks noChangeArrowheads="1"/>
            </p:cNvSpPr>
            <p:nvPr/>
          </p:nvSpPr>
          <p:spPr bwMode="auto">
            <a:xfrm>
              <a:off x="45" y="0"/>
              <a:ext cx="9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12.3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251" name="Rectangle 88"/>
            <p:cNvSpPr>
              <a:spLocks noChangeArrowheads="1"/>
            </p:cNvSpPr>
            <p:nvPr/>
          </p:nvSpPr>
          <p:spPr bwMode="auto">
            <a:xfrm>
              <a:off x="0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</a:t>
              </a:r>
              <a:r>
                <a:rPr lang="en-US" sz="3600" b="1">
                  <a:solidFill>
                    <a:srgbClr val="008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008000"/>
                </a:solidFill>
                <a:ea typeface="楷体_GB2312" pitchFamily="49" charset="-122"/>
              </a:endParaRPr>
            </a:p>
          </p:txBody>
        </p:sp>
        <p:sp>
          <p:nvSpPr>
            <p:cNvPr id="9252" name="Line 89"/>
            <p:cNvSpPr>
              <a:spLocks noChangeShapeType="1"/>
            </p:cNvSpPr>
            <p:nvPr/>
          </p:nvSpPr>
          <p:spPr bwMode="auto">
            <a:xfrm>
              <a:off x="135" y="363"/>
              <a:ext cx="63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53" name="Rectangle 91"/>
          <p:cNvSpPr>
            <a:spLocks noChangeArrowheads="1"/>
          </p:cNvSpPr>
          <p:nvPr/>
        </p:nvSpPr>
        <p:spPr bwMode="auto">
          <a:xfrm>
            <a:off x="5270500" y="4095750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9254" name="Text Box 92"/>
          <p:cNvSpPr txBox="1">
            <a:spLocks noChangeArrowheads="1"/>
          </p:cNvSpPr>
          <p:nvPr/>
        </p:nvSpPr>
        <p:spPr bwMode="auto">
          <a:xfrm>
            <a:off x="5788025" y="4240213"/>
            <a:ext cx="1592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12.3%</a:t>
            </a:r>
          </a:p>
        </p:txBody>
      </p:sp>
      <p:sp>
        <p:nvSpPr>
          <p:cNvPr id="9255" name="Rectangle 93"/>
          <p:cNvSpPr>
            <a:spLocks noChangeArrowheads="1"/>
          </p:cNvSpPr>
          <p:nvPr/>
        </p:nvSpPr>
        <p:spPr bwMode="auto">
          <a:xfrm>
            <a:off x="2051050" y="1936750"/>
            <a:ext cx="1800225" cy="9350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256" name="Rectangle 94"/>
          <p:cNvSpPr>
            <a:spLocks noChangeArrowheads="1"/>
          </p:cNvSpPr>
          <p:nvPr/>
        </p:nvSpPr>
        <p:spPr bwMode="auto">
          <a:xfrm>
            <a:off x="2051050" y="2930525"/>
            <a:ext cx="2665413" cy="10033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257" name="Rectangle 95"/>
          <p:cNvSpPr>
            <a:spLocks noChangeArrowheads="1"/>
          </p:cNvSpPr>
          <p:nvPr/>
        </p:nvSpPr>
        <p:spPr bwMode="auto">
          <a:xfrm>
            <a:off x="2051050" y="4024313"/>
            <a:ext cx="3384550" cy="936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258" name="Rectangle 96"/>
          <p:cNvSpPr>
            <a:spLocks noChangeArrowheads="1"/>
          </p:cNvSpPr>
          <p:nvPr/>
        </p:nvSpPr>
        <p:spPr bwMode="auto">
          <a:xfrm>
            <a:off x="539750" y="5248275"/>
            <a:ext cx="1655763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</a:t>
            </a:r>
          </a:p>
        </p:txBody>
      </p:sp>
      <p:sp>
        <p:nvSpPr>
          <p:cNvPr id="9259" name="Rectangle 98"/>
          <p:cNvSpPr>
            <a:spLocks noChangeArrowheads="1"/>
          </p:cNvSpPr>
          <p:nvPr/>
        </p:nvSpPr>
        <p:spPr bwMode="auto">
          <a:xfrm>
            <a:off x="2700338" y="5321300"/>
            <a:ext cx="3167062" cy="6477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分母是</a:t>
            </a:r>
            <a:r>
              <a:rPr 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的分数</a:t>
            </a:r>
          </a:p>
        </p:txBody>
      </p:sp>
      <p:sp>
        <p:nvSpPr>
          <p:cNvPr id="9260" name="Rectangle 99"/>
          <p:cNvSpPr>
            <a:spLocks noChangeArrowheads="1"/>
          </p:cNvSpPr>
          <p:nvPr/>
        </p:nvSpPr>
        <p:spPr bwMode="auto">
          <a:xfrm>
            <a:off x="6372225" y="5248275"/>
            <a:ext cx="2232025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</a:t>
            </a:r>
          </a:p>
        </p:txBody>
      </p:sp>
      <p:sp>
        <p:nvSpPr>
          <p:cNvPr id="9261" name="Line 100"/>
          <p:cNvSpPr>
            <a:spLocks noChangeShapeType="1"/>
          </p:cNvSpPr>
          <p:nvPr/>
        </p:nvSpPr>
        <p:spPr bwMode="auto">
          <a:xfrm>
            <a:off x="2268538" y="5680075"/>
            <a:ext cx="431800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62" name="Line 101"/>
          <p:cNvSpPr>
            <a:spLocks noChangeShapeType="1"/>
          </p:cNvSpPr>
          <p:nvPr/>
        </p:nvSpPr>
        <p:spPr bwMode="auto">
          <a:xfrm>
            <a:off x="5938838" y="5680075"/>
            <a:ext cx="433387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nimBg="1" autoUpdateAnimBg="0"/>
      <p:bldP spid="9223" grpId="1" animBg="1" autoUpdateAnimBg="0"/>
      <p:bldP spid="9224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47" grpId="0" autoUpdateAnimBg="0"/>
      <p:bldP spid="9248" grpId="0" autoUpdateAnimBg="0"/>
      <p:bldP spid="9253" grpId="0" autoUpdateAnimBg="0"/>
      <p:bldP spid="9254" grpId="0" autoUpdateAnimBg="0"/>
      <p:bldP spid="9255" grpId="0" animBg="1" autoUpdateAnimBg="0"/>
      <p:bldP spid="9256" grpId="0" bldLvl="0" animBg="1" autoUpdateAnimBg="0"/>
      <p:bldP spid="9257" grpId="0" animBg="1" autoUpdateAnimBg="0"/>
      <p:bldP spid="9258" grpId="0" animBg="1" autoUpdateAnimBg="0"/>
      <p:bldP spid="9259" grpId="0" animBg="1" autoUpdateAnimBg="0"/>
      <p:bldP spid="9260" grpId="0" animBg="1" autoUpdateAnimBg="0"/>
      <p:bldP spid="9261" grpId="0" animBg="1"/>
      <p:bldP spid="92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210" y="1225939"/>
            <a:ext cx="7869238" cy="576262"/>
          </a:xfrm>
        </p:spPr>
        <p:txBody>
          <a:bodyPr/>
          <a:lstStyle/>
          <a:p>
            <a:r>
              <a:rPr lang="zh-CN" altLang="en-US">
                <a:solidFill>
                  <a:srgbClr val="6600FF"/>
                </a:solidFill>
                <a:ea typeface="华文行楷" panose="02010800040101010101" pitchFamily="2" charset="-122"/>
              </a:rPr>
              <a:t>想一想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05427"/>
            <a:ext cx="8229600" cy="1612776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  </a:t>
            </a:r>
          </a:p>
          <a:p>
            <a:pPr>
              <a:buFontTx/>
              <a:buNone/>
            </a:pPr>
            <a:endParaRPr lang="zh-CN" altLang="en-US" dirty="0"/>
          </a:p>
        </p:txBody>
      </p:sp>
      <p:sp>
        <p:nvSpPr>
          <p:cNvPr id="10244" name="Text Box 48"/>
          <p:cNvSpPr txBox="1">
            <a:spLocks noChangeArrowheads="1"/>
          </p:cNvSpPr>
          <p:nvPr/>
        </p:nvSpPr>
        <p:spPr bwMode="auto">
          <a:xfrm>
            <a:off x="1092573" y="2757876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0.</a:t>
            </a:r>
            <a:r>
              <a:rPr lang="zh-CN" altLang="en-US" sz="360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10245" name="Rectangle 52"/>
          <p:cNvSpPr>
            <a:spLocks noChangeArrowheads="1"/>
          </p:cNvSpPr>
          <p:nvPr/>
        </p:nvSpPr>
        <p:spPr bwMode="auto">
          <a:xfrm>
            <a:off x="2099048" y="2613414"/>
            <a:ext cx="7413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0246" name="Rectangle 71"/>
          <p:cNvSpPr>
            <a:spLocks noChangeArrowheads="1"/>
          </p:cNvSpPr>
          <p:nvPr/>
        </p:nvSpPr>
        <p:spPr bwMode="auto">
          <a:xfrm>
            <a:off x="3972298" y="2613414"/>
            <a:ext cx="7413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0247" name="Text Box 74"/>
          <p:cNvSpPr txBox="1">
            <a:spLocks noChangeArrowheads="1"/>
          </p:cNvSpPr>
          <p:nvPr/>
        </p:nvSpPr>
        <p:spPr bwMode="auto">
          <a:xfrm>
            <a:off x="4550148" y="2764226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13</a:t>
            </a: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%</a:t>
            </a:r>
          </a:p>
        </p:txBody>
      </p:sp>
      <p:sp>
        <p:nvSpPr>
          <p:cNvPr id="10248" name="Rectangle 93"/>
          <p:cNvSpPr>
            <a:spLocks noChangeArrowheads="1"/>
          </p:cNvSpPr>
          <p:nvPr/>
        </p:nvSpPr>
        <p:spPr bwMode="auto">
          <a:xfrm>
            <a:off x="2205410" y="2541976"/>
            <a:ext cx="1800225" cy="9350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0249" name="Group 9"/>
          <p:cNvGrpSpPr/>
          <p:nvPr/>
        </p:nvGrpSpPr>
        <p:grpSpPr bwMode="auto">
          <a:xfrm>
            <a:off x="2675310" y="2468951"/>
            <a:ext cx="1368425" cy="1146175"/>
            <a:chOff x="0" y="0"/>
            <a:chExt cx="862" cy="722"/>
          </a:xfrm>
        </p:grpSpPr>
        <p:sp>
          <p:nvSpPr>
            <p:cNvPr id="10250" name="Rectangle 59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13</a:t>
              </a:r>
            </a:p>
          </p:txBody>
        </p:sp>
        <p:sp>
          <p:nvSpPr>
            <p:cNvPr id="10251" name="Rectangle 60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 dirty="0">
                  <a:solidFill>
                    <a:srgbClr val="008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 dirty="0">
                <a:solidFill>
                  <a:srgbClr val="008000"/>
                </a:solidFill>
                <a:ea typeface="楷体_GB2312" pitchFamily="49" charset="-122"/>
              </a:endParaRPr>
            </a:p>
          </p:txBody>
        </p:sp>
        <p:sp>
          <p:nvSpPr>
            <p:cNvPr id="10252" name="Line 61"/>
            <p:cNvSpPr>
              <a:spLocks noChangeShapeType="1"/>
            </p:cNvSpPr>
            <p:nvPr/>
          </p:nvSpPr>
          <p:spPr bwMode="auto">
            <a:xfrm>
              <a:off x="90" y="363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3" name="Group 13"/>
          <p:cNvGrpSpPr/>
          <p:nvPr/>
        </p:nvGrpSpPr>
        <p:grpSpPr bwMode="auto">
          <a:xfrm>
            <a:off x="1486273" y="1946664"/>
            <a:ext cx="3529012" cy="935037"/>
            <a:chOff x="0" y="0"/>
            <a:chExt cx="5556" cy="1474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" y="0"/>
              <a:ext cx="1" cy="14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0" y="0"/>
              <a:ext cx="5556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6" name="箭头 641"/>
            <p:cNvSpPr>
              <a:spLocks noChangeShapeType="1"/>
            </p:cNvSpPr>
            <p:nvPr/>
          </p:nvSpPr>
          <p:spPr bwMode="auto">
            <a:xfrm>
              <a:off x="5556" y="1"/>
              <a:ext cx="1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utoUpdateAnimBg="0"/>
      <p:bldP spid="10245" grpId="1" bldLvl="0" autoUpdateAnimBg="0"/>
      <p:bldP spid="10248" grpId="0" bldLvl="0" autoUpdateAnimBg="0"/>
      <p:bldP spid="10248" grpId="1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63"/>
          <p:cNvSpPr>
            <a:spLocks noChangeArrowheads="1"/>
          </p:cNvSpPr>
          <p:nvPr/>
        </p:nvSpPr>
        <p:spPr bwMode="auto">
          <a:xfrm>
            <a:off x="179388" y="620713"/>
            <a:ext cx="8748712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6877050" y="2492375"/>
            <a:ext cx="1800225" cy="2520950"/>
            <a:chOff x="0" y="0"/>
            <a:chExt cx="1134" cy="1588"/>
          </a:xfrm>
        </p:grpSpPr>
        <p:sp>
          <p:nvSpPr>
            <p:cNvPr id="11268" name="Freeform 1160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1269" name="Oval 1161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1270" name="Group 6"/>
          <p:cNvGrpSpPr/>
          <p:nvPr/>
        </p:nvGrpSpPr>
        <p:grpSpPr bwMode="auto">
          <a:xfrm>
            <a:off x="4787900" y="2492375"/>
            <a:ext cx="1800225" cy="2520950"/>
            <a:chOff x="0" y="0"/>
            <a:chExt cx="1134" cy="1588"/>
          </a:xfrm>
        </p:grpSpPr>
        <p:sp>
          <p:nvSpPr>
            <p:cNvPr id="11271" name="Freeform 1157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1272" name="Oval 1158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1273" name="Group 9"/>
          <p:cNvGrpSpPr/>
          <p:nvPr/>
        </p:nvGrpSpPr>
        <p:grpSpPr bwMode="auto">
          <a:xfrm>
            <a:off x="2700338" y="2492375"/>
            <a:ext cx="1800225" cy="2520950"/>
            <a:chOff x="0" y="0"/>
            <a:chExt cx="1134" cy="1588"/>
          </a:xfrm>
        </p:grpSpPr>
        <p:sp>
          <p:nvSpPr>
            <p:cNvPr id="11274" name="Freeform 1154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1275" name="Oval 1155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1276" name="Group 12"/>
          <p:cNvGrpSpPr/>
          <p:nvPr/>
        </p:nvGrpSpPr>
        <p:grpSpPr bwMode="auto">
          <a:xfrm>
            <a:off x="539750" y="2492375"/>
            <a:ext cx="1800225" cy="2520950"/>
            <a:chOff x="0" y="0"/>
            <a:chExt cx="1134" cy="1588"/>
          </a:xfrm>
        </p:grpSpPr>
        <p:sp>
          <p:nvSpPr>
            <p:cNvPr id="11277" name="Freeform 1151"/>
            <p:cNvSpPr/>
            <p:nvPr/>
          </p:nvSpPr>
          <p:spPr bwMode="auto">
            <a:xfrm>
              <a:off x="0" y="1221"/>
              <a:ext cx="1134" cy="367"/>
            </a:xfrm>
            <a:custGeom>
              <a:avLst/>
              <a:gdLst>
                <a:gd name="T0" fmla="*/ 5 w 1253"/>
                <a:gd name="T1" fmla="*/ 140 h 367"/>
                <a:gd name="T2" fmla="*/ 96 w 1253"/>
                <a:gd name="T3" fmla="*/ 276 h 367"/>
                <a:gd name="T4" fmla="*/ 96 w 1253"/>
                <a:gd name="T5" fmla="*/ 367 h 367"/>
                <a:gd name="T6" fmla="*/ 766 w 1253"/>
                <a:gd name="T7" fmla="*/ 367 h 367"/>
                <a:gd name="T8" fmla="*/ 825 w 1253"/>
                <a:gd name="T9" fmla="*/ 140 h 367"/>
                <a:gd name="T10" fmla="*/ 837 w 1253"/>
                <a:gd name="T11" fmla="*/ 108 h 367"/>
                <a:gd name="T12" fmla="*/ 814 w 1253"/>
                <a:gd name="T13" fmla="*/ 96 h 367"/>
                <a:gd name="T14" fmla="*/ 757 w 1253"/>
                <a:gd name="T15" fmla="*/ 300 h 367"/>
                <a:gd name="T16" fmla="*/ 765 w 1253"/>
                <a:gd name="T17" fmla="*/ 156 h 367"/>
                <a:gd name="T18" fmla="*/ 789 w 1253"/>
                <a:gd name="T19" fmla="*/ 24 h 367"/>
                <a:gd name="T20" fmla="*/ 757 w 1253"/>
                <a:gd name="T21" fmla="*/ 48 h 367"/>
                <a:gd name="T22" fmla="*/ 732 w 1253"/>
                <a:gd name="T23" fmla="*/ 60 h 367"/>
                <a:gd name="T24" fmla="*/ 709 w 1253"/>
                <a:gd name="T25" fmla="*/ 60 h 367"/>
                <a:gd name="T26" fmla="*/ 668 w 1253"/>
                <a:gd name="T27" fmla="*/ 156 h 367"/>
                <a:gd name="T28" fmla="*/ 628 w 1253"/>
                <a:gd name="T29" fmla="*/ 264 h 367"/>
                <a:gd name="T30" fmla="*/ 499 w 1253"/>
                <a:gd name="T31" fmla="*/ 312 h 367"/>
                <a:gd name="T32" fmla="*/ 209 w 1253"/>
                <a:gd name="T33" fmla="*/ 300 h 367"/>
                <a:gd name="T34" fmla="*/ 160 w 1253"/>
                <a:gd name="T35" fmla="*/ 276 h 367"/>
                <a:gd name="T36" fmla="*/ 137 w 1253"/>
                <a:gd name="T37" fmla="*/ 264 h 367"/>
                <a:gd name="T38" fmla="*/ 64 w 1253"/>
                <a:gd name="T39" fmla="*/ 168 h 367"/>
                <a:gd name="T40" fmla="*/ 0 w 1253"/>
                <a:gd name="T41" fmla="*/ 144 h 367"/>
                <a:gd name="T42" fmla="*/ 129 w 1253"/>
                <a:gd name="T43" fmla="*/ 132 h 367"/>
                <a:gd name="T44" fmla="*/ 144 w 1253"/>
                <a:gd name="T45" fmla="*/ 216 h 367"/>
                <a:gd name="T46" fmla="*/ 258 w 1253"/>
                <a:gd name="T47" fmla="*/ 264 h 367"/>
                <a:gd name="T48" fmla="*/ 126 w 1253"/>
                <a:gd name="T49" fmla="*/ 140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3"/>
                <a:gd name="T76" fmla="*/ 0 h 367"/>
                <a:gd name="T77" fmla="*/ 1253 w 1253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3" h="367">
                  <a:moveTo>
                    <a:pt x="7" y="140"/>
                  </a:moveTo>
                  <a:lnTo>
                    <a:pt x="143" y="276"/>
                  </a:lnTo>
                  <a:lnTo>
                    <a:pt x="143" y="367"/>
                  </a:lnTo>
                  <a:lnTo>
                    <a:pt x="1141" y="367"/>
                  </a:lnTo>
                  <a:cubicBezTo>
                    <a:pt x="1171" y="291"/>
                    <a:pt x="1200" y="215"/>
                    <a:pt x="1231" y="140"/>
                  </a:cubicBezTo>
                  <a:cubicBezTo>
                    <a:pt x="1236" y="129"/>
                    <a:pt x="1253" y="119"/>
                    <a:pt x="1248" y="108"/>
                  </a:cubicBezTo>
                  <a:cubicBezTo>
                    <a:pt x="1243" y="96"/>
                    <a:pt x="1224" y="100"/>
                    <a:pt x="1212" y="96"/>
                  </a:cubicBezTo>
                  <a:cubicBezTo>
                    <a:pt x="1165" y="166"/>
                    <a:pt x="1144" y="218"/>
                    <a:pt x="1128" y="300"/>
                  </a:cubicBezTo>
                  <a:cubicBezTo>
                    <a:pt x="1132" y="252"/>
                    <a:pt x="1132" y="204"/>
                    <a:pt x="1140" y="156"/>
                  </a:cubicBezTo>
                  <a:cubicBezTo>
                    <a:pt x="1147" y="111"/>
                    <a:pt x="1167" y="69"/>
                    <a:pt x="1176" y="24"/>
                  </a:cubicBezTo>
                  <a:cubicBezTo>
                    <a:pt x="1104" y="0"/>
                    <a:pt x="1168" y="8"/>
                    <a:pt x="1128" y="48"/>
                  </a:cubicBezTo>
                  <a:cubicBezTo>
                    <a:pt x="1119" y="57"/>
                    <a:pt x="1104" y="56"/>
                    <a:pt x="1092" y="60"/>
                  </a:cubicBezTo>
                  <a:cubicBezTo>
                    <a:pt x="1072" y="140"/>
                    <a:pt x="1078" y="256"/>
                    <a:pt x="1056" y="60"/>
                  </a:cubicBezTo>
                  <a:cubicBezTo>
                    <a:pt x="1042" y="117"/>
                    <a:pt x="1054" y="137"/>
                    <a:pt x="996" y="156"/>
                  </a:cubicBezTo>
                  <a:cubicBezTo>
                    <a:pt x="974" y="190"/>
                    <a:pt x="965" y="235"/>
                    <a:pt x="936" y="264"/>
                  </a:cubicBezTo>
                  <a:cubicBezTo>
                    <a:pt x="889" y="311"/>
                    <a:pt x="806" y="300"/>
                    <a:pt x="744" y="312"/>
                  </a:cubicBezTo>
                  <a:cubicBezTo>
                    <a:pt x="600" y="308"/>
                    <a:pt x="456" y="310"/>
                    <a:pt x="312" y="300"/>
                  </a:cubicBezTo>
                  <a:cubicBezTo>
                    <a:pt x="287" y="298"/>
                    <a:pt x="264" y="284"/>
                    <a:pt x="240" y="276"/>
                  </a:cubicBezTo>
                  <a:cubicBezTo>
                    <a:pt x="228" y="272"/>
                    <a:pt x="204" y="264"/>
                    <a:pt x="204" y="264"/>
                  </a:cubicBezTo>
                  <a:cubicBezTo>
                    <a:pt x="194" y="254"/>
                    <a:pt x="105" y="172"/>
                    <a:pt x="96" y="168"/>
                  </a:cubicBezTo>
                  <a:cubicBezTo>
                    <a:pt x="66" y="154"/>
                    <a:pt x="0" y="144"/>
                    <a:pt x="0" y="144"/>
                  </a:cubicBezTo>
                  <a:cubicBezTo>
                    <a:pt x="84" y="123"/>
                    <a:pt x="91" y="121"/>
                    <a:pt x="192" y="132"/>
                  </a:cubicBezTo>
                  <a:cubicBezTo>
                    <a:pt x="201" y="160"/>
                    <a:pt x="200" y="192"/>
                    <a:pt x="216" y="216"/>
                  </a:cubicBezTo>
                  <a:cubicBezTo>
                    <a:pt x="251" y="269"/>
                    <a:pt x="333" y="238"/>
                    <a:pt x="384" y="264"/>
                  </a:cubicBezTo>
                  <a:lnTo>
                    <a:pt x="188" y="140"/>
                  </a:lnTo>
                </a:path>
              </a:pathLst>
            </a:custGeom>
            <a:solidFill>
              <a:srgbClr val="009900"/>
            </a:solidFill>
            <a:ln w="9525">
              <a:solidFill>
                <a:srgbClr val="333300"/>
              </a:solidFill>
              <a:miter lim="800000"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1278" name="Oval 1141"/>
            <p:cNvSpPr>
              <a:spLocks noChangeArrowheads="1"/>
            </p:cNvSpPr>
            <p:nvPr/>
          </p:nvSpPr>
          <p:spPr bwMode="auto">
            <a:xfrm>
              <a:off x="0" y="0"/>
              <a:ext cx="1134" cy="15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11279" name="Text Box 1133"/>
          <p:cNvSpPr txBox="1">
            <a:spLocks noChangeArrowheads="1"/>
          </p:cNvSpPr>
          <p:nvPr/>
        </p:nvSpPr>
        <p:spPr bwMode="auto">
          <a:xfrm>
            <a:off x="1187450" y="1757363"/>
            <a:ext cx="4110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把下面各数化成百分数。</a:t>
            </a:r>
          </a:p>
        </p:txBody>
      </p:sp>
      <p:sp>
        <p:nvSpPr>
          <p:cNvPr id="11280" name="Rectangle 1134"/>
          <p:cNvSpPr>
            <a:spLocks noChangeArrowheads="1"/>
          </p:cNvSpPr>
          <p:nvPr/>
        </p:nvSpPr>
        <p:spPr bwMode="auto">
          <a:xfrm>
            <a:off x="827088" y="2924175"/>
            <a:ext cx="1366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0.51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1" name="Text Box 1135"/>
          <p:cNvSpPr txBox="1">
            <a:spLocks noChangeArrowheads="1"/>
          </p:cNvSpPr>
          <p:nvPr/>
        </p:nvSpPr>
        <p:spPr bwMode="auto">
          <a:xfrm>
            <a:off x="814388" y="3879850"/>
            <a:ext cx="1217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51%</a:t>
            </a:r>
          </a:p>
        </p:txBody>
      </p:sp>
      <p:sp>
        <p:nvSpPr>
          <p:cNvPr id="11282" name="Text Box 1136"/>
          <p:cNvSpPr txBox="1">
            <a:spLocks noChangeArrowheads="1"/>
          </p:cNvSpPr>
          <p:nvPr/>
        </p:nvSpPr>
        <p:spPr bwMode="auto">
          <a:xfrm>
            <a:off x="2900363" y="3932238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207%</a:t>
            </a:r>
          </a:p>
        </p:txBody>
      </p:sp>
      <p:sp>
        <p:nvSpPr>
          <p:cNvPr id="11283" name="Rectangle 1138"/>
          <p:cNvSpPr>
            <a:spLocks noChangeArrowheads="1"/>
          </p:cNvSpPr>
          <p:nvPr/>
        </p:nvSpPr>
        <p:spPr bwMode="auto">
          <a:xfrm>
            <a:off x="2987675" y="2943225"/>
            <a:ext cx="1366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2.07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4" name="Rectangle 1139"/>
          <p:cNvSpPr>
            <a:spLocks noChangeArrowheads="1"/>
          </p:cNvSpPr>
          <p:nvPr/>
        </p:nvSpPr>
        <p:spPr bwMode="auto">
          <a:xfrm>
            <a:off x="4930775" y="2943225"/>
            <a:ext cx="1728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0.025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5" name="Rectangle 1140"/>
          <p:cNvSpPr>
            <a:spLocks noChangeArrowheads="1"/>
          </p:cNvSpPr>
          <p:nvPr/>
        </p:nvSpPr>
        <p:spPr bwMode="auto">
          <a:xfrm>
            <a:off x="7524750" y="2943225"/>
            <a:ext cx="86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0000FF"/>
                </a:solidFill>
                <a:latin typeface="Comic Sans MS" panose="030F0702030302020204" pitchFamily="66" charset="0"/>
                <a:ea typeface="楷体_GB2312" pitchFamily="49" charset="-122"/>
              </a:rPr>
              <a:t>4</a:t>
            </a:r>
            <a:endParaRPr 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6" name="AutoShape 1145"/>
          <p:cNvSpPr>
            <a:spLocks noChangeArrowheads="1"/>
          </p:cNvSpPr>
          <p:nvPr/>
        </p:nvSpPr>
        <p:spPr bwMode="auto">
          <a:xfrm>
            <a:off x="1258888" y="3571875"/>
            <a:ext cx="287337" cy="360363"/>
          </a:xfrm>
          <a:prstGeom prst="downArrow">
            <a:avLst>
              <a:gd name="adj1" fmla="val 50000"/>
              <a:gd name="adj2" fmla="val 31354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7" name="AutoShape 1146"/>
          <p:cNvSpPr>
            <a:spLocks noChangeArrowheads="1"/>
          </p:cNvSpPr>
          <p:nvPr/>
        </p:nvSpPr>
        <p:spPr bwMode="auto">
          <a:xfrm>
            <a:off x="3492500" y="3573463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88" name="Text Box 1147"/>
          <p:cNvSpPr txBox="1">
            <a:spLocks noChangeArrowheads="1"/>
          </p:cNvSpPr>
          <p:nvPr/>
        </p:nvSpPr>
        <p:spPr bwMode="auto">
          <a:xfrm>
            <a:off x="5045075" y="3951288"/>
            <a:ext cx="1438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2.5%</a:t>
            </a:r>
          </a:p>
        </p:txBody>
      </p:sp>
      <p:sp>
        <p:nvSpPr>
          <p:cNvPr id="11289" name="AutoShape 1148"/>
          <p:cNvSpPr>
            <a:spLocks noChangeArrowheads="1"/>
          </p:cNvSpPr>
          <p:nvPr/>
        </p:nvSpPr>
        <p:spPr bwMode="auto">
          <a:xfrm>
            <a:off x="5599113" y="3643313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90" name="Text Box 1149"/>
          <p:cNvSpPr txBox="1">
            <a:spLocks noChangeArrowheads="1"/>
          </p:cNvSpPr>
          <p:nvPr/>
        </p:nvSpPr>
        <p:spPr bwMode="auto">
          <a:xfrm>
            <a:off x="7019925" y="3951288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0066"/>
                </a:solidFill>
                <a:latin typeface="Comic Sans MS" panose="030F0702030302020204" pitchFamily="66" charset="0"/>
              </a:rPr>
              <a:t>400%</a:t>
            </a:r>
          </a:p>
        </p:txBody>
      </p:sp>
      <p:sp>
        <p:nvSpPr>
          <p:cNvPr id="11291" name="AutoShape 1150"/>
          <p:cNvSpPr>
            <a:spLocks noChangeArrowheads="1"/>
          </p:cNvSpPr>
          <p:nvPr/>
        </p:nvSpPr>
        <p:spPr bwMode="auto">
          <a:xfrm>
            <a:off x="7669213" y="3643313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noFill/>
          <a:ln w="12700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106463" y="908720"/>
            <a:ext cx="482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660066"/>
                </a:solidFill>
                <a:ea typeface="华文行楷" panose="02010800040101010101" pitchFamily="2" charset="-122"/>
              </a:rPr>
              <a:t>看谁学得快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utoUpdateAnimBg="0"/>
      <p:bldP spid="11282" grpId="0" autoUpdateAnimBg="0"/>
      <p:bldP spid="11286" grpId="0" animBg="1" autoUpdateAnimBg="0"/>
      <p:bldP spid="11287" grpId="0" animBg="1" autoUpdateAnimBg="0"/>
      <p:bldP spid="11288" grpId="0" autoUpdateAnimBg="0"/>
      <p:bldP spid="11289" grpId="0" animBg="1" autoUpdateAnimBg="0"/>
      <p:bldP spid="11290" grpId="0" autoUpdateAnimBg="0"/>
      <p:bldP spid="1129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3"/>
          <p:cNvSpPr>
            <a:spLocks noChangeArrowheads="1"/>
          </p:cNvSpPr>
          <p:nvPr/>
        </p:nvSpPr>
        <p:spPr bwMode="auto">
          <a:xfrm>
            <a:off x="468313" y="1347788"/>
            <a:ext cx="936625" cy="647700"/>
          </a:xfrm>
          <a:prstGeom prst="ellipse">
            <a:avLst/>
          </a:prstGeom>
          <a:solidFill>
            <a:srgbClr val="FF99CC"/>
          </a:solidFill>
          <a:ln w="25400">
            <a:solidFill>
              <a:srgbClr val="FF6600"/>
            </a:solidFill>
            <a:round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544638" y="1268413"/>
            <a:ext cx="695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把</a:t>
            </a:r>
            <a:r>
              <a:rPr lang="en-US" sz="3600">
                <a:solidFill>
                  <a:srgbClr val="000000"/>
                </a:solidFill>
              </a:rPr>
              <a:t>27%</a:t>
            </a:r>
            <a:r>
              <a:rPr lang="zh-CN" altLang="en-US" sz="3600">
                <a:solidFill>
                  <a:srgbClr val="000000"/>
                </a:solidFill>
              </a:rPr>
              <a:t>、</a:t>
            </a:r>
            <a:r>
              <a:rPr lang="en-US" sz="3600">
                <a:solidFill>
                  <a:srgbClr val="000000"/>
                </a:solidFill>
              </a:rPr>
              <a:t>1</a:t>
            </a:r>
            <a:r>
              <a:rPr lang="zh-CN" altLang="en-US" sz="3600">
                <a:solidFill>
                  <a:srgbClr val="000000"/>
                </a:solidFill>
              </a:rPr>
              <a:t>23</a:t>
            </a:r>
            <a:r>
              <a:rPr lang="en-US" sz="3600">
                <a:solidFill>
                  <a:srgbClr val="000000"/>
                </a:solidFill>
              </a:rPr>
              <a:t>%</a:t>
            </a:r>
            <a:r>
              <a:rPr lang="zh-CN" altLang="en-US" sz="3600">
                <a:solidFill>
                  <a:srgbClr val="000000"/>
                </a:solidFill>
              </a:rPr>
              <a:t>、</a:t>
            </a:r>
            <a:r>
              <a:rPr lang="en-US" sz="3600">
                <a:solidFill>
                  <a:srgbClr val="000000"/>
                </a:solidFill>
              </a:rPr>
              <a:t>0.4%</a:t>
            </a:r>
            <a:r>
              <a:rPr lang="zh-CN" altLang="en-US" sz="3600">
                <a:solidFill>
                  <a:srgbClr val="000000"/>
                </a:solidFill>
              </a:rPr>
              <a:t>化成小数。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476500" y="2211388"/>
            <a:ext cx="109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27%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262188" y="3225800"/>
            <a:ext cx="134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1</a:t>
            </a:r>
            <a:r>
              <a:rPr lang="zh-CN" altLang="en-US" sz="3600">
                <a:solidFill>
                  <a:srgbClr val="000000"/>
                </a:solidFill>
              </a:rPr>
              <a:t>23</a:t>
            </a:r>
            <a:r>
              <a:rPr lang="en-US" sz="3600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406650" y="4305300"/>
            <a:ext cx="122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0.4%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3449638" y="2066925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grpSp>
        <p:nvGrpSpPr>
          <p:cNvPr id="12296" name="Group 8"/>
          <p:cNvGrpSpPr/>
          <p:nvPr/>
        </p:nvGrpSpPr>
        <p:grpSpPr bwMode="auto">
          <a:xfrm>
            <a:off x="3916363" y="1922463"/>
            <a:ext cx="1368425" cy="1146175"/>
            <a:chOff x="0" y="0"/>
            <a:chExt cx="862" cy="722"/>
          </a:xfrm>
        </p:grpSpPr>
        <p:sp>
          <p:nvSpPr>
            <p:cNvPr id="12297" name="Rectangle 15"/>
            <p:cNvSpPr>
              <a:spLocks noChangeArrowheads="1"/>
            </p:cNvSpPr>
            <p:nvPr/>
          </p:nvSpPr>
          <p:spPr bwMode="auto">
            <a:xfrm>
              <a:off x="114" y="0"/>
              <a:ext cx="56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27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2298" name="Rectangle 16"/>
            <p:cNvSpPr>
              <a:spLocks noChangeArrowheads="1"/>
            </p:cNvSpPr>
            <p:nvPr/>
          </p:nvSpPr>
          <p:spPr bwMode="auto">
            <a:xfrm>
              <a:off x="0" y="318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2299" name="Line 17"/>
            <p:cNvSpPr>
              <a:spLocks noChangeShapeType="1"/>
            </p:cNvSpPr>
            <p:nvPr/>
          </p:nvSpPr>
          <p:spPr bwMode="auto">
            <a:xfrm>
              <a:off x="90" y="363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00" name="Rectangle 23"/>
          <p:cNvSpPr>
            <a:spLocks noChangeArrowheads="1"/>
          </p:cNvSpPr>
          <p:nvPr/>
        </p:nvSpPr>
        <p:spPr bwMode="auto">
          <a:xfrm>
            <a:off x="3414713" y="3105150"/>
            <a:ext cx="86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2301" name="Rectangle 24"/>
          <p:cNvSpPr>
            <a:spLocks noChangeArrowheads="1"/>
          </p:cNvSpPr>
          <p:nvPr/>
        </p:nvSpPr>
        <p:spPr bwMode="auto">
          <a:xfrm>
            <a:off x="3463925" y="4184650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2302" name="Text Box 28"/>
          <p:cNvSpPr txBox="1">
            <a:spLocks noChangeArrowheads="1"/>
          </p:cNvSpPr>
          <p:nvPr/>
        </p:nvSpPr>
        <p:spPr bwMode="auto">
          <a:xfrm>
            <a:off x="5626100" y="2211388"/>
            <a:ext cx="1217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0.27</a:t>
            </a:r>
          </a:p>
        </p:txBody>
      </p:sp>
      <p:sp>
        <p:nvSpPr>
          <p:cNvPr id="12303" name="Text Box 29"/>
          <p:cNvSpPr txBox="1">
            <a:spLocks noChangeArrowheads="1"/>
          </p:cNvSpPr>
          <p:nvPr/>
        </p:nvSpPr>
        <p:spPr bwMode="auto">
          <a:xfrm>
            <a:off x="5602288" y="3227388"/>
            <a:ext cx="121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1.</a:t>
            </a:r>
            <a:r>
              <a:rPr lang="zh-CN" alt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23</a:t>
            </a:r>
          </a:p>
        </p:txBody>
      </p:sp>
      <p:grpSp>
        <p:nvGrpSpPr>
          <p:cNvPr id="12304" name="Group 16"/>
          <p:cNvGrpSpPr/>
          <p:nvPr/>
        </p:nvGrpSpPr>
        <p:grpSpPr bwMode="auto">
          <a:xfrm>
            <a:off x="3773488" y="2930525"/>
            <a:ext cx="1727200" cy="1146175"/>
            <a:chOff x="0" y="0"/>
            <a:chExt cx="1088" cy="722"/>
          </a:xfrm>
        </p:grpSpPr>
        <p:sp>
          <p:nvSpPr>
            <p:cNvPr id="12305" name="Rectangle 35"/>
            <p:cNvSpPr>
              <a:spLocks noChangeArrowheads="1"/>
            </p:cNvSpPr>
            <p:nvPr/>
          </p:nvSpPr>
          <p:spPr bwMode="auto">
            <a:xfrm>
              <a:off x="136" y="0"/>
              <a:ext cx="7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1</a:t>
              </a:r>
              <a:r>
                <a:rPr lang="zh-CN" alt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23</a:t>
              </a:r>
            </a:p>
          </p:txBody>
        </p:sp>
        <p:sp>
          <p:nvSpPr>
            <p:cNvPr id="12306" name="Rectangle 36"/>
            <p:cNvSpPr>
              <a:spLocks noChangeArrowheads="1"/>
            </p:cNvSpPr>
            <p:nvPr/>
          </p:nvSpPr>
          <p:spPr bwMode="auto">
            <a:xfrm>
              <a:off x="0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2307" name="Line 37"/>
            <p:cNvSpPr>
              <a:spLocks noChangeShapeType="1"/>
            </p:cNvSpPr>
            <p:nvPr/>
          </p:nvSpPr>
          <p:spPr bwMode="auto">
            <a:xfrm>
              <a:off x="226" y="363"/>
              <a:ext cx="47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308" name="Group 20"/>
          <p:cNvGrpSpPr/>
          <p:nvPr/>
        </p:nvGrpSpPr>
        <p:grpSpPr bwMode="auto">
          <a:xfrm>
            <a:off x="3917950" y="4011613"/>
            <a:ext cx="1727200" cy="1146175"/>
            <a:chOff x="0" y="0"/>
            <a:chExt cx="1088" cy="722"/>
          </a:xfrm>
        </p:grpSpPr>
        <p:sp>
          <p:nvSpPr>
            <p:cNvPr id="12309" name="Rectangle 41"/>
            <p:cNvSpPr>
              <a:spLocks noChangeArrowheads="1"/>
            </p:cNvSpPr>
            <p:nvPr/>
          </p:nvSpPr>
          <p:spPr bwMode="auto">
            <a:xfrm>
              <a:off x="45" y="0"/>
              <a:ext cx="9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0.4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2310" name="Rectangle 42"/>
            <p:cNvSpPr>
              <a:spLocks noChangeArrowheads="1"/>
            </p:cNvSpPr>
            <p:nvPr/>
          </p:nvSpPr>
          <p:spPr bwMode="auto">
            <a:xfrm>
              <a:off x="0" y="318"/>
              <a:ext cx="10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3600" b="1">
                  <a:solidFill>
                    <a:srgbClr val="0000FF"/>
                  </a:solidFill>
                  <a:latin typeface="Comic Sans MS" panose="030F0702030302020204" pitchFamily="66" charset="0"/>
                  <a:ea typeface="楷体_GB2312" pitchFamily="49" charset="-122"/>
                </a:rPr>
                <a:t> 100</a:t>
              </a:r>
              <a:endParaRPr lang="en-US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2311" name="Line 43"/>
            <p:cNvSpPr>
              <a:spLocks noChangeShapeType="1"/>
            </p:cNvSpPr>
            <p:nvPr/>
          </p:nvSpPr>
          <p:spPr bwMode="auto">
            <a:xfrm>
              <a:off x="135" y="363"/>
              <a:ext cx="63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12" name="Text Box 45"/>
          <p:cNvSpPr txBox="1">
            <a:spLocks noChangeArrowheads="1"/>
          </p:cNvSpPr>
          <p:nvPr/>
        </p:nvSpPr>
        <p:spPr bwMode="auto">
          <a:xfrm>
            <a:off x="5667375" y="4306888"/>
            <a:ext cx="1497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algn="ctr" eaLnBrk="0" hangingPunct="0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0066"/>
                </a:solidFill>
                <a:latin typeface="Comic Sans MS" panose="030F0702030302020204" pitchFamily="66" charset="0"/>
              </a:rPr>
              <a:t>0.004</a:t>
            </a:r>
          </a:p>
        </p:txBody>
      </p:sp>
      <p:sp>
        <p:nvSpPr>
          <p:cNvPr id="12313" name="Rectangle 46"/>
          <p:cNvSpPr>
            <a:spLocks noChangeArrowheads="1"/>
          </p:cNvSpPr>
          <p:nvPr/>
        </p:nvSpPr>
        <p:spPr bwMode="auto">
          <a:xfrm>
            <a:off x="3556000" y="1995488"/>
            <a:ext cx="1966913" cy="93503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2314" name="Rectangle 47"/>
          <p:cNvSpPr>
            <a:spLocks noChangeArrowheads="1"/>
          </p:cNvSpPr>
          <p:nvPr/>
        </p:nvSpPr>
        <p:spPr bwMode="auto">
          <a:xfrm>
            <a:off x="3556000" y="3074988"/>
            <a:ext cx="2003425" cy="863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2315" name="Rectangle 48"/>
          <p:cNvSpPr>
            <a:spLocks noChangeArrowheads="1"/>
          </p:cNvSpPr>
          <p:nvPr/>
        </p:nvSpPr>
        <p:spPr bwMode="auto">
          <a:xfrm>
            <a:off x="3556000" y="4083050"/>
            <a:ext cx="2038350" cy="936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2316" name="Rectangle 49"/>
          <p:cNvSpPr>
            <a:spLocks noChangeArrowheads="1"/>
          </p:cNvSpPr>
          <p:nvPr/>
        </p:nvSpPr>
        <p:spPr bwMode="auto">
          <a:xfrm>
            <a:off x="1044575" y="5445125"/>
            <a:ext cx="2232025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</a:t>
            </a:r>
          </a:p>
        </p:txBody>
      </p:sp>
      <p:sp>
        <p:nvSpPr>
          <p:cNvPr id="12317" name="Rectangle 51"/>
          <p:cNvSpPr>
            <a:spLocks noChangeArrowheads="1"/>
          </p:cNvSpPr>
          <p:nvPr/>
        </p:nvSpPr>
        <p:spPr bwMode="auto">
          <a:xfrm>
            <a:off x="5364163" y="5445125"/>
            <a:ext cx="2232025" cy="863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3300"/>
            </a:solidFill>
            <a:miter lim="800000"/>
          </a:ln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  数</a:t>
            </a:r>
          </a:p>
        </p:txBody>
      </p:sp>
      <p:sp>
        <p:nvSpPr>
          <p:cNvPr id="12318" name="Line 53"/>
          <p:cNvSpPr>
            <a:spLocks noChangeShapeType="1"/>
          </p:cNvSpPr>
          <p:nvPr/>
        </p:nvSpPr>
        <p:spPr bwMode="auto">
          <a:xfrm>
            <a:off x="3348038" y="5876925"/>
            <a:ext cx="1944687" cy="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9" name="Rectangle 54"/>
          <p:cNvSpPr>
            <a:spLocks noChangeArrowheads="1"/>
          </p:cNvSpPr>
          <p:nvPr/>
        </p:nvSpPr>
        <p:spPr bwMode="auto">
          <a:xfrm>
            <a:off x="4852988" y="2074863"/>
            <a:ext cx="741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2320" name="Rectangle 60"/>
          <p:cNvSpPr>
            <a:spLocks noChangeArrowheads="1"/>
          </p:cNvSpPr>
          <p:nvPr/>
        </p:nvSpPr>
        <p:spPr bwMode="auto">
          <a:xfrm>
            <a:off x="4781550" y="3111500"/>
            <a:ext cx="86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  <p:sp>
        <p:nvSpPr>
          <p:cNvPr id="12321" name="Rectangle 66"/>
          <p:cNvSpPr>
            <a:spLocks noChangeArrowheads="1"/>
          </p:cNvSpPr>
          <p:nvPr/>
        </p:nvSpPr>
        <p:spPr bwMode="auto">
          <a:xfrm>
            <a:off x="4997450" y="4184650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0000"/>
                </a:solidFill>
                <a:ea typeface="楷体_GB2312" pitchFamily="49" charset="-122"/>
              </a:rPr>
              <a:t>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12" grpId="0" autoUpdateAnimBg="0"/>
      <p:bldP spid="12313" grpId="0" animBg="1" autoUpdateAnimBg="0"/>
      <p:bldP spid="12314" grpId="0" animBg="1" autoUpdateAnimBg="0"/>
      <p:bldP spid="12315" grpId="0" animBg="1" autoUpdateAnimBg="0"/>
      <p:bldP spid="12316" grpId="0" animBg="1" autoUpdateAnimBg="0"/>
      <p:bldP spid="12317" grpId="0" animBg="1" autoUpdateAnimBg="0"/>
      <p:bldP spid="12318" grpId="0" animBg="1"/>
      <p:bldP spid="12319" grpId="0" autoUpdateAnimBg="0"/>
      <p:bldP spid="12320" grpId="0" autoUpdateAnimBg="0"/>
      <p:bldP spid="12321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1019</Words>
  <Application>Microsoft Office PowerPoint</Application>
  <PresentationFormat>全屏显示(4:3)</PresentationFormat>
  <Paragraphs>346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华康海报体W12(P)</vt:lpstr>
      <vt:lpstr>华文彩云</vt:lpstr>
      <vt:lpstr>华文行楷</vt:lpstr>
      <vt:lpstr>华文楷体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Comic Sans MS</vt:lpstr>
      <vt:lpstr>Monotype Corsiva</vt:lpstr>
      <vt:lpstr>WWW.2PPT.COM</vt:lpstr>
      <vt:lpstr>PowerPoint 演示文稿</vt:lpstr>
      <vt:lpstr>PowerPoint 演示文稿</vt:lpstr>
      <vt:lpstr>PowerPoint 演示文稿</vt:lpstr>
      <vt:lpstr>PowerPoint 演示文稿</vt:lpstr>
      <vt:lpstr>学习目标</vt:lpstr>
      <vt:lpstr>PowerPoint 演示文稿</vt:lpstr>
      <vt:lpstr>想一想</vt:lpstr>
      <vt:lpstr>PowerPoint 演示文稿</vt:lpstr>
      <vt:lpstr>PowerPoint 演示文稿</vt:lpstr>
      <vt:lpstr>想一想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课后作业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2017-08-05T05:59:00Z</dcterms:created>
  <dcterms:modified xsi:type="dcterms:W3CDTF">2023-01-16T21:14:20Z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1C10650AF7EF4FC4B6BFBBE5597FE24A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