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8" r:id="rId2"/>
    <p:sldId id="348" r:id="rId3"/>
    <p:sldId id="347" r:id="rId4"/>
    <p:sldId id="340" r:id="rId5"/>
    <p:sldId id="284" r:id="rId6"/>
    <p:sldId id="350" r:id="rId7"/>
    <p:sldId id="349" r:id="rId8"/>
    <p:sldId id="287" r:id="rId9"/>
    <p:sldId id="301" r:id="rId10"/>
    <p:sldId id="302" r:id="rId11"/>
    <p:sldId id="321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66FF"/>
    <a:srgbClr val="800080"/>
    <a:srgbClr val="CC00CC"/>
    <a:srgbClr val="FF000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2" autoAdjust="0"/>
    <p:restoredTop sz="94660"/>
  </p:normalViewPr>
  <p:slideViewPr>
    <p:cSldViewPr>
      <p:cViewPr>
        <p:scale>
          <a:sx n="100" d="100"/>
          <a:sy n="100" d="100"/>
        </p:scale>
        <p:origin x="-26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41A4E26-9D73-4392-BD71-F9BF87482D6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A4E26-9D73-4392-BD71-F9BF87482D65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69888" y="200026"/>
          <a:ext cx="1122362" cy="661988"/>
        </p:xfrm>
        <a:graphic>
          <a:graphicData uri="http://schemas.openxmlformats.org/drawingml/2006/table">
            <a:tbl>
              <a:tblPr/>
              <a:tblGrid>
                <a:gridCol w="112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86550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ea typeface="微软雅黑" panose="020B0503020204020204" pitchFamily="34" charset="-122"/>
                        </a:rPr>
                        <a:t>LOGO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86360" marR="86360" marT="32385" marB="3238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2727724"/>
            <a:ext cx="7772400" cy="896540"/>
          </a:xfrm>
        </p:spPr>
        <p:txBody>
          <a:bodyPr/>
          <a:lstStyle>
            <a:lvl1pPr algn="ctr">
              <a:defRPr sz="3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200" y="3705233"/>
            <a:ext cx="6402387" cy="669131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0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169"/>
            <a:ext cx="2057400" cy="438745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169"/>
            <a:ext cx="6019800" cy="438745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12" y="7"/>
            <a:ext cx="9153525" cy="4860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263913" y="4843462"/>
            <a:ext cx="5880087" cy="3000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40" name="矩形 6"/>
          <p:cNvSpPr>
            <a:spLocks noChangeArrowheads="1"/>
          </p:cNvSpPr>
          <p:nvPr/>
        </p:nvSpPr>
        <p:spPr bwMode="auto">
          <a:xfrm>
            <a:off x="13" y="4843462"/>
            <a:ext cx="6588125" cy="300038"/>
          </a:xfrm>
          <a:prstGeom prst="rect">
            <a:avLst/>
          </a:prstGeom>
          <a:solidFill>
            <a:srgbClr val="43BBE1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716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+mj-lt"/>
          <a:ea typeface="+mj-ea"/>
          <a:cs typeface="+mj-cs"/>
        </a:defRPr>
      </a:lvl1pPr>
      <a:lvl2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23850" indent="-32385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716F70"/>
          </a:solidFill>
          <a:latin typeface="+mn-lt"/>
          <a:ea typeface="+mn-ea"/>
          <a:cs typeface="+mn-cs"/>
        </a:defRPr>
      </a:lvl1pPr>
      <a:lvl2pPr marL="703580" indent="-27178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716F70"/>
          </a:solidFill>
          <a:latin typeface="+mn-lt"/>
          <a:ea typeface="+mn-ea"/>
        </a:defRPr>
      </a:lvl2pPr>
      <a:lvl3pPr marL="1082675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>
          <a:solidFill>
            <a:srgbClr val="716F70"/>
          </a:solidFill>
          <a:latin typeface="+mn-lt"/>
          <a:ea typeface="+mn-ea"/>
        </a:defRPr>
      </a:lvl3pPr>
      <a:lvl4pPr marL="1514475" indent="-21590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rgbClr val="716F70"/>
          </a:solidFill>
          <a:latin typeface="+mn-lt"/>
          <a:ea typeface="+mn-ea"/>
        </a:defRPr>
      </a:lvl4pPr>
      <a:lvl5pPr marL="19481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5pPr>
      <a:lvl6pPr marL="24053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6pPr>
      <a:lvl7pPr marL="28625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7pPr>
      <a:lvl8pPr marL="33197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8pPr>
      <a:lvl9pPr marL="37769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U4L1_1.sw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0" y="1897111"/>
            <a:ext cx="9153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Sometimes </a:t>
            </a: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do housework.</a:t>
            </a:r>
          </a:p>
        </p:txBody>
      </p:sp>
      <p:sp>
        <p:nvSpPr>
          <p:cNvPr id="2" name="云形 18"/>
          <p:cNvSpPr/>
          <p:nvPr/>
        </p:nvSpPr>
        <p:spPr bwMode="auto">
          <a:xfrm rot="11219064">
            <a:off x="4572001" y="342900"/>
            <a:ext cx="1325563" cy="567929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n w="76200">
                <a:solidFill>
                  <a:schemeClr val="bg1"/>
                </a:solidFill>
              </a:ln>
              <a:latin typeface="Arial" panose="020B0604020202020204" pitchFamily="34" charset="0"/>
            </a:endParaRPr>
          </a:p>
        </p:txBody>
      </p:sp>
      <p:sp>
        <p:nvSpPr>
          <p:cNvPr id="3" name="云形 18"/>
          <p:cNvSpPr/>
          <p:nvPr/>
        </p:nvSpPr>
        <p:spPr bwMode="auto">
          <a:xfrm rot="11219064">
            <a:off x="6553201" y="685800"/>
            <a:ext cx="1173163" cy="453629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n w="76200">
                <a:solidFill>
                  <a:schemeClr val="bg1"/>
                </a:solidFill>
              </a:ln>
              <a:latin typeface="Arial" panose="020B0604020202020204" pitchFamily="34" charset="0"/>
            </a:endParaRPr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9525" y="721550"/>
            <a:ext cx="9144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U4  Weekend</a:t>
            </a:r>
            <a:endParaRPr lang="en-US" altLang="zh-CN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39456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1543051"/>
            <a:ext cx="5975350" cy="1508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7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1" y="800100"/>
            <a:ext cx="86582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381000" y="2343150"/>
            <a:ext cx="844333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/>
              <a:t>What do you do at the weekend?</a:t>
            </a:r>
          </a:p>
          <a:p>
            <a:r>
              <a:rPr lang="en-US" altLang="zh-CN" sz="4400" dirty="0"/>
              <a:t>I often________.</a:t>
            </a:r>
          </a:p>
          <a:p>
            <a:r>
              <a:rPr lang="en-US" altLang="zh-CN" sz="4400" dirty="0"/>
              <a:t>Sometimes I __________.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5" y="495300"/>
            <a:ext cx="2743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859" name="Picture 3" descr="play comput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0425" y="2647950"/>
            <a:ext cx="2819400" cy="175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0" name="Picture 4" descr="H}D[TEP([UX%)~{FF1YJ]U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8025" y="533400"/>
            <a:ext cx="3124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1" name="Picture 5" descr="read a book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625" y="2762250"/>
            <a:ext cx="2514600" cy="165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2" name="Picture 6" descr="01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2705100"/>
            <a:ext cx="2590800" cy="181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8425" y="476250"/>
            <a:ext cx="25908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673662" y="144959"/>
            <a:ext cx="25276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CC00CC"/>
                </a:solidFill>
              </a:rPr>
              <a:t>watch TV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673662" y="945059"/>
            <a:ext cx="34483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0066FF"/>
                </a:solidFill>
              </a:rPr>
              <a:t>wash clothes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97462" y="1688009"/>
            <a:ext cx="39196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clean the room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673662" y="2430959"/>
            <a:ext cx="319831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009900"/>
                </a:solidFill>
              </a:rPr>
              <a:t>play football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673662" y="3231059"/>
            <a:ext cx="55819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CC00CC"/>
                </a:solidFill>
              </a:rPr>
              <a:t>play computer games</a:t>
            </a:r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673662" y="4088309"/>
            <a:ext cx="31678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0066FF"/>
                </a:solidFill>
              </a:rPr>
              <a:t>read a book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2" grpId="0"/>
      <p:bldP spid="120853" grpId="0"/>
      <p:bldP spid="120854" grpId="0"/>
      <p:bldP spid="120855" grpId="0"/>
      <p:bldP spid="120856" grpId="0"/>
      <p:bldP spid="1208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5750"/>
            <a:ext cx="2057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4" name="Picture 4" descr="play comput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028950"/>
            <a:ext cx="21336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 descr="H}D[TEP([UX%)~{FF1YJ]U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42900"/>
            <a:ext cx="3124200" cy="144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6" name="Picture 6" descr="read a book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028950"/>
            <a:ext cx="1905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7" name="Picture 7" descr="01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9600" y="3028950"/>
            <a:ext cx="20574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342900"/>
            <a:ext cx="1752600" cy="143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762000" y="1885950"/>
            <a:ext cx="6629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What do you do at the weekend?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I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often</a:t>
            </a:r>
            <a:r>
              <a:rPr lang="en-US" altLang="zh-CN" sz="3200" b="1" dirty="0">
                <a:latin typeface="Times New Roman" panose="02020603050405020304" pitchFamily="18" charset="0"/>
              </a:rPr>
              <a:t> 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96443" y="590550"/>
            <a:ext cx="87511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What does Li Ming do at the </a:t>
            </a:r>
            <a:r>
              <a:rPr lang="en-US" altLang="zh-CN" sz="40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weekend</a:t>
            </a:r>
            <a:r>
              <a:rPr lang="en-US" altLang="zh-CN" sz="40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225018" y="133350"/>
            <a:ext cx="4572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Watch and  answer: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32787" name="Group 19"/>
          <p:cNvGrpSpPr/>
          <p:nvPr/>
        </p:nvGrpSpPr>
        <p:grpSpPr bwMode="auto">
          <a:xfrm>
            <a:off x="838200" y="1028700"/>
            <a:ext cx="6248400" cy="3371850"/>
            <a:chOff x="528" y="864"/>
            <a:chExt cx="3936" cy="2832"/>
          </a:xfrm>
        </p:grpSpPr>
        <p:pic>
          <p:nvPicPr>
            <p:cNvPr id="32782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296"/>
              <a:ext cx="1392" cy="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2786" name="Group 18"/>
            <p:cNvGrpSpPr/>
            <p:nvPr/>
          </p:nvGrpSpPr>
          <p:grpSpPr bwMode="auto">
            <a:xfrm>
              <a:off x="1680" y="864"/>
              <a:ext cx="2784" cy="2496"/>
              <a:chOff x="1680" y="864"/>
              <a:chExt cx="2784" cy="2496"/>
            </a:xfrm>
          </p:grpSpPr>
          <p:sp>
            <p:nvSpPr>
              <p:cNvPr id="32783" name="Line 15"/>
              <p:cNvSpPr>
                <a:spLocks noChangeShapeType="1"/>
              </p:cNvSpPr>
              <p:nvPr/>
            </p:nvSpPr>
            <p:spPr bwMode="auto">
              <a:xfrm flipH="1">
                <a:off x="1728" y="864"/>
                <a:ext cx="2736" cy="1200"/>
              </a:xfrm>
              <a:prstGeom prst="line">
                <a:avLst/>
              </a:prstGeom>
              <a:noFill/>
              <a:ln w="57150">
                <a:solidFill>
                  <a:srgbClr val="3366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5" name="Line 17"/>
              <p:cNvSpPr>
                <a:spLocks noChangeShapeType="1"/>
              </p:cNvSpPr>
              <p:nvPr/>
            </p:nvSpPr>
            <p:spPr bwMode="auto">
              <a:xfrm flipH="1">
                <a:off x="1680" y="912"/>
                <a:ext cx="2784" cy="2448"/>
              </a:xfrm>
              <a:prstGeom prst="line">
                <a:avLst/>
              </a:prstGeom>
              <a:noFill/>
              <a:ln w="57150">
                <a:solidFill>
                  <a:srgbClr val="3366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0" y="571501"/>
            <a:ext cx="87511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What does Li Ming do at the weekend?</a:t>
            </a:r>
          </a:p>
        </p:txBody>
      </p:sp>
      <p:sp>
        <p:nvSpPr>
          <p:cNvPr id="123907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4572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Watch and  answer: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23908" name="Picture 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00200" y="1581150"/>
            <a:ext cx="5943600" cy="326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0" y="742951"/>
            <a:ext cx="87511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What does Li Ming do at the weekend?</a:t>
            </a:r>
          </a:p>
        </p:txBody>
      </p:sp>
      <p:sp>
        <p:nvSpPr>
          <p:cNvPr id="122883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4572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Watch and  answer: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771650"/>
            <a:ext cx="3886200" cy="283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3657600" y="1600200"/>
            <a:ext cx="5486400" cy="1943100"/>
          </a:xfrm>
          <a:prstGeom prst="wedgeEllipseCallout">
            <a:avLst>
              <a:gd name="adj1" fmla="val -65625"/>
              <a:gd name="adj2" fmla="val 81250"/>
            </a:avLst>
          </a:prstGeom>
          <a:solidFill>
            <a:schemeClr val="accent1">
              <a:alpha val="32001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4191000" y="1885950"/>
            <a:ext cx="498245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/>
              <a:t>I often </a:t>
            </a:r>
            <a:r>
              <a:rPr lang="en-US" altLang="zh-CN" sz="4800" dirty="0">
                <a:solidFill>
                  <a:srgbClr val="CC00CC"/>
                </a:solidFill>
              </a:rPr>
              <a:t>visit</a:t>
            </a:r>
            <a:r>
              <a:rPr lang="en-US" altLang="zh-CN" sz="4800" dirty="0"/>
              <a:t> </a:t>
            </a:r>
          </a:p>
          <a:p>
            <a:r>
              <a:rPr lang="en-US" altLang="zh-CN" sz="4800" dirty="0"/>
              <a:t>my </a:t>
            </a:r>
            <a:r>
              <a:rPr lang="en-US" altLang="zh-CN" sz="4800" dirty="0">
                <a:solidFill>
                  <a:srgbClr val="CC00CC"/>
                </a:solidFill>
              </a:rPr>
              <a:t>grandparent</a:t>
            </a:r>
            <a:r>
              <a:rPr lang="en-US" altLang="zh-CN" sz="4800" dirty="0"/>
              <a:t>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733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Listen and  answer:</a:t>
            </a:r>
            <a:endParaRPr lang="zh-CN" altLang="en-US" sz="28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514350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What does  Tom do  at the weekend?</a:t>
            </a:r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971550"/>
            <a:ext cx="297180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2800350"/>
            <a:ext cx="2971800" cy="178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276600" y="1543050"/>
            <a:ext cx="53399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CC00CC"/>
                </a:solidFill>
                <a:latin typeface="Times New Roman" panose="02020603050405020304" pitchFamily="18" charset="0"/>
              </a:rPr>
              <a:t>Sometimes</a:t>
            </a:r>
            <a:r>
              <a:rPr lang="en-US" altLang="zh-CN" sz="3600" dirty="0">
                <a:latin typeface="Times New Roman" panose="02020603050405020304" pitchFamily="18" charset="0"/>
              </a:rPr>
              <a:t> I do housework.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200400" y="3371850"/>
            <a:ext cx="60324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CC00CC"/>
                </a:solidFill>
                <a:latin typeface="Times New Roman" panose="02020603050405020304" pitchFamily="18" charset="0"/>
              </a:rPr>
              <a:t>Sometimes</a:t>
            </a:r>
            <a:r>
              <a:rPr lang="en-US" altLang="zh-CN" sz="3600" dirty="0">
                <a:latin typeface="Times New Roman" panose="02020603050405020304" pitchFamily="18" charset="0"/>
              </a:rPr>
              <a:t> I go to the museum.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1895475" y="1714500"/>
            <a:ext cx="54102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anose="020B0A04020102020204"/>
              </a:rPr>
              <a:t>Listen and repeat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公司入职培训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公司入职培训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公司入职培训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全屏显示(16:9)</PresentationFormat>
  <Paragraphs>28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Arial Black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2ED5AD35D6C94B9398B005662E5F14AC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