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handoutMasterIdLst>
    <p:handoutMasterId r:id="rId11"/>
  </p:handoutMasterIdLst>
  <p:sldIdLst>
    <p:sldId id="262" r:id="rId2"/>
    <p:sldId id="317" r:id="rId3"/>
    <p:sldId id="306" r:id="rId4"/>
    <p:sldId id="318" r:id="rId5"/>
    <p:sldId id="319" r:id="rId6"/>
    <p:sldId id="320" r:id="rId7"/>
    <p:sldId id="321" r:id="rId8"/>
    <p:sldId id="322"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33" autoAdjust="0"/>
  </p:normalViewPr>
  <p:slideViewPr>
    <p:cSldViewPr snapToGrid="0">
      <p:cViewPr varScale="1">
        <p:scale>
          <a:sx n="116" d="100"/>
          <a:sy n="116" d="100"/>
        </p:scale>
        <p:origin x="-336"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1"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基础知识回顾</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2"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综合能力提升</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1"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直击中考冲刺练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0"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1" y="6738379"/>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kern="1200">
                <a:solidFill>
                  <a:schemeClr val="lt1"/>
                </a:solidFill>
                <a:effectLst/>
                <a:latin typeface="+mn-lt"/>
                <a:ea typeface="+mn-ea"/>
                <a:cs typeface="+mn-cs"/>
              </a:rPr>
              <a:t>Unit</a:t>
            </a:r>
            <a:r>
              <a:rPr lang="en-US" altLang="zh-CN" sz="2400" kern="1200">
                <a:solidFill>
                  <a:schemeClr val="lt1"/>
                </a:solidFill>
                <a:effectLst/>
                <a:latin typeface="+mn-lt"/>
                <a:ea typeface="+mn-ea"/>
                <a:cs typeface="+mn-cs"/>
              </a:rPr>
              <a:t> </a:t>
            </a:r>
            <a:r>
              <a:rPr lang="en-US" altLang="zh-CN" sz="2400" b="1" kern="1200">
                <a:solidFill>
                  <a:schemeClr val="lt1"/>
                </a:solidFill>
                <a:effectLst/>
                <a:latin typeface="+mn-lt"/>
                <a:ea typeface="+mn-ea"/>
                <a:cs typeface="+mn-cs"/>
              </a:rPr>
              <a:t>7</a:t>
            </a:r>
            <a:endParaRPr lang="zh-CN" altLang="en-US" sz="24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6"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基础知识回顾</a:t>
            </a:r>
          </a:p>
        </p:txBody>
      </p:sp>
      <p:sp>
        <p:nvSpPr>
          <p:cNvPr id="13" name="灯片编号占位符 3"/>
          <p:cNvSpPr txBox="1"/>
          <p:nvPr/>
        </p:nvSpPr>
        <p:spPr>
          <a:xfrm>
            <a:off x="10968141"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5642525"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综合能力提升</a:t>
            </a:r>
          </a:p>
        </p:txBody>
      </p:sp>
      <p:sp>
        <p:nvSpPr>
          <p:cNvPr id="21" name="标题 1"/>
          <p:cNvSpPr txBox="1"/>
          <p:nvPr/>
        </p:nvSpPr>
        <p:spPr>
          <a:xfrm>
            <a:off x="2719410"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a:t>第五课时　</a:t>
            </a:r>
            <a:r>
              <a:rPr lang="en-US" altLang="zh-CN"/>
              <a:t>Task &amp; Self-assessment</a:t>
            </a:r>
            <a:endParaRPr lang="zh-CN" altLang="zh-CN" sz="2000" b="1" i="0" kern="1200" dirty="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5400" dirty="0" smtClean="0"/>
              <a:t>International </a:t>
            </a:r>
            <a:r>
              <a:rPr lang="en-US" altLang="zh-CN" sz="5400" dirty="0"/>
              <a:t>charities</a:t>
            </a:r>
            <a:endParaRPr lang="zh-CN" altLang="zh-CN" sz="5400" dirty="0"/>
          </a:p>
        </p:txBody>
      </p:sp>
      <p:sp>
        <p:nvSpPr>
          <p:cNvPr id="5" name="矩形 4"/>
          <p:cNvSpPr/>
          <p:nvPr/>
        </p:nvSpPr>
        <p:spPr>
          <a:xfrm>
            <a:off x="0" y="1135447"/>
            <a:ext cx="12192000" cy="830997"/>
          </a:xfrm>
          <a:prstGeom prst="rect">
            <a:avLst/>
          </a:prstGeom>
        </p:spPr>
        <p:txBody>
          <a:bodyPr wrap="square">
            <a:spAutoFit/>
          </a:bodyPr>
          <a:lstStyle/>
          <a:p>
            <a:pPr algn="ctr"/>
            <a:r>
              <a:rPr lang="en-US" altLang="zh-CN" sz="4800" dirty="0"/>
              <a:t>Unit 7</a:t>
            </a:r>
            <a:endParaRPr lang="zh-CN" altLang="en-US" sz="4800" dirty="0"/>
          </a:p>
        </p:txBody>
      </p:sp>
      <p:sp>
        <p:nvSpPr>
          <p:cNvPr id="6" name="矩形 5"/>
          <p:cNvSpPr/>
          <p:nvPr/>
        </p:nvSpPr>
        <p:spPr>
          <a:xfrm>
            <a:off x="0" y="4603576"/>
            <a:ext cx="12192000" cy="584775"/>
          </a:xfrm>
          <a:prstGeom prst="rect">
            <a:avLst/>
          </a:prstGeom>
        </p:spPr>
        <p:txBody>
          <a:bodyPr wrap="square">
            <a:spAutoFit/>
          </a:bodyPr>
          <a:lstStyle/>
          <a:p>
            <a:pPr algn="ctr"/>
            <a:r>
              <a:rPr lang="zh-CN" altLang="zh-CN" sz="3200" b="1" dirty="0" smtClean="0">
                <a:latin typeface="微软雅黑" panose="020B0503020204020204" pitchFamily="34" charset="-122"/>
                <a:ea typeface="微软雅黑" panose="020B0503020204020204" pitchFamily="34" charset="-122"/>
              </a:rPr>
              <a:t>第</a:t>
            </a:r>
            <a:r>
              <a:rPr lang="en-US" altLang="zh-CN" sz="3200" b="1" dirty="0" smtClean="0">
                <a:latin typeface="微软雅黑" panose="020B0503020204020204" pitchFamily="34" charset="-122"/>
                <a:ea typeface="微软雅黑" panose="020B0503020204020204" pitchFamily="34" charset="-122"/>
              </a:rPr>
              <a:t>5</a:t>
            </a:r>
            <a:r>
              <a:rPr lang="zh-CN" altLang="zh-CN" sz="3200" b="1" dirty="0" smtClean="0">
                <a:latin typeface="微软雅黑" panose="020B0503020204020204" pitchFamily="34" charset="-122"/>
                <a:ea typeface="微软雅黑" panose="020B0503020204020204" pitchFamily="34" charset="-122"/>
              </a:rPr>
              <a:t>课</a:t>
            </a:r>
            <a:r>
              <a:rPr lang="zh-CN" altLang="zh-CN" sz="3200" b="1" dirty="0">
                <a:latin typeface="微软雅黑" panose="020B0503020204020204" pitchFamily="34" charset="-122"/>
                <a:ea typeface="微软雅黑" panose="020B0503020204020204" pitchFamily="34" charset="-122"/>
              </a:rPr>
              <a:t>时</a:t>
            </a:r>
            <a:endParaRPr lang="zh-CN" altLang="en-US" sz="3200" b="1" dirty="0">
              <a:latin typeface="微软雅黑" panose="020B0503020204020204" pitchFamily="34" charset="-122"/>
              <a:ea typeface="微软雅黑" panose="020B0503020204020204" pitchFamily="34" charset="-122"/>
            </a:endParaRPr>
          </a:p>
        </p:txBody>
      </p:sp>
      <p:sp>
        <p:nvSpPr>
          <p:cNvPr id="7" name="矩形 6"/>
          <p:cNvSpPr/>
          <p:nvPr/>
        </p:nvSpPr>
        <p:spPr>
          <a:xfrm>
            <a:off x="0" y="6015896"/>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971909"/>
            <a:ext cx="8128000" cy="574234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汉译英</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害怕飞行</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be afraid of flying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下决心</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make up one</a:t>
            </a:r>
            <a:r>
              <a:rPr lang="en-US" altLang="zh-CN" sz="2200" dirty="0">
                <a:solidFill>
                  <a:srgbClr val="FF00FF"/>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FF00FF"/>
                </a:solidFill>
                <a:latin typeface="Times New Roman" panose="02020603050405020304" pitchFamily="18" charset="0"/>
                <a:cs typeface="Times New Roman" panose="02020603050405020304" pitchFamily="18" charset="0"/>
              </a:rPr>
              <a:t>s mind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不再</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not...any more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遍及全世界</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all over the world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在欧洲</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in Europe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1.Do you have any difficulty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in  ) doing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do  ) it by yourself?</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2.She is often asked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sing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sing  ) in front of class.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3.Li Ming used to walk to school but now he is used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taking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take  ) a bus.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4.Many trees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are planted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plant  ) in my hometown every year.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5.Usually,books for children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are written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write  ) in simple languages.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3661688" y="1483914"/>
            <a:ext cx="243431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661688" y="1769853"/>
            <a:ext cx="24343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423684" y="1898584"/>
            <a:ext cx="267231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423684" y="2184523"/>
            <a:ext cx="26723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228243" y="2313254"/>
            <a:ext cx="186475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228243" y="2599193"/>
            <a:ext cx="18647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980664" y="2696529"/>
            <a:ext cx="231380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3980665" y="2982468"/>
            <a:ext cx="23138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3423684" y="3125482"/>
            <a:ext cx="133970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3423684" y="3411421"/>
            <a:ext cx="13397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5458589" y="3894860"/>
            <a:ext cx="167585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5458589" y="4180799"/>
            <a:ext cx="16758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4448497" y="4307831"/>
            <a:ext cx="101009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4448497" y="4593770"/>
            <a:ext cx="10100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8127361" y="4696460"/>
            <a:ext cx="126118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5" name="直接连接符 24"/>
          <p:cNvCxnSpPr/>
          <p:nvPr/>
        </p:nvCxnSpPr>
        <p:spPr>
          <a:xfrm>
            <a:off x="8127362" y="4982399"/>
            <a:ext cx="12611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3785223" y="5524289"/>
            <a:ext cx="144599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8" name="直接连接符 27"/>
          <p:cNvCxnSpPr/>
          <p:nvPr/>
        </p:nvCxnSpPr>
        <p:spPr>
          <a:xfrm>
            <a:off x="3785223" y="5810228"/>
            <a:ext cx="1445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5458588" y="5877367"/>
            <a:ext cx="150573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1" name="直接连接符 30"/>
          <p:cNvCxnSpPr/>
          <p:nvPr/>
        </p:nvCxnSpPr>
        <p:spPr>
          <a:xfrm>
            <a:off x="5458589" y="6163306"/>
            <a:ext cx="15057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P spid="21" grpId="0" animBg="1"/>
      <p:bldP spid="24" grpId="0" animBg="1"/>
      <p:bldP spid="27" grpId="0" animBg="1"/>
      <p:bldP spid="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89363"/>
            <a:ext cx="8128000" cy="493327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)1.We will go abroad for our holidays if we can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A.afford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B.affect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C.afraid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D.connect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)2.—I will try my best to win the School Talent Show.</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—If </a:t>
            </a:r>
            <a:r>
              <a:rPr lang="en-US" altLang="zh-CN" sz="2200" dirty="0" err="1">
                <a:solidFill>
                  <a:srgbClr val="000000"/>
                </a:solidFill>
                <a:latin typeface="Times New Roman" panose="02020603050405020304" pitchFamily="18" charset="0"/>
                <a:cs typeface="Times New Roman" panose="02020603050405020304" pitchFamily="18" charset="0"/>
              </a:rPr>
              <a:t>so,all</a:t>
            </a:r>
            <a:r>
              <a:rPr lang="en-US" altLang="zh-CN" sz="2200" dirty="0">
                <a:solidFill>
                  <a:srgbClr val="000000"/>
                </a:solidFill>
                <a:latin typeface="Times New Roman" panose="02020603050405020304" pitchFamily="18" charset="0"/>
                <a:cs typeface="Times New Roman" panose="02020603050405020304" pitchFamily="18" charset="0"/>
              </a:rPr>
              <a:t> of us will be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A.strict</a:t>
            </a:r>
            <a:r>
              <a:rPr lang="en-US" altLang="zh-CN" sz="2200" dirty="0">
                <a:solidFill>
                  <a:srgbClr val="000000"/>
                </a:solidFill>
                <a:latin typeface="Times New Roman" panose="02020603050405020304" pitchFamily="18" charset="0"/>
                <a:cs typeface="Times New Roman" panose="02020603050405020304" pitchFamily="18" charset="0"/>
              </a:rPr>
              <a:t> with	</a:t>
            </a:r>
            <a:r>
              <a:rPr lang="en-US" altLang="zh-CN" sz="2200" dirty="0" err="1">
                <a:solidFill>
                  <a:srgbClr val="000000"/>
                </a:solidFill>
                <a:latin typeface="Times New Roman" panose="02020603050405020304" pitchFamily="18" charset="0"/>
                <a:cs typeface="Times New Roman" panose="02020603050405020304" pitchFamily="18" charset="0"/>
              </a:rPr>
              <a:t>B.careful</a:t>
            </a:r>
            <a:r>
              <a:rPr lang="en-US" altLang="zh-CN" sz="2200" dirty="0">
                <a:solidFill>
                  <a:srgbClr val="000000"/>
                </a:solidFill>
                <a:latin typeface="Times New Roman" panose="02020603050405020304" pitchFamily="18" charset="0"/>
                <a:cs typeface="Times New Roman" panose="02020603050405020304" pitchFamily="18" charset="0"/>
              </a:rPr>
              <a:t> with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C.proud</a:t>
            </a:r>
            <a:r>
              <a:rPr lang="en-US" altLang="zh-CN" sz="2200" dirty="0">
                <a:solidFill>
                  <a:srgbClr val="000000"/>
                </a:solidFill>
                <a:latin typeface="Times New Roman" panose="02020603050405020304" pitchFamily="18" charset="0"/>
                <a:cs typeface="Times New Roman" panose="02020603050405020304" pitchFamily="18" charset="0"/>
              </a:rPr>
              <a:t> of	</a:t>
            </a:r>
            <a:r>
              <a:rPr lang="en-US" altLang="zh-CN" sz="2200" dirty="0" err="1">
                <a:solidFill>
                  <a:srgbClr val="000000"/>
                </a:solidFill>
                <a:latin typeface="Times New Roman" panose="02020603050405020304" pitchFamily="18" charset="0"/>
                <a:cs typeface="Times New Roman" panose="02020603050405020304" pitchFamily="18" charset="0"/>
              </a:rPr>
              <a:t>D.worried</a:t>
            </a:r>
            <a:r>
              <a:rPr lang="en-US" altLang="zh-CN" sz="2200" dirty="0">
                <a:solidFill>
                  <a:srgbClr val="000000"/>
                </a:solidFill>
                <a:latin typeface="Times New Roman" panose="02020603050405020304" pitchFamily="18" charset="0"/>
                <a:cs typeface="Times New Roman" panose="02020603050405020304" pitchFamily="18" charset="0"/>
              </a:rPr>
              <a:t> about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)3.Our computer teacher teaches us new</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A.skill</a:t>
            </a:r>
            <a:r>
              <a:rPr lang="en-US" altLang="zh-CN" sz="2200" dirty="0">
                <a:solidFill>
                  <a:srgbClr val="000000"/>
                </a:solidFill>
                <a:latin typeface="Times New Roman" panose="02020603050405020304" pitchFamily="18" charset="0"/>
                <a:cs typeface="Times New Roman" panose="02020603050405020304" pitchFamily="18" charset="0"/>
              </a:rPr>
              <a:t> and knowledge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B.skills</a:t>
            </a:r>
            <a:r>
              <a:rPr lang="en-US" altLang="zh-CN" sz="2200" dirty="0">
                <a:solidFill>
                  <a:srgbClr val="000000"/>
                </a:solidFill>
                <a:latin typeface="Times New Roman" panose="02020603050405020304" pitchFamily="18" charset="0"/>
                <a:cs typeface="Times New Roman" panose="02020603050405020304" pitchFamily="18" charset="0"/>
              </a:rPr>
              <a:t> and </a:t>
            </a:r>
            <a:r>
              <a:rPr lang="en-US" altLang="zh-CN" sz="2200" dirty="0" err="1">
                <a:solidFill>
                  <a:srgbClr val="000000"/>
                </a:solidFill>
                <a:latin typeface="Times New Roman" panose="02020603050405020304" pitchFamily="18" charset="0"/>
                <a:cs typeface="Times New Roman" panose="02020603050405020304" pitchFamily="18" charset="0"/>
              </a:rPr>
              <a:t>knowledges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C.skills</a:t>
            </a:r>
            <a:r>
              <a:rPr lang="en-US" altLang="zh-CN" sz="2200" dirty="0">
                <a:solidFill>
                  <a:srgbClr val="000000"/>
                </a:solidFill>
                <a:latin typeface="Times New Roman" panose="02020603050405020304" pitchFamily="18" charset="0"/>
                <a:cs typeface="Times New Roman" panose="02020603050405020304" pitchFamily="18" charset="0"/>
              </a:rPr>
              <a:t> and knowledge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D.skill</a:t>
            </a:r>
            <a:r>
              <a:rPr lang="en-US" altLang="zh-CN" sz="2200" dirty="0">
                <a:solidFill>
                  <a:srgbClr val="000000"/>
                </a:solidFill>
                <a:latin typeface="Times New Roman" panose="02020603050405020304" pitchFamily="18" charset="0"/>
                <a:cs typeface="Times New Roman" panose="02020603050405020304" pitchFamily="18" charset="0"/>
              </a:rPr>
              <a:t> and </a:t>
            </a:r>
            <a:r>
              <a:rPr lang="en-US" altLang="zh-CN" sz="2200" dirty="0" err="1">
                <a:solidFill>
                  <a:srgbClr val="000000"/>
                </a:solidFill>
                <a:latin typeface="Times New Roman" panose="02020603050405020304" pitchFamily="18" charset="0"/>
                <a:cs typeface="Times New Roman" panose="02020603050405020304" pitchFamily="18" charset="0"/>
              </a:rPr>
              <a:t>knowledges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267736" y="1626770"/>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67736" y="2413579"/>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67736" y="4040360"/>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spect="1"/>
          </p:cNvSpPr>
          <p:nvPr/>
        </p:nvSpPr>
        <p:spPr>
          <a:xfrm>
            <a:off x="2032000" y="2105026"/>
            <a:ext cx="8128000" cy="290194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)4.Mark </a:t>
            </a:r>
            <a:r>
              <a:rPr lang="en-US" altLang="zh-CN" sz="2200" dirty="0" err="1">
                <a:solidFill>
                  <a:srgbClr val="000000"/>
                </a:solidFill>
                <a:latin typeface="Times New Roman" panose="02020603050405020304" pitchFamily="18" charset="0"/>
                <a:cs typeface="Times New Roman" panose="02020603050405020304" pitchFamily="18" charset="0"/>
              </a:rPr>
              <a:t>Zuckerberg</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Facebook website in February of 2004.It is very popular now.</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A.set</a:t>
            </a:r>
            <a:r>
              <a:rPr lang="en-US" altLang="zh-CN" sz="2200" dirty="0">
                <a:solidFill>
                  <a:srgbClr val="000000"/>
                </a:solidFill>
                <a:latin typeface="Times New Roman" panose="02020603050405020304" pitchFamily="18" charset="0"/>
                <a:cs typeface="Times New Roman" panose="02020603050405020304" pitchFamily="18" charset="0"/>
              </a:rPr>
              <a:t> off	</a:t>
            </a:r>
            <a:r>
              <a:rPr lang="en-US" altLang="zh-CN" sz="2200" dirty="0" err="1">
                <a:solidFill>
                  <a:srgbClr val="000000"/>
                </a:solidFill>
                <a:latin typeface="Times New Roman" panose="02020603050405020304" pitchFamily="18" charset="0"/>
                <a:cs typeface="Times New Roman" panose="02020603050405020304" pitchFamily="18" charset="0"/>
              </a:rPr>
              <a:t>B.set</a:t>
            </a:r>
            <a:r>
              <a:rPr lang="en-US" altLang="zh-CN" sz="2200" dirty="0">
                <a:solidFill>
                  <a:srgbClr val="000000"/>
                </a:solidFill>
                <a:latin typeface="Times New Roman" panose="02020603050405020304" pitchFamily="18" charset="0"/>
                <a:cs typeface="Times New Roman" panose="02020603050405020304" pitchFamily="18" charset="0"/>
              </a:rPr>
              <a:t> up	</a:t>
            </a:r>
            <a:r>
              <a:rPr lang="en-US" altLang="zh-CN" sz="2200" dirty="0" err="1">
                <a:solidFill>
                  <a:srgbClr val="000000"/>
                </a:solidFill>
                <a:latin typeface="Times New Roman" panose="02020603050405020304" pitchFamily="18" charset="0"/>
                <a:cs typeface="Times New Roman" panose="02020603050405020304" pitchFamily="18" charset="0"/>
              </a:rPr>
              <a:t>C.got</a:t>
            </a:r>
            <a:r>
              <a:rPr lang="en-US" altLang="zh-CN" sz="2200" dirty="0">
                <a:solidFill>
                  <a:srgbClr val="000000"/>
                </a:solidFill>
                <a:latin typeface="Times New Roman" panose="02020603050405020304" pitchFamily="18" charset="0"/>
                <a:cs typeface="Times New Roman" panose="02020603050405020304" pitchFamily="18" charset="0"/>
              </a:rPr>
              <a:t> up	</a:t>
            </a:r>
            <a:r>
              <a:rPr lang="en-US" altLang="zh-CN" sz="2200" dirty="0" err="1">
                <a:solidFill>
                  <a:srgbClr val="000000"/>
                </a:solidFill>
                <a:latin typeface="Times New Roman" panose="02020603050405020304" pitchFamily="18" charset="0"/>
                <a:cs typeface="Times New Roman" panose="02020603050405020304" pitchFamily="18" charset="0"/>
              </a:rPr>
              <a:t>D.got</a:t>
            </a:r>
            <a:r>
              <a:rPr lang="en-US" altLang="zh-CN" sz="2200" dirty="0">
                <a:solidFill>
                  <a:srgbClr val="000000"/>
                </a:solidFill>
                <a:latin typeface="Times New Roman" panose="02020603050405020304" pitchFamily="18" charset="0"/>
                <a:cs typeface="Times New Roman" panose="02020603050405020304" pitchFamily="18" charset="0"/>
              </a:rPr>
              <a:t> off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)5.We should prevent the children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bad </a:t>
            </a:r>
            <a:r>
              <a:rPr lang="en-US" altLang="zh-CN" sz="2200" dirty="0" err="1">
                <a:solidFill>
                  <a:srgbClr val="000000"/>
                </a:solidFill>
                <a:latin typeface="Times New Roman" panose="02020603050405020304" pitchFamily="18" charset="0"/>
                <a:cs typeface="Times New Roman" panose="02020603050405020304" pitchFamily="18" charset="0"/>
              </a:rPr>
              <a:t>programmes</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A.to watch	B.to watching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C.from</a:t>
            </a:r>
            <a:r>
              <a:rPr lang="en-US" altLang="zh-CN" sz="2200" dirty="0">
                <a:solidFill>
                  <a:srgbClr val="000000"/>
                </a:solidFill>
                <a:latin typeface="Times New Roman" panose="02020603050405020304" pitchFamily="18" charset="0"/>
                <a:cs typeface="Times New Roman" panose="02020603050405020304" pitchFamily="18" charset="0"/>
              </a:rPr>
              <a:t> watch	</a:t>
            </a:r>
            <a:r>
              <a:rPr lang="en-US" altLang="zh-CN" sz="2200" dirty="0" err="1">
                <a:solidFill>
                  <a:srgbClr val="000000"/>
                </a:solidFill>
                <a:latin typeface="Times New Roman" panose="02020603050405020304" pitchFamily="18" charset="0"/>
                <a:cs typeface="Times New Roman" panose="02020603050405020304" pitchFamily="18" charset="0"/>
              </a:rPr>
              <a:t>D.from</a:t>
            </a:r>
            <a:r>
              <a:rPr lang="en-US" altLang="zh-CN" sz="2200" dirty="0">
                <a:solidFill>
                  <a:srgbClr val="000000"/>
                </a:solidFill>
                <a:latin typeface="Times New Roman" panose="02020603050405020304" pitchFamily="18" charset="0"/>
                <a:cs typeface="Times New Roman" panose="02020603050405020304" pitchFamily="18" charset="0"/>
              </a:rPr>
              <a:t> watching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404204" y="2211562"/>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313269" y="3389571"/>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2496"/>
            <a:ext cx="8128000" cy="452700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Looking for a new way to raise money for charity?Has your school run out of clever and fun ideas?Don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give up.There are several ways to support your favourite charity.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How about organizing a car wash?Everybody who has a car sooner or later washes it or has it washed.So why don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you and your classmates do the job?The money the car owners pay for having their cars washed will go towards your charity.When we did it,we had an amazing time!At first,some of us were worried about getting wet or dirty and 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true.But we also had fun,and at the end of the day it was really worth it!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698761"/>
            <a:ext cx="8128000" cy="3714478"/>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On the other hand,if you don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feel like getting wet or messy,but have some musical talent,how about organizing a street concert?Street musicians can make a lot of money,and so can you if you</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ve got the talent and courage it takes to play in front of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an audience</a:t>
            </a:r>
            <a:r>
              <a:rPr lang="en-US" altLang="zh-CN" sz="2200">
                <a:solidFill>
                  <a:srgbClr val="000000"/>
                </a:solidFill>
                <a:latin typeface="Times New Roman" panose="02020603050405020304" pitchFamily="18" charset="0"/>
                <a:cs typeface="Times New Roman" panose="02020603050405020304" pitchFamily="18" charset="0"/>
              </a:rPr>
              <a:t>.You just need to find a suitable place,practise for a few hours with your friends first,and give it a try!</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 hope the above ideas have helped you a bit,and if you</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ve got any other great suggestions,we would love to hear them and practise them too.Good luck!</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2105026"/>
            <a:ext cx="8128000" cy="290194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)1.What does the writer think of a car wash?</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dirty but fun.	B.It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easy but dirty.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easy and fun.	D.It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cheap and dirty.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)2.What do the underlined words “an audience” in Paragraph 3 mean?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A.The passenger.	B.The listener.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C.The musician.	D.The teacher.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83063" y="2222194"/>
            <a:ext cx="337241"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61289" y="3429000"/>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901893"/>
            <a:ext cx="8128000" cy="330821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)3.What might be the best title for this passage?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A.How to wash a car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B.How to organize a street concert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C.Ways to raise money for charity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D.Ways to make money after school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)4.The writer of the passage is most probably a</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A.student	B.parent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C.driver	D.singer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90696" y="1988277"/>
            <a:ext cx="360322"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67739" y="4029730"/>
            <a:ext cx="360322"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英语正文模板</Template>
  <TotalTime>0</TotalTime>
  <Words>287</Words>
  <Application>Microsoft Office PowerPoint</Application>
  <PresentationFormat>宽屏</PresentationFormat>
  <Paragraphs>52</Paragraphs>
  <Slides>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8</vt:i4>
      </vt:variant>
    </vt:vector>
  </HeadingPairs>
  <TitlesOfParts>
    <vt:vector size="18" baseType="lpstr">
      <vt:lpstr>Adobe 黑体 Std R</vt:lpstr>
      <vt:lpstr>NEU-BZ-S92</vt:lpstr>
      <vt:lpstr>黑体</vt:lpstr>
      <vt:lpstr>宋体</vt:lpstr>
      <vt:lpstr>微软雅黑</vt:lpstr>
      <vt:lpstr>Arial</vt:lpstr>
      <vt:lpstr>Calibri</vt:lpstr>
      <vt:lpstr>Calibri Light</vt:lpstr>
      <vt:lpstr>Times New Roman</vt:lpstr>
      <vt:lpstr>WWW.2PPT.COM
</vt:lpstr>
      <vt:lpstr>International charities</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2017-12-06T06:38:00Z</dcterms:created>
  <dcterms:modified xsi:type="dcterms:W3CDTF">2023-01-16T21:14:34Z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D839F846A5A74C4CB342604AA151D3E2</vt:lpwstr>
  </property>
  <property fmtid="{A09F084E-AD41-489F-8076-AA5BE3082BCA}" pid="100">
    <vt:ui4>5</vt:ui4>
  </property>
  <property fmtid="{64440492-4C8B-11D1-8B70-080036B11A03}" pid="11">
    <vt:lpwstr>www.2ppt.com-爱PPT提供资源下载</vt:lpwstr>
  </property>
</Properties>
</file>