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89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  解比例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9.png"/><Relationship Id="rId4" Type="http://schemas.openxmlformats.org/officeDocument/2006/relationships/image" Target="../media/image20.png"/><Relationship Id="rId9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5.png"/><Relationship Id="rId7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36158" y="231315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88104" y="1059584"/>
            <a:ext cx="588366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啤酒生产中的数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zh-CN" altLang="en-US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154042" y="1078418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三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076786" y="439749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 bwMode="auto">
          <a:xfrm>
            <a:off x="1031445" y="1880253"/>
            <a:ext cx="7404130" cy="2348935"/>
            <a:chOff x="289555" y="882345"/>
            <a:chExt cx="8424936" cy="3528392"/>
          </a:xfrm>
        </p:grpSpPr>
        <p:sp>
          <p:nvSpPr>
            <p:cNvPr id="23" name="矩形 22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798" y="86477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469330" y="699542"/>
                <a:ext cx="4548040" cy="1053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3.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把下面的等式改写成比例。</a:t>
                </a:r>
              </a:p>
              <a:p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5×6=3×10</a:t>
                </a:r>
                <a:r>
                  <a: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　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×12=8×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den>
                    </m:f>
                  </m:oMath>
                </a14:m>
                <a:endPara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330" y="699542"/>
                <a:ext cx="4548040" cy="1053815"/>
              </a:xfrm>
              <a:prstGeom prst="rect">
                <a:avLst/>
              </a:prstGeom>
              <a:blipFill rotWithShape="1">
                <a:blip r:embed="rId3"/>
                <a:stretch>
                  <a:fillRect l="-13" t="-39" r="2" b="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294046" y="2111993"/>
                <a:ext cx="7166386" cy="17049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答案不唯一</a:t>
                </a:r>
                <a:endPara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如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:5∶3=10∶6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　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5∶10=3∶6 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　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10∶5=6∶3   3∶5=6∶10</a:t>
                </a:r>
                <a:endParaRPr lang="zh-CN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=12∶8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　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=8∶12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　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∶12=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∶8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　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12∶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=8∶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endParaRPr lang="zh-CN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046" y="2111993"/>
                <a:ext cx="7166386" cy="1704954"/>
              </a:xfrm>
              <a:prstGeom prst="rect">
                <a:avLst/>
              </a:prstGeom>
              <a:blipFill rotWithShape="1">
                <a:blip r:embed="rId4"/>
                <a:stretch>
                  <a:fillRect l="-8" t="-36" r="5" b="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80298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106552" y="699542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3043" y="2050707"/>
            <a:ext cx="7946406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甲汽车行驶的路程与时间的比是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乙汽车行驶的路程与时间的比是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这两个比能组成比例吗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为什么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3101.EPS" descr="id:214750476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495084" y="548287"/>
            <a:ext cx="3877231" cy="160106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527963" y="2211710"/>
            <a:ext cx="1269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320∶4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6396206" y="2859782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200∶2.5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1258800" y="3992746"/>
            <a:ext cx="4693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能组成比例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因为比值相等。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81492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1106552" y="627534"/>
            <a:ext cx="72888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一辆客车和一辆货车同时从甲、乙两个城市相对开出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已知客车每小时行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客车速度与货车速度的比是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11∶9,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两车开出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小时后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相遇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甲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、乙两个城市间的公路长多少千米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01895" y="2190844"/>
            <a:ext cx="63652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设货车每小时行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55∶x=11∶9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11x=55×9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x=45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(55+45)×5=500(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甲、乙两个城市间的公路长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1182460" y="2460683"/>
            <a:ext cx="5176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Aft>
                <a:spcPts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求比例中的未知项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叫作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解比例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8" name="矩形 37"/>
          <p:cNvSpPr/>
          <p:nvPr/>
        </p:nvSpPr>
        <p:spPr>
          <a:xfrm>
            <a:off x="1438281" y="3025680"/>
            <a:ext cx="7670223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比例的基本性质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先把比例转化成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方程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的形式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再通过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解方程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来求出未知项的值。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800610" y="1945047"/>
            <a:ext cx="1388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解比例</a:t>
            </a:r>
            <a:endParaRPr lang="ko-KR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1" name="图片 4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7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753" y="27891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840224" y="1275606"/>
            <a:ext cx="3351645" cy="1358034"/>
            <a:chOff x="539552" y="1501706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501706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60788" y="1702760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zh-CN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你能求出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右边</a:t>
              </a:r>
              <a:r>
                <a:rPr lang="zh-CN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比例中的未知项吗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?</a:t>
              </a:r>
              <a:endPara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68616" y="1302795"/>
            <a:ext cx="4019808" cy="2877013"/>
            <a:chOff x="4067944" y="1528895"/>
            <a:chExt cx="4019808" cy="2877013"/>
          </a:xfrm>
        </p:grpSpPr>
        <p:pic>
          <p:nvPicPr>
            <p:cNvPr id="19" name="图片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67944" y="1528895"/>
              <a:ext cx="4019808" cy="287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矩形 16"/>
                <p:cNvSpPr/>
                <p:nvPr/>
              </p:nvSpPr>
              <p:spPr>
                <a:xfrm flipH="1">
                  <a:off x="4558078" y="2242362"/>
                  <a:ext cx="2826726" cy="14500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20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∶</a:t>
                  </a: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25 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= </a:t>
                  </a: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∶x</a:t>
                  </a:r>
                  <a:r>
                    <a:rPr lang="zh-CN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　　　</a:t>
                  </a:r>
                  <a:endParaRPr lang="en-US" altLang="zh-CN" sz="2400" b="1" i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endPara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矩形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558078" y="2242362"/>
                  <a:ext cx="2826726" cy="1450077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0" name="图片 19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29727" y="1345397"/>
            <a:ext cx="3506169" cy="2877013"/>
            <a:chOff x="4067944" y="1528895"/>
            <a:chExt cx="4019808" cy="2877013"/>
          </a:xfrm>
        </p:grpSpPr>
        <p:pic>
          <p:nvPicPr>
            <p:cNvPr id="18" name="图片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67944" y="1528895"/>
              <a:ext cx="4019808" cy="287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矩形 23"/>
                <p:cNvSpPr/>
                <p:nvPr/>
              </p:nvSpPr>
              <p:spPr>
                <a:xfrm flipH="1">
                  <a:off x="4208636" y="2252717"/>
                  <a:ext cx="2826725" cy="14500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20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∶</a:t>
                  </a: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25 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= </a:t>
                  </a: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∶x</a:t>
                  </a:r>
                  <a:r>
                    <a:rPr lang="zh-CN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　　　</a:t>
                  </a:r>
                  <a:endParaRPr lang="en-US" altLang="zh-CN" sz="2400" b="1" i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endPara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矩形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208636" y="2252717"/>
                  <a:ext cx="2826725" cy="1450077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369570" y="2134013"/>
            <a:ext cx="5308815" cy="168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</a:t>
            </a: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比例的基本性质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如果已知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比例中的任意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三项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都可以求出这个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比例中的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未知项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688127" y="1345397"/>
            <a:ext cx="4968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求比例中的未知项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叫作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解比例。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3665253" y="1613835"/>
            <a:ext cx="4896544" cy="1905461"/>
            <a:chOff x="3562156" y="434160"/>
            <a:chExt cx="3024336" cy="885699"/>
          </a:xfrm>
        </p:grpSpPr>
        <p:sp>
          <p:nvSpPr>
            <p:cNvPr id="16" name="圆角矩形 46"/>
            <p:cNvSpPr/>
            <p:nvPr/>
          </p:nvSpPr>
          <p:spPr>
            <a:xfrm>
              <a:off x="3562156" y="434160"/>
              <a:ext cx="3024336" cy="885699"/>
            </a:xfrm>
            <a:prstGeom prst="roundRect">
              <a:avLst>
                <a:gd name="adj" fmla="val 1000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圆角矩形 21"/>
            <p:cNvSpPr/>
            <p:nvPr/>
          </p:nvSpPr>
          <p:spPr>
            <a:xfrm>
              <a:off x="3562156" y="440883"/>
              <a:ext cx="3024336" cy="587758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2784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圆角矩形 48"/>
            <p:cNvSpPr/>
            <p:nvPr/>
          </p:nvSpPr>
          <p:spPr>
            <a:xfrm>
              <a:off x="3638400" y="515818"/>
              <a:ext cx="2871848" cy="722382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9727" y="1345397"/>
            <a:ext cx="3506169" cy="2877013"/>
            <a:chOff x="4067944" y="1528895"/>
            <a:chExt cx="4019808" cy="2877013"/>
          </a:xfrm>
        </p:grpSpPr>
        <p:pic>
          <p:nvPicPr>
            <p:cNvPr id="18" name="图片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67944" y="1528895"/>
              <a:ext cx="4019808" cy="287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矩形 23"/>
                <p:cNvSpPr/>
                <p:nvPr/>
              </p:nvSpPr>
              <p:spPr>
                <a:xfrm flipH="1">
                  <a:off x="4208636" y="2252717"/>
                  <a:ext cx="2826725" cy="14500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20∶25 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= </a:t>
                  </a:r>
                  <a:r>
                    <a:rPr lang="en-US" altLang="zh-CN" sz="2400" b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4∶</a:t>
                  </a:r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x</a:t>
                  </a:r>
                  <a:r>
                    <a:rPr lang="zh-CN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　　　</a:t>
                  </a:r>
                  <a:endParaRPr lang="en-US" altLang="zh-CN" sz="2400" b="1" i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  <a:p>
                  <a:pPr indent="266700" algn="ctr">
                    <a:lnSpc>
                      <a:spcPct val="150000"/>
                    </a:lnSpc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r>
                    <a:rPr lang="en-US" altLang="zh-CN" sz="2400" b="1" i="1" dirty="0">
                      <a:solidFill>
                        <a:srgbClr val="000000"/>
                      </a:solidFill>
                      <a:effectLst/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zh-CN" altLang="zh-CN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zh-CN" sz="32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方正书宋_GBK"/>
                              <a:cs typeface="Times New Roman" panose="020206030504050203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endPara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矩形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208636" y="2252717"/>
                  <a:ext cx="2826725" cy="1450077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矩形 11"/>
          <p:cNvSpPr/>
          <p:nvPr/>
        </p:nvSpPr>
        <p:spPr>
          <a:xfrm>
            <a:off x="3569284" y="2003527"/>
            <a:ext cx="4740263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解比例时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直接把原比例改写成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两个外项的积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两个内项的积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5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043608" y="117254"/>
            <a:ext cx="7173888" cy="4622736"/>
          </a:xfrm>
          <a:prstGeom prst="rect">
            <a:avLst/>
          </a:prstGeom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501960" y="1243767"/>
            <a:ext cx="407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 : 25 = 4 :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723833" y="1964588"/>
            <a:ext cx="5862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解： </a:t>
            </a:r>
            <a:r>
              <a:rPr lang="en-US" altLang="zh-CN" dirty="0">
                <a:solidFill>
                  <a:srgbClr val="FF0000"/>
                </a:solidFill>
              </a:rPr>
              <a:t>20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x </a:t>
            </a:r>
            <a:r>
              <a:rPr lang="en-US" altLang="zh-CN" dirty="0">
                <a:solidFill>
                  <a:srgbClr val="FF0000"/>
                </a:solidFill>
              </a:rPr>
              <a:t>= 25 × 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054653" y="2685409"/>
            <a:ext cx="5357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100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163249" y="3406229"/>
            <a:ext cx="3313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utoUpdateAnimBg="0"/>
      <p:bldP spid="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924836" y="405286"/>
            <a:ext cx="7173888" cy="4334704"/>
          </a:xfrm>
          <a:prstGeom prst="rect">
            <a:avLst/>
          </a:prstGeom>
        </p:spPr>
      </p:pic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491880" y="2157869"/>
            <a:ext cx="2487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5×9 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491880" y="2735432"/>
            <a:ext cx="2198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4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45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43"/>
              <p:cNvSpPr>
                <a:spLocks noChangeArrowheads="1"/>
              </p:cNvSpPr>
              <p:nvPr/>
            </p:nvSpPr>
            <p:spPr bwMode="auto">
              <a:xfrm>
                <a:off x="4111185" y="3288162"/>
                <a:ext cx="1029449" cy="692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=</a:t>
                </a:r>
                <a:r>
                  <a:rPr lang="en-US" altLang="zh-CN" sz="2400" b="1" dirty="0">
                    <a:solidFill>
                      <a:srgbClr val="FF0000"/>
                    </a:solidFill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1185" y="3288162"/>
                <a:ext cx="1029449" cy="692690"/>
              </a:xfrm>
              <a:prstGeom prst="rect">
                <a:avLst/>
              </a:prstGeom>
              <a:blipFill rotWithShape="1">
                <a:blip r:embed="rId4"/>
                <a:stretch>
                  <a:fillRect l="-19" t="-19" r="-4905" b="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3700755" y="1347614"/>
                <a:ext cx="1741243" cy="694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1" smtClean="0">
                            <a:latin typeface="+mn-lt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0755" y="1347614"/>
                <a:ext cx="1741243" cy="694357"/>
              </a:xfrm>
              <a:prstGeom prst="rect">
                <a:avLst/>
              </a:prstGeom>
              <a:blipFill rotWithShape="1">
                <a:blip r:embed="rId5"/>
                <a:stretch>
                  <a:fillRect l="-35" t="-21" r="3" b="6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 bwMode="auto">
          <a:xfrm>
            <a:off x="2935985" y="1923679"/>
            <a:ext cx="5092399" cy="2103196"/>
            <a:chOff x="289555" y="882345"/>
            <a:chExt cx="8424936" cy="3528392"/>
          </a:xfrm>
        </p:grpSpPr>
        <p:sp>
          <p:nvSpPr>
            <p:cNvPr id="49" name="矩形 48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33864" y="1162647"/>
            <a:ext cx="7632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下列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个数能组成比例吗？请把组成的比例写下来。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761996" y="2171216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2:3=20:30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88028" y="2075201"/>
            <a:ext cx="1947672" cy="1951673"/>
            <a:chOff x="1835512" y="1943399"/>
            <a:chExt cx="1947672" cy="1951673"/>
          </a:xfrm>
        </p:grpSpPr>
        <p:pic>
          <p:nvPicPr>
            <p:cNvPr id="8" name="图片 26" descr="03111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A"/>
                </a:clrFrom>
                <a:clrTo>
                  <a:srgbClr val="FFFFFA">
                    <a:alpha val="0"/>
                  </a:srgbClr>
                </a:clrTo>
              </a:clrChange>
              <a:lum contrast="22000"/>
            </a:blip>
            <a:srcRect/>
            <a:stretch>
              <a:fillRect/>
            </a:stretch>
          </p:blipFill>
          <p:spPr bwMode="auto">
            <a:xfrm>
              <a:off x="2120405" y="3037822"/>
              <a:ext cx="659606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3"/>
            <p:cNvGrpSpPr/>
            <p:nvPr/>
          </p:nvGrpSpPr>
          <p:grpSpPr bwMode="auto">
            <a:xfrm rot="258393">
              <a:off x="2503024" y="1943399"/>
              <a:ext cx="932688" cy="1408176"/>
              <a:chOff x="-280039" y="-320609"/>
              <a:chExt cx="1243593" cy="1877585"/>
            </a:xfrm>
          </p:grpSpPr>
          <p:pic>
            <p:nvPicPr>
              <p:cNvPr id="10" name="组合 56"/>
              <p:cNvPicPr>
                <a:picLocks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 rot="-258393">
                <a:off x="-280039" y="-320609"/>
                <a:ext cx="1243593" cy="1877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30493" y="56046"/>
                <a:ext cx="500068" cy="615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FFF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400">
                  <a:solidFill>
                    <a:srgbClr val="FFFF00"/>
                  </a:solidFill>
                  <a:latin typeface="Arial" panose="020B0604020202020204" pitchFamily="34" charset="0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14" name="Group 11"/>
            <p:cNvGrpSpPr/>
            <p:nvPr/>
          </p:nvGrpSpPr>
          <p:grpSpPr bwMode="auto">
            <a:xfrm rot="1574016">
              <a:off x="2640184" y="2327447"/>
              <a:ext cx="1143000" cy="1394460"/>
              <a:chOff x="-304510" y="-350376"/>
              <a:chExt cx="1524012" cy="1859295"/>
            </a:xfrm>
          </p:grpSpPr>
          <p:pic>
            <p:nvPicPr>
              <p:cNvPr id="15" name="组合 41"/>
              <p:cNvPicPr>
                <a:picLocks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 rot="-1574015">
                <a:off x="-304510" y="-350376"/>
                <a:ext cx="1524012" cy="1859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0" y="56047"/>
                <a:ext cx="785818" cy="615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Arial" panose="020B0604020202020204" pitchFamily="34" charset="0"/>
                    <a:ea typeface="楷体" panose="02010609060101010101" pitchFamily="49" charset="-122"/>
                  </a:rPr>
                  <a:t>20</a:t>
                </a:r>
                <a:endParaRPr lang="zh-CN" altLang="en-US" sz="2400">
                  <a:latin typeface="Arial" panose="020B0604020202020204" pitchFamily="34" charset="0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17" name="Group 14"/>
            <p:cNvGrpSpPr/>
            <p:nvPr/>
          </p:nvGrpSpPr>
          <p:grpSpPr bwMode="auto">
            <a:xfrm rot="20679200" flipH="1">
              <a:off x="1835512" y="2085131"/>
              <a:ext cx="1092708" cy="1600200"/>
              <a:chOff x="-249546" y="-347486"/>
              <a:chExt cx="1456955" cy="2133616"/>
            </a:xfrm>
          </p:grpSpPr>
          <p:pic>
            <p:nvPicPr>
              <p:cNvPr id="18" name="组合 53"/>
              <p:cNvPicPr>
                <a:picLocks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 rot="20679200" flipH="1">
                <a:off x="-249546" y="-347486"/>
                <a:ext cx="1456955" cy="2133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1" y="127486"/>
                <a:ext cx="928694" cy="615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30</a:t>
                </a:r>
                <a:endPara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4" name="Group 19"/>
            <p:cNvGrpSpPr/>
            <p:nvPr/>
          </p:nvGrpSpPr>
          <p:grpSpPr bwMode="auto">
            <a:xfrm>
              <a:off x="2320144" y="2373167"/>
              <a:ext cx="937260" cy="1412748"/>
              <a:chOff x="-305183" y="-314708"/>
              <a:chExt cx="1249689" cy="1883678"/>
            </a:xfrm>
          </p:grpSpPr>
          <p:pic>
            <p:nvPicPr>
              <p:cNvPr id="25" name="组合 50"/>
              <p:cNvPicPr>
                <a:picLocks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-305183" y="-314708"/>
                <a:ext cx="1249689" cy="188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500068" cy="615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761996" y="2594163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2:20=3:30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761996" y="3017110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30:3=20:2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761996" y="3440058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3:2=30:20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722618" y="2171216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20:30=2:3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722618" y="2594957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3:30=2:20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5722618" y="3018698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20:2=30:3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5722618" y="3442440"/>
            <a:ext cx="166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30:20=3:2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36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8" name="图片 37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9" name="文本框 26">
              <a:hlinkClick r:id="rId9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2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78272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31445" y="659735"/>
            <a:ext cx="2661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解下面的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比例。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Rectangle 134"/>
          <p:cNvSpPr txBox="1">
            <a:spLocks noChangeArrowheads="1"/>
          </p:cNvSpPr>
          <p:nvPr/>
        </p:nvSpPr>
        <p:spPr>
          <a:xfrm>
            <a:off x="1574262" y="2128665"/>
            <a:ext cx="3024188" cy="1332904"/>
          </a:xfrm>
          <a:prstGeom prst="rect">
            <a:avLst/>
          </a:prstGeom>
          <a:noFill/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=9×4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=36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=12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47073" y="1540767"/>
            <a:ext cx="3618310" cy="46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=3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6" name="Text Box 128"/>
          <p:cNvSpPr txBox="1">
            <a:spLocks noChangeArrowheads="1"/>
          </p:cNvSpPr>
          <p:nvPr/>
        </p:nvSpPr>
        <p:spPr bwMode="auto">
          <a:xfrm>
            <a:off x="981684" y="2131726"/>
            <a:ext cx="700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</a:t>
            </a:r>
          </a:p>
        </p:txBody>
      </p:sp>
      <p:sp>
        <p:nvSpPr>
          <p:cNvPr id="79" name="Text Box 103"/>
          <p:cNvSpPr txBox="1">
            <a:spLocks noChangeArrowheads="1"/>
          </p:cNvSpPr>
          <p:nvPr/>
        </p:nvSpPr>
        <p:spPr bwMode="auto">
          <a:xfrm>
            <a:off x="5296699" y="2180850"/>
            <a:ext cx="793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解：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8"/>
              <p:cNvSpPr txBox="1">
                <a:spLocks noChangeArrowheads="1"/>
              </p:cNvSpPr>
              <p:nvPr/>
            </p:nvSpPr>
            <p:spPr bwMode="auto">
              <a:xfrm>
                <a:off x="5007937" y="1365972"/>
                <a:ext cx="3144537" cy="694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ea typeface="楷体_GB2312" panose="02010609030101010101" pitchFamily="49" charset="-122"/>
                  </a:rPr>
                  <a:t>：</a:t>
                </a:r>
                <a:r>
                  <a:rPr lang="en-US" altLang="zh-CN" sz="2400" b="1" dirty="0"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zh-CN" altLang="en-US" sz="2400" b="1" dirty="0">
                    <a:ea typeface="楷体_GB2312" panose="02010609030101010101" pitchFamily="49" charset="-122"/>
                  </a:rPr>
                  <a:t> 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smtClean="0">
                            <a:latin typeface="+mn-lt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7937" y="1365972"/>
                <a:ext cx="3144537" cy="694357"/>
              </a:xfrm>
              <a:prstGeom prst="rect">
                <a:avLst/>
              </a:prstGeom>
              <a:blipFill rotWithShape="1">
                <a:blip r:embed="rId3"/>
                <a:stretch>
                  <a:fillRect l="-10" t="-13" r="11" b="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8"/>
              <p:cNvSpPr txBox="1">
                <a:spLocks noChangeArrowheads="1"/>
              </p:cNvSpPr>
              <p:nvPr/>
            </p:nvSpPr>
            <p:spPr bwMode="auto">
              <a:xfrm>
                <a:off x="5250491" y="2064504"/>
                <a:ext cx="3144537" cy="694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zh-CN" sz="2400" b="1" dirty="0"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en-US" sz="2400" b="1" dirty="0">
                    <a:ea typeface="楷体_GB2312" panose="0201060903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smtClean="0">
                            <a:latin typeface="+mn-lt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1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0491" y="2064504"/>
                <a:ext cx="3144537" cy="694357"/>
              </a:xfrm>
              <a:prstGeom prst="rect">
                <a:avLst/>
              </a:prstGeom>
              <a:blipFill rotWithShape="1">
                <a:blip r:embed="rId4"/>
                <a:stretch>
                  <a:fillRect l="-10" t="-17" r="10" b="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8"/>
              <p:cNvSpPr txBox="1">
                <a:spLocks noChangeArrowheads="1"/>
              </p:cNvSpPr>
              <p:nvPr/>
            </p:nvSpPr>
            <p:spPr bwMode="auto">
              <a:xfrm>
                <a:off x="5370549" y="2763036"/>
                <a:ext cx="3144537" cy="694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en-US" sz="2400" b="1" dirty="0">
                    <a:ea typeface="楷体_GB2312" panose="0201060903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÷</m:t>
                    </m:r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smtClean="0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549" y="2763036"/>
                <a:ext cx="3144537" cy="694357"/>
              </a:xfrm>
              <a:prstGeom prst="rect">
                <a:avLst/>
              </a:prstGeom>
              <a:blipFill rotWithShape="1">
                <a:blip r:embed="rId5"/>
                <a:stretch>
                  <a:fillRect l="-11" t="-22" r="12" b="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8"/>
              <p:cNvSpPr txBox="1">
                <a:spLocks noChangeArrowheads="1"/>
              </p:cNvSpPr>
              <p:nvPr/>
            </p:nvSpPr>
            <p:spPr bwMode="auto">
              <a:xfrm>
                <a:off x="5007937" y="3461569"/>
                <a:ext cx="3144537" cy="694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en-US" sz="2400" b="1" dirty="0">
                    <a:ea typeface="楷体_GB2312" panose="0201060903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7937" y="3461569"/>
                <a:ext cx="3144537" cy="694357"/>
              </a:xfrm>
              <a:prstGeom prst="rect">
                <a:avLst/>
              </a:prstGeom>
              <a:blipFill rotWithShape="1">
                <a:blip r:embed="rId6"/>
                <a:stretch>
                  <a:fillRect l="-10" t="-26" r="11" b="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直接连接符 83"/>
          <p:cNvCxnSpPr/>
          <p:nvPr/>
        </p:nvCxnSpPr>
        <p:spPr>
          <a:xfrm>
            <a:off x="4572000" y="1131590"/>
            <a:ext cx="0" cy="2736304"/>
          </a:xfrm>
          <a:prstGeom prst="line">
            <a:avLst/>
          </a:prstGeom>
          <a:ln w="19050"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  <p:bldP spid="16" grpId="0"/>
      <p:bldP spid="79" grpId="0"/>
      <p:bldP spid="81" grpId="0" animBg="1"/>
      <p:bldP spid="82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 bwMode="auto">
          <a:xfrm>
            <a:off x="1118504" y="1432073"/>
            <a:ext cx="7063776" cy="2833049"/>
            <a:chOff x="289555" y="882345"/>
            <a:chExt cx="8424936" cy="3528392"/>
          </a:xfrm>
        </p:grpSpPr>
        <p:sp>
          <p:nvSpPr>
            <p:cNvPr id="23" name="矩形 22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680" y="802985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222680" y="699543"/>
            <a:ext cx="7165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:4a=5b(a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均不为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0),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a∶b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=4∶5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    )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4530" y="1729614"/>
            <a:ext cx="6646708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思路解析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两个内项的积等于两个外项的积。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相乘的两个数同时做外项或内项。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4a=5b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均不为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0),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sz="2400" b="1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a∶b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=5∶4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7557192" y="69954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✕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全屏显示(16:9)</PresentationFormat>
  <Paragraphs>109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方正书宋_GBK</vt:lpstr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F3AF9007A5644019AC37434265D4E1A7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