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35"/>
  </p:notesMasterIdLst>
  <p:handoutMasterIdLst>
    <p:handoutMasterId r:id="rId36"/>
  </p:handoutMasterIdLst>
  <p:sldIdLst>
    <p:sldId id="302" r:id="rId3"/>
    <p:sldId id="303" r:id="rId4"/>
    <p:sldId id="330" r:id="rId5"/>
    <p:sldId id="305" r:id="rId6"/>
    <p:sldId id="309" r:id="rId7"/>
    <p:sldId id="331" r:id="rId8"/>
    <p:sldId id="335" r:id="rId9"/>
    <p:sldId id="334" r:id="rId10"/>
    <p:sldId id="336" r:id="rId11"/>
    <p:sldId id="316" r:id="rId12"/>
    <p:sldId id="341" r:id="rId13"/>
    <p:sldId id="319" r:id="rId14"/>
    <p:sldId id="318" r:id="rId15"/>
    <p:sldId id="284" r:id="rId16"/>
    <p:sldId id="285" r:id="rId17"/>
    <p:sldId id="340" r:id="rId18"/>
    <p:sldId id="332" r:id="rId19"/>
    <p:sldId id="327" r:id="rId20"/>
    <p:sldId id="326" r:id="rId21"/>
    <p:sldId id="329" r:id="rId22"/>
    <p:sldId id="328" r:id="rId23"/>
    <p:sldId id="325" r:id="rId24"/>
    <p:sldId id="333" r:id="rId25"/>
    <p:sldId id="324" r:id="rId26"/>
    <p:sldId id="323" r:id="rId27"/>
    <p:sldId id="286" r:id="rId28"/>
    <p:sldId id="347" r:id="rId29"/>
    <p:sldId id="346" r:id="rId30"/>
    <p:sldId id="345" r:id="rId31"/>
    <p:sldId id="344" r:id="rId32"/>
    <p:sldId id="343" r:id="rId33"/>
    <p:sldId id="297" r:id="rId3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3300"/>
    <a:srgbClr val="3333FF"/>
    <a:srgbClr val="FFFFCC"/>
    <a:srgbClr val="6600CC"/>
    <a:srgbClr val="663300"/>
    <a:srgbClr val="4D4D4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79" autoAdjust="0"/>
    <p:restoredTop sz="91017" autoAdjust="0"/>
  </p:normalViewPr>
  <p:slideViewPr>
    <p:cSldViewPr>
      <p:cViewPr varScale="1">
        <p:scale>
          <a:sx n="108" d="100"/>
          <a:sy n="108" d="100"/>
        </p:scale>
        <p:origin x="-1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4C331-B1F5-450A-871E-7B2074B7F75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7A262-023D-4E49-B045-B5774DAC9F0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7A262-023D-4E49-B045-B5774DAC9F0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BCFC-DE22-4A6B-B734-87D8570E15D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5BA2-A85A-4FBE-BF62-AB71FAD88DA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21C51-5E3D-4656-A18B-BE4C2321E66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B5F29-DF4E-42E9-9AAE-45DDBEF2FA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BD763-7EF5-437F-8ECB-CA6FC8D8890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077F4-8A23-4F63-8877-3CD507E42FE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9E23B-6BD7-4D2D-B590-35E883BD307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8036F-241A-44BD-81EB-9AA2981C534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804A9-42E1-4293-B1AA-7E8B608E383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5716C-E2AA-4302-94F0-7E7E0AA5016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82495-7EF4-41E4-B739-030291DE31D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1CC7B-15F5-4CD3-8A7A-98F984BBD83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77F33-D3E4-44C0-8945-7FBDBFF73D5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6219F-6A70-4DFC-9E34-7AF78A31ACE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3CD5-05A3-43D9-AFC9-B3B0A7EF8B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5BECA-0CDD-47F0-86F0-AB61F7D5A9E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C8FFA-2EE8-4AFF-84BB-B0D5828083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2E25-239D-460D-81FA-96233AF83C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A9E1-D750-4D9E-8EC0-9F5D6EA737C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C043C-C8B8-4FF0-A06F-F03DB5DC97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59540-7C20-4797-9939-979A61DC26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 smtClean="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 b="0" smtClean="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 smtClean="0">
                <a:latin typeface="+mj-lt"/>
              </a:defRPr>
            </a:lvl1pPr>
          </a:lstStyle>
          <a:p>
            <a:pPr>
              <a:defRPr/>
            </a:pPr>
            <a:fld id="{9023EA95-F4D6-4508-83EB-15B902623E5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75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115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62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480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6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8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30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102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 smtClean="0">
                <a:latin typeface="+mn-lt"/>
              </a:defRPr>
            </a:lvl1pPr>
          </a:lstStyle>
          <a:p>
            <a:pPr>
              <a:defRPr/>
            </a:pPr>
            <a:fld id="{638E20B0-7740-4F9A-AD18-A8D47255166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67175" y="1773238"/>
            <a:ext cx="4032250" cy="792162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sz="4500" b="1" dirty="0" smtClean="0">
                <a:latin typeface="Times New Roman" panose="02020603050405020304" pitchFamily="18" charset="0"/>
              </a:rPr>
              <a:t>Unit 3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563938" y="2636838"/>
            <a:ext cx="5041900" cy="214947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28398" dir="1593903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zh-CN" sz="7500">
                <a:solidFill>
                  <a:srgbClr val="FF3300"/>
                </a:solidFill>
              </a:rPr>
              <a:t>Language in use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403350" y="620713"/>
            <a:ext cx="71278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500" dirty="0"/>
              <a:t>Module 6  A trip to the zoo</a:t>
            </a:r>
          </a:p>
        </p:txBody>
      </p:sp>
      <p:pic>
        <p:nvPicPr>
          <p:cNvPr id="3077" name="Picture 6" descr="图片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073" y="2286507"/>
            <a:ext cx="279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4476553" y="550006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1042988" y="476250"/>
            <a:ext cx="3854450" cy="641350"/>
          </a:xfrm>
          <a:prstGeom prst="rect">
            <a:avLst/>
          </a:prstGeom>
          <a:solidFill>
            <a:srgbClr val="FF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dirty="0">
                <a:solidFill>
                  <a:schemeClr val="bg1"/>
                </a:solidFill>
              </a:rPr>
              <a:t>比较下列两组句子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5724525" y="1417638"/>
            <a:ext cx="31623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15000"/>
              </a:spcBef>
            </a:pPr>
            <a:r>
              <a:rPr lang="zh-CN" altLang="en-US" sz="2800" dirty="0">
                <a:solidFill>
                  <a:srgbClr val="1C1C1C"/>
                </a:solidFill>
              </a:rPr>
              <a:t>当</a:t>
            </a:r>
            <a:r>
              <a:rPr lang="zh-CN" altLang="en-US" sz="2800" dirty="0">
                <a:solidFill>
                  <a:srgbClr val="CC00FF"/>
                </a:solidFill>
              </a:rPr>
              <a:t>主语</a:t>
            </a:r>
            <a:r>
              <a:rPr lang="zh-CN" altLang="en-US" sz="2800" dirty="0"/>
              <a:t>是</a:t>
            </a:r>
            <a:r>
              <a:rPr lang="zh-CN" altLang="en-US" sz="2800" dirty="0">
                <a:solidFill>
                  <a:srgbClr val="FF5050"/>
                </a:solidFill>
              </a:rPr>
              <a:t>第一人称、第二人称、第三人称复数或复数名词</a:t>
            </a:r>
            <a:r>
              <a:rPr lang="zh-CN" altLang="en-US" sz="2800" dirty="0"/>
              <a:t>时</a:t>
            </a:r>
            <a:r>
              <a:rPr lang="zh-CN" altLang="en-US" sz="2800" dirty="0">
                <a:solidFill>
                  <a:srgbClr val="1C1C1C"/>
                </a:solidFill>
              </a:rPr>
              <a:t>，</a:t>
            </a:r>
            <a:r>
              <a:rPr lang="zh-CN" altLang="en-US" sz="2800" dirty="0">
                <a:solidFill>
                  <a:srgbClr val="CC00FF"/>
                </a:solidFill>
              </a:rPr>
              <a:t>谓语</a:t>
            </a:r>
            <a:r>
              <a:rPr lang="zh-CN" altLang="en-US" sz="2800" dirty="0"/>
              <a:t>动词要用</a:t>
            </a:r>
            <a:r>
              <a:rPr lang="zh-CN" altLang="en-US" sz="2800" dirty="0">
                <a:solidFill>
                  <a:srgbClr val="3333FF"/>
                </a:solidFill>
              </a:rPr>
              <a:t>原形</a:t>
            </a:r>
            <a:r>
              <a:rPr lang="zh-CN" altLang="en-US" sz="2800" dirty="0"/>
              <a:t>。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95288" y="1389063"/>
            <a:ext cx="5329237" cy="2327275"/>
          </a:xfrm>
          <a:prstGeom prst="rect">
            <a:avLst/>
          </a:prstGeom>
          <a:noFill/>
          <a:ln w="38100" cmpd="dbl" algn="ctr">
            <a:solidFill>
              <a:srgbClr val="00CC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kumimoji="1" lang="en-US" altLang="zh-CN" dirty="0">
                <a:solidFill>
                  <a:srgbClr val="333333"/>
                </a:solidFill>
              </a:rPr>
              <a:t>We </a:t>
            </a:r>
            <a:r>
              <a:rPr kumimoji="1" lang="en-US" altLang="zh-CN" dirty="0">
                <a:solidFill>
                  <a:srgbClr val="FF3300"/>
                </a:solidFill>
              </a:rPr>
              <a:t>have</a:t>
            </a:r>
            <a:r>
              <a:rPr kumimoji="1" lang="en-US" altLang="zh-CN" dirty="0">
                <a:solidFill>
                  <a:srgbClr val="333333"/>
                </a:solidFill>
              </a:rPr>
              <a:t> dinner at school.</a:t>
            </a:r>
          </a:p>
          <a:p>
            <a:r>
              <a:rPr kumimoji="1" lang="en-US" altLang="zh-CN" dirty="0">
                <a:solidFill>
                  <a:srgbClr val="333333"/>
                </a:solidFill>
              </a:rPr>
              <a:t>You </a:t>
            </a:r>
            <a:r>
              <a:rPr kumimoji="1" lang="en-US" altLang="zh-CN" dirty="0">
                <a:solidFill>
                  <a:srgbClr val="FF3300"/>
                </a:solidFill>
              </a:rPr>
              <a:t>sing</a:t>
            </a:r>
            <a:r>
              <a:rPr kumimoji="1" lang="en-US" altLang="zh-CN" dirty="0">
                <a:solidFill>
                  <a:srgbClr val="333333"/>
                </a:solidFill>
              </a:rPr>
              <a:t> very well.</a:t>
            </a:r>
          </a:p>
          <a:p>
            <a:r>
              <a:rPr kumimoji="1" lang="en-US" altLang="zh-CN" dirty="0">
                <a:solidFill>
                  <a:srgbClr val="333333"/>
                </a:solidFill>
              </a:rPr>
              <a:t>They </a:t>
            </a:r>
            <a:r>
              <a:rPr kumimoji="1" lang="en-US" altLang="zh-CN" dirty="0">
                <a:solidFill>
                  <a:srgbClr val="FF3300"/>
                </a:solidFill>
              </a:rPr>
              <a:t>go</a:t>
            </a:r>
            <a:r>
              <a:rPr kumimoji="1" lang="en-US" altLang="zh-CN" dirty="0">
                <a:solidFill>
                  <a:srgbClr val="333333"/>
                </a:solidFill>
              </a:rPr>
              <a:t> to school on Sunday.</a:t>
            </a: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5940425" y="4010025"/>
            <a:ext cx="280828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dirty="0"/>
              <a:t>当</a:t>
            </a:r>
            <a:r>
              <a:rPr lang="zh-CN" altLang="en-US" sz="2800" dirty="0">
                <a:solidFill>
                  <a:srgbClr val="CC00FF"/>
                </a:solidFill>
              </a:rPr>
              <a:t>主语</a:t>
            </a:r>
            <a:r>
              <a:rPr lang="zh-CN" altLang="en-US" sz="2800" dirty="0"/>
              <a:t>为</a:t>
            </a:r>
            <a:r>
              <a:rPr lang="en-US" altLang="zh-CN" sz="2800" dirty="0">
                <a:solidFill>
                  <a:srgbClr val="FF3300"/>
                </a:solidFill>
              </a:rPr>
              <a:t>he/she/it</a:t>
            </a:r>
            <a:r>
              <a:rPr lang="zh-CN" altLang="en-US" sz="2800" dirty="0">
                <a:solidFill>
                  <a:srgbClr val="FF3300"/>
                </a:solidFill>
              </a:rPr>
              <a:t>单数名词</a:t>
            </a:r>
            <a:r>
              <a:rPr lang="zh-CN" altLang="en-US" sz="2800" dirty="0"/>
              <a:t>时，</a:t>
            </a:r>
            <a:r>
              <a:rPr lang="zh-CN" altLang="en-US" sz="2800" dirty="0">
                <a:solidFill>
                  <a:srgbClr val="CC00FF"/>
                </a:solidFill>
              </a:rPr>
              <a:t>谓语</a:t>
            </a:r>
            <a:r>
              <a:rPr lang="zh-CN" altLang="en-US" sz="2800" dirty="0"/>
              <a:t>动词要用</a:t>
            </a:r>
            <a:r>
              <a:rPr lang="zh-CN" altLang="en-US" sz="2800" dirty="0">
                <a:solidFill>
                  <a:srgbClr val="0000FF"/>
                </a:solidFill>
              </a:rPr>
              <a:t>第三人称单数形式</a:t>
            </a:r>
            <a:r>
              <a:rPr lang="zh-CN" altLang="en-US" sz="2800" dirty="0">
                <a:solidFill>
                  <a:srgbClr val="333333"/>
                </a:solidFill>
              </a:rPr>
              <a:t>。</a:t>
            </a:r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468313" y="3981450"/>
            <a:ext cx="5256212" cy="2327275"/>
          </a:xfrm>
          <a:prstGeom prst="rect">
            <a:avLst/>
          </a:prstGeom>
          <a:noFill/>
          <a:ln w="38100" cmpd="dbl" algn="ctr">
            <a:solidFill>
              <a:srgbClr val="FFFF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333333"/>
                </a:solidFill>
              </a:rPr>
              <a:t>He never </a:t>
            </a:r>
            <a:r>
              <a:rPr lang="en-US" altLang="zh-CN" dirty="0">
                <a:solidFill>
                  <a:srgbClr val="FF3300"/>
                </a:solidFill>
              </a:rPr>
              <a:t>listens</a:t>
            </a:r>
            <a:r>
              <a:rPr lang="en-US" altLang="zh-CN" dirty="0">
                <a:solidFill>
                  <a:srgbClr val="333333"/>
                </a:solidFill>
              </a:rPr>
              <a:t> to music.</a:t>
            </a:r>
          </a:p>
          <a:p>
            <a:r>
              <a:rPr lang="en-US" altLang="zh-CN" dirty="0">
                <a:solidFill>
                  <a:srgbClr val="333333"/>
                </a:solidFill>
              </a:rPr>
              <a:t>She always </a:t>
            </a:r>
            <a:r>
              <a:rPr lang="en-US" altLang="zh-CN" dirty="0">
                <a:solidFill>
                  <a:srgbClr val="FF3300"/>
                </a:solidFill>
              </a:rPr>
              <a:t>wears</a:t>
            </a:r>
            <a:r>
              <a:rPr lang="en-US" altLang="zh-CN" dirty="0">
                <a:solidFill>
                  <a:srgbClr val="333333"/>
                </a:solidFill>
              </a:rPr>
              <a:t> school clothes.</a:t>
            </a:r>
          </a:p>
          <a:p>
            <a:r>
              <a:rPr lang="en-US" altLang="zh-CN" dirty="0">
                <a:solidFill>
                  <a:srgbClr val="333333"/>
                </a:solidFill>
              </a:rPr>
              <a:t>It often </a:t>
            </a:r>
            <a:r>
              <a:rPr lang="en-US" altLang="zh-CN" dirty="0">
                <a:solidFill>
                  <a:srgbClr val="FF3300"/>
                </a:solidFill>
              </a:rPr>
              <a:t>eats</a:t>
            </a:r>
            <a:r>
              <a:rPr lang="en-US" altLang="zh-CN" dirty="0">
                <a:solidFill>
                  <a:srgbClr val="333333"/>
                </a:solidFill>
              </a:rPr>
              <a:t> meat.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/>
      <p:bldP spid="809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98" name="Group 82"/>
          <p:cNvGraphicFramePr>
            <a:graphicFrameLocks noGrp="1"/>
          </p:cNvGraphicFramePr>
          <p:nvPr/>
        </p:nvGraphicFramePr>
        <p:xfrm>
          <a:off x="395288" y="1341438"/>
          <a:ext cx="8353425" cy="4797481"/>
        </p:xfrm>
        <a:graphic>
          <a:graphicData uri="http://schemas.openxmlformats.org/drawingml/2006/table">
            <a:tbl>
              <a:tblPr/>
              <a:tblGrid>
                <a:gridCol w="360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构成方法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例词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8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在词尾加</a:t>
                      </a:r>
                      <a:r>
                        <a:rPr kumimoji="0" lang="en-US" altLang="zh-C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23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kumimoji="0" lang="en-US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334" name="Rectangle 72"/>
          <p:cNvSpPr>
            <a:spLocks noChangeArrowheads="1"/>
          </p:cNvSpPr>
          <p:nvPr/>
        </p:nvSpPr>
        <p:spPr bwMode="auto">
          <a:xfrm>
            <a:off x="539750" y="476250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6600CC"/>
                </a:solidFill>
              </a:rPr>
              <a:t>动词第三人称单数形式的变化：</a:t>
            </a:r>
          </a:p>
        </p:txBody>
      </p:sp>
      <p:sp>
        <p:nvSpPr>
          <p:cNvPr id="111689" name="Rectangle 73"/>
          <p:cNvSpPr>
            <a:spLocks noChangeArrowheads="1"/>
          </p:cNvSpPr>
          <p:nvPr/>
        </p:nvSpPr>
        <p:spPr bwMode="auto">
          <a:xfrm>
            <a:off x="3995738" y="1916113"/>
            <a:ext cx="457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 err="1"/>
              <a:t>help→help</a:t>
            </a:r>
            <a:r>
              <a:rPr lang="en-US" altLang="zh-CN" sz="2800" u="sng" dirty="0" err="1">
                <a:solidFill>
                  <a:srgbClr val="FF3300"/>
                </a:solidFill>
              </a:rPr>
              <a:t>s</a:t>
            </a:r>
            <a:r>
              <a:rPr lang="en-US" altLang="zh-CN" sz="2800" dirty="0"/>
              <a:t> </a:t>
            </a:r>
            <a:r>
              <a:rPr lang="en-US" altLang="zh-CN" sz="2800" dirty="0">
                <a:solidFill>
                  <a:srgbClr val="FF0066"/>
                </a:solidFill>
              </a:rPr>
              <a:t>   </a:t>
            </a:r>
            <a:r>
              <a:rPr lang="en-US" altLang="zh-CN" sz="2800" dirty="0" err="1"/>
              <a:t>know→know</a:t>
            </a:r>
            <a:r>
              <a:rPr lang="en-US" altLang="zh-CN" sz="2800" u="sng" dirty="0" err="1">
                <a:solidFill>
                  <a:srgbClr val="FF3300"/>
                </a:solidFill>
              </a:rPr>
              <a:t>s</a:t>
            </a:r>
            <a:r>
              <a:rPr lang="en-US" altLang="zh-CN" sz="2800" dirty="0"/>
              <a:t> </a:t>
            </a:r>
            <a:endParaRPr lang="en-US" altLang="zh-CN" sz="2800" dirty="0">
              <a:solidFill>
                <a:srgbClr val="FF0066"/>
              </a:solidFill>
            </a:endParaRPr>
          </a:p>
          <a:p>
            <a:r>
              <a:rPr lang="en-US" altLang="zh-CN" sz="2800" dirty="0" err="1"/>
              <a:t>get→get</a:t>
            </a:r>
            <a:r>
              <a:rPr lang="en-US" altLang="zh-CN" sz="2800" u="sng" dirty="0" err="1">
                <a:solidFill>
                  <a:srgbClr val="FF3300"/>
                </a:solidFill>
              </a:rPr>
              <a:t>s</a:t>
            </a:r>
            <a:r>
              <a:rPr lang="en-US" altLang="zh-CN" sz="2800" dirty="0"/>
              <a:t> </a:t>
            </a:r>
            <a:r>
              <a:rPr lang="en-US" altLang="zh-CN" sz="2800" dirty="0">
                <a:solidFill>
                  <a:srgbClr val="FF0066"/>
                </a:solidFill>
              </a:rPr>
              <a:t>    </a:t>
            </a:r>
            <a:r>
              <a:rPr lang="en-US" altLang="zh-CN" sz="2800" dirty="0" err="1"/>
              <a:t>read→read</a:t>
            </a:r>
            <a:r>
              <a:rPr lang="en-US" altLang="zh-CN" sz="2800" u="sng" dirty="0" err="1">
                <a:solidFill>
                  <a:srgbClr val="FF3300"/>
                </a:solidFill>
              </a:rPr>
              <a:t>s</a:t>
            </a:r>
            <a:endParaRPr lang="en-US" altLang="zh-CN" sz="2800" u="sng" dirty="0">
              <a:solidFill>
                <a:srgbClr val="FF3300"/>
              </a:solidFill>
            </a:endParaRPr>
          </a:p>
        </p:txBody>
      </p:sp>
      <p:sp>
        <p:nvSpPr>
          <p:cNvPr id="111690" name="Rectangle 74"/>
          <p:cNvSpPr>
            <a:spLocks noChangeArrowheads="1"/>
          </p:cNvSpPr>
          <p:nvPr/>
        </p:nvSpPr>
        <p:spPr bwMode="auto">
          <a:xfrm>
            <a:off x="3924300" y="2987675"/>
            <a:ext cx="4968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 err="1"/>
              <a:t>guess→guess</a:t>
            </a:r>
            <a:r>
              <a:rPr lang="en-US" altLang="zh-CN" sz="2800" u="sng" dirty="0" err="1">
                <a:solidFill>
                  <a:srgbClr val="FF3300"/>
                </a:solidFill>
              </a:rPr>
              <a:t>es</a:t>
            </a:r>
            <a:r>
              <a:rPr lang="en-US" altLang="zh-CN" sz="2800" dirty="0"/>
              <a:t> </a:t>
            </a:r>
            <a:r>
              <a:rPr lang="en-US" altLang="zh-CN" sz="2800" dirty="0">
                <a:solidFill>
                  <a:srgbClr val="FF0066"/>
                </a:solidFill>
              </a:rPr>
              <a:t>   </a:t>
            </a:r>
            <a:r>
              <a:rPr lang="en-US" altLang="zh-CN" sz="2800" dirty="0" err="1"/>
              <a:t>fix→fix</a:t>
            </a:r>
            <a:r>
              <a:rPr lang="en-US" altLang="zh-CN" sz="2800" u="sng" dirty="0" err="1">
                <a:solidFill>
                  <a:srgbClr val="FF3300"/>
                </a:solidFill>
              </a:rPr>
              <a:t>es</a:t>
            </a:r>
            <a:r>
              <a:rPr lang="en-US" altLang="zh-CN" sz="2800" dirty="0"/>
              <a:t> </a:t>
            </a:r>
            <a:endParaRPr lang="en-US" altLang="zh-CN" sz="2800" dirty="0">
              <a:solidFill>
                <a:srgbClr val="FF0066"/>
              </a:solidFill>
            </a:endParaRPr>
          </a:p>
          <a:p>
            <a:r>
              <a:rPr lang="en-US" altLang="zh-CN" sz="2800" dirty="0" err="1"/>
              <a:t>teach→teach</a:t>
            </a:r>
            <a:r>
              <a:rPr lang="en-US" altLang="zh-CN" sz="2800" u="sng" dirty="0" err="1">
                <a:solidFill>
                  <a:srgbClr val="FF3300"/>
                </a:solidFill>
              </a:rPr>
              <a:t>es</a:t>
            </a:r>
            <a:r>
              <a:rPr lang="en-US" altLang="zh-CN" sz="2800" dirty="0"/>
              <a:t> </a:t>
            </a:r>
            <a:r>
              <a:rPr lang="en-US" altLang="zh-CN" sz="2800" dirty="0">
                <a:solidFill>
                  <a:srgbClr val="FF0066"/>
                </a:solidFill>
              </a:rPr>
              <a:t> </a:t>
            </a:r>
            <a:r>
              <a:rPr lang="en-US" altLang="zh-CN" sz="2800" dirty="0" err="1"/>
              <a:t>wash→wash</a:t>
            </a:r>
            <a:r>
              <a:rPr lang="en-US" altLang="zh-CN" sz="2800" u="sng" dirty="0" err="1">
                <a:solidFill>
                  <a:srgbClr val="FF3300"/>
                </a:solidFill>
              </a:rPr>
              <a:t>es</a:t>
            </a:r>
            <a:endParaRPr lang="en-US" altLang="zh-CN" sz="2800" u="sng" dirty="0">
              <a:solidFill>
                <a:srgbClr val="FF3300"/>
              </a:solidFill>
            </a:endParaRPr>
          </a:p>
        </p:txBody>
      </p:sp>
      <p:sp>
        <p:nvSpPr>
          <p:cNvPr id="111691" name="Rectangle 75"/>
          <p:cNvSpPr>
            <a:spLocks noChangeArrowheads="1"/>
          </p:cNvSpPr>
          <p:nvPr/>
        </p:nvSpPr>
        <p:spPr bwMode="auto">
          <a:xfrm>
            <a:off x="4067175" y="4149725"/>
            <a:ext cx="15478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/>
              <a:t>go→go</a:t>
            </a:r>
            <a:r>
              <a:rPr lang="en-US" altLang="zh-CN" sz="2800" u="sng">
                <a:solidFill>
                  <a:srgbClr val="FF3300"/>
                </a:solidFill>
              </a:rPr>
              <a:t>es</a:t>
            </a:r>
          </a:p>
        </p:txBody>
      </p:sp>
      <p:sp>
        <p:nvSpPr>
          <p:cNvPr id="111693" name="Rectangle 77"/>
          <p:cNvSpPr>
            <a:spLocks noChangeArrowheads="1"/>
          </p:cNvSpPr>
          <p:nvPr/>
        </p:nvSpPr>
        <p:spPr bwMode="auto">
          <a:xfrm>
            <a:off x="4032250" y="5013325"/>
            <a:ext cx="457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/>
              <a:t>carry→carr</a:t>
            </a:r>
            <a:r>
              <a:rPr lang="en-US" altLang="zh-CN" sz="2800" u="sng">
                <a:solidFill>
                  <a:srgbClr val="FF3300"/>
                </a:solidFill>
              </a:rPr>
              <a:t>ies</a:t>
            </a:r>
            <a:r>
              <a:rPr lang="en-US" altLang="zh-CN" sz="2800"/>
              <a:t> </a:t>
            </a:r>
          </a:p>
          <a:p>
            <a:r>
              <a:rPr lang="en-US" altLang="zh-CN" sz="2800"/>
              <a:t>worry→worri</a:t>
            </a:r>
            <a:r>
              <a:rPr lang="en-US" altLang="zh-CN" sz="2800" u="sng">
                <a:solidFill>
                  <a:srgbClr val="FF3300"/>
                </a:solidFill>
              </a:rPr>
              <a:t>es</a:t>
            </a:r>
          </a:p>
        </p:txBody>
      </p:sp>
      <p:sp>
        <p:nvSpPr>
          <p:cNvPr id="111694" name="Rectangle 78"/>
          <p:cNvSpPr>
            <a:spLocks noChangeArrowheads="1"/>
          </p:cNvSpPr>
          <p:nvPr/>
        </p:nvSpPr>
        <p:spPr bwMode="auto">
          <a:xfrm>
            <a:off x="395288" y="2997200"/>
            <a:ext cx="37306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/>
              <a:t>以字母</a:t>
            </a:r>
            <a:r>
              <a:rPr lang="en-US" altLang="zh-CN" sz="2800" dirty="0">
                <a:solidFill>
                  <a:srgbClr val="FF0066"/>
                </a:solidFill>
              </a:rPr>
              <a:t>s, x, </a:t>
            </a:r>
            <a:r>
              <a:rPr lang="en-US" altLang="zh-CN" sz="2800" dirty="0" err="1">
                <a:solidFill>
                  <a:srgbClr val="FF0066"/>
                </a:solidFill>
              </a:rPr>
              <a:t>sh</a:t>
            </a:r>
            <a:r>
              <a:rPr lang="en-US" altLang="zh-CN" sz="2800" dirty="0">
                <a:solidFill>
                  <a:srgbClr val="FF0066"/>
                </a:solidFill>
              </a:rPr>
              <a:t>, </a:t>
            </a:r>
            <a:r>
              <a:rPr lang="en-US" altLang="zh-CN" sz="2800" dirty="0" err="1">
                <a:solidFill>
                  <a:srgbClr val="FF0066"/>
                </a:solidFill>
              </a:rPr>
              <a:t>ch</a:t>
            </a:r>
            <a:r>
              <a:rPr lang="zh-CN" altLang="en-US" sz="2800" dirty="0"/>
              <a:t>结尾的动词加</a:t>
            </a:r>
            <a:r>
              <a:rPr lang="en-US" altLang="zh-CN" sz="2800" dirty="0">
                <a:solidFill>
                  <a:srgbClr val="FF0066"/>
                </a:solidFill>
              </a:rPr>
              <a:t>-</a:t>
            </a:r>
            <a:r>
              <a:rPr lang="en-US" altLang="zh-CN" sz="2800" dirty="0" err="1">
                <a:solidFill>
                  <a:srgbClr val="FF0066"/>
                </a:solidFill>
              </a:rPr>
              <a:t>es</a:t>
            </a:r>
            <a:endParaRPr lang="en-US" altLang="zh-CN" sz="2800" dirty="0">
              <a:solidFill>
                <a:srgbClr val="FF0066"/>
              </a:solidFill>
            </a:endParaRPr>
          </a:p>
        </p:txBody>
      </p:sp>
      <p:sp>
        <p:nvSpPr>
          <p:cNvPr id="111695" name="Rectangle 79"/>
          <p:cNvSpPr>
            <a:spLocks noChangeArrowheads="1"/>
          </p:cNvSpPr>
          <p:nvPr/>
        </p:nvSpPr>
        <p:spPr bwMode="auto">
          <a:xfrm>
            <a:off x="395288" y="4005263"/>
            <a:ext cx="3460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以字母</a:t>
            </a:r>
            <a:r>
              <a:rPr lang="en-US" altLang="zh-CN" sz="2800">
                <a:solidFill>
                  <a:srgbClr val="FF0066"/>
                </a:solidFill>
              </a:rPr>
              <a:t>o</a:t>
            </a:r>
            <a:r>
              <a:rPr lang="zh-CN" altLang="en-US" sz="2800"/>
              <a:t>结尾的动词加</a:t>
            </a:r>
            <a:r>
              <a:rPr lang="en-US" altLang="zh-CN" sz="2800">
                <a:solidFill>
                  <a:srgbClr val="FF0066"/>
                </a:solidFill>
              </a:rPr>
              <a:t>-es</a:t>
            </a:r>
          </a:p>
        </p:txBody>
      </p:sp>
      <p:sp>
        <p:nvSpPr>
          <p:cNvPr id="111696" name="Rectangle 80"/>
          <p:cNvSpPr>
            <a:spLocks noChangeArrowheads="1"/>
          </p:cNvSpPr>
          <p:nvPr/>
        </p:nvSpPr>
        <p:spPr bwMode="auto">
          <a:xfrm>
            <a:off x="395288" y="5075238"/>
            <a:ext cx="36004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以</a:t>
            </a:r>
            <a:r>
              <a:rPr lang="zh-CN" altLang="en-US" sz="2800">
                <a:solidFill>
                  <a:srgbClr val="FF0066"/>
                </a:solidFill>
              </a:rPr>
              <a:t>辅音字母加</a:t>
            </a:r>
            <a:r>
              <a:rPr lang="en-US" altLang="zh-CN" sz="2800">
                <a:solidFill>
                  <a:srgbClr val="FF0066"/>
                </a:solidFill>
              </a:rPr>
              <a:t>y</a:t>
            </a:r>
            <a:r>
              <a:rPr lang="zh-CN" altLang="en-US" sz="2800"/>
              <a:t>结尾的动词</a:t>
            </a:r>
            <a:r>
              <a:rPr lang="en-US" altLang="zh-CN" sz="2800"/>
              <a:t>,</a:t>
            </a:r>
            <a:r>
              <a:rPr lang="zh-CN" altLang="en-US" sz="2800"/>
              <a:t>先</a:t>
            </a:r>
            <a:r>
              <a:rPr lang="zh-CN" altLang="en-US" sz="2800">
                <a:solidFill>
                  <a:srgbClr val="FF0066"/>
                </a:solidFill>
              </a:rPr>
              <a:t>变</a:t>
            </a:r>
            <a:r>
              <a:rPr lang="en-US" altLang="zh-CN" sz="2800">
                <a:solidFill>
                  <a:srgbClr val="FF0066"/>
                </a:solidFill>
              </a:rPr>
              <a:t>y</a:t>
            </a:r>
            <a:r>
              <a:rPr lang="zh-CN" altLang="en-US" sz="2800">
                <a:solidFill>
                  <a:srgbClr val="FF0066"/>
                </a:solidFill>
              </a:rPr>
              <a:t>为</a:t>
            </a:r>
            <a:r>
              <a:rPr lang="en-US" altLang="zh-CN" sz="2800">
                <a:solidFill>
                  <a:srgbClr val="FF0066"/>
                </a:solidFill>
              </a:rPr>
              <a:t>i,</a:t>
            </a:r>
            <a:r>
              <a:rPr lang="zh-CN" altLang="en-US" sz="2800">
                <a:solidFill>
                  <a:srgbClr val="FF0066"/>
                </a:solidFill>
              </a:rPr>
              <a:t>再加</a:t>
            </a:r>
            <a:r>
              <a:rPr lang="en-US" altLang="zh-CN" sz="2800">
                <a:solidFill>
                  <a:srgbClr val="FF0066"/>
                </a:solidFill>
              </a:rPr>
              <a:t>-es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1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1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89" grpId="0"/>
      <p:bldP spid="111690" grpId="0"/>
      <p:bldP spid="111691" grpId="0"/>
      <p:bldP spid="111693" grpId="0"/>
      <p:bldP spid="111694" grpId="0"/>
      <p:bldP spid="111695" grpId="0"/>
      <p:bldP spid="1116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755650" y="1090613"/>
            <a:ext cx="76327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zh-CN" altLang="en-US" dirty="0">
                <a:solidFill>
                  <a:srgbClr val="333333"/>
                </a:solidFill>
              </a:rPr>
              <a:t>把下列动词变为第三人称单数形式。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547813" y="2205038"/>
            <a:ext cx="1512887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read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/>
              <a:t>carry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/>
              <a:t>watch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/>
              <a:t>do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627313" y="2170113"/>
            <a:ext cx="1366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reads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2843213" y="3825875"/>
            <a:ext cx="187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watches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771775" y="3033713"/>
            <a:ext cx="2016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carries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2484438" y="4652963"/>
            <a:ext cx="1366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does </a:t>
            </a:r>
          </a:p>
        </p:txBody>
      </p:sp>
      <p:pic>
        <p:nvPicPr>
          <p:cNvPr id="14344" name="Picture 9" descr="40618682610d0eaacdd3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463" y="2060575"/>
            <a:ext cx="31115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/>
      <p:bldP spid="83972" grpId="0"/>
      <p:bldP spid="83973" grpId="0"/>
      <p:bldP spid="83974" grpId="0"/>
      <p:bldP spid="839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539750" y="1606550"/>
            <a:ext cx="8064500" cy="2327275"/>
          </a:xfrm>
          <a:prstGeom prst="rect">
            <a:avLst/>
          </a:prstGeom>
          <a:noFill/>
          <a:ln w="38100" cmpd="dbl">
            <a:solidFill>
              <a:srgbClr val="3366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9933FF"/>
                </a:solidFill>
              </a:rPr>
              <a:t>她不说英语。</a:t>
            </a:r>
          </a:p>
          <a:p>
            <a:pPr eaLnBrk="1" hangingPunct="1"/>
            <a:r>
              <a:rPr lang="en-US" altLang="zh-CN" dirty="0"/>
              <a:t>She </a:t>
            </a:r>
            <a:r>
              <a:rPr lang="en-US" altLang="zh-CN" dirty="0">
                <a:solidFill>
                  <a:srgbClr val="FF0000"/>
                </a:solidFill>
              </a:rPr>
              <a:t>doesn’t speak</a:t>
            </a:r>
            <a:r>
              <a:rPr lang="en-US" altLang="zh-CN" dirty="0"/>
              <a:t> English.</a:t>
            </a:r>
          </a:p>
          <a:p>
            <a:pPr eaLnBrk="1" hangingPunct="1"/>
            <a:r>
              <a:rPr lang="zh-CN" altLang="en-US" dirty="0">
                <a:solidFill>
                  <a:srgbClr val="9933FF"/>
                </a:solidFill>
              </a:rPr>
              <a:t>他住地离学校不远。</a:t>
            </a:r>
          </a:p>
          <a:p>
            <a:pPr eaLnBrk="1" hangingPunct="1"/>
            <a:r>
              <a:rPr lang="en-US" altLang="zh-CN" dirty="0"/>
              <a:t>He </a:t>
            </a:r>
            <a:r>
              <a:rPr lang="en-US" altLang="zh-CN" dirty="0">
                <a:solidFill>
                  <a:srgbClr val="FF0000"/>
                </a:solidFill>
              </a:rPr>
              <a:t>doesn’t live</a:t>
            </a:r>
            <a:r>
              <a:rPr lang="en-US" altLang="zh-CN" dirty="0"/>
              <a:t> far away from school.</a:t>
            </a:r>
            <a:endParaRPr lang="en-US" altLang="zh-CN" dirty="0">
              <a:solidFill>
                <a:srgbClr val="9933FF"/>
              </a:solidFill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2051050" y="333375"/>
            <a:ext cx="59039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/>
              <a:t>如果表示</a:t>
            </a:r>
            <a:r>
              <a:rPr lang="zh-CN" altLang="en-US" dirty="0">
                <a:solidFill>
                  <a:srgbClr val="FF0000"/>
                </a:solidFill>
              </a:rPr>
              <a:t>不常做某事</a:t>
            </a:r>
            <a:r>
              <a:rPr lang="zh-CN" altLang="en-US" dirty="0"/>
              <a:t>，该怎样表达呢？</a:t>
            </a:r>
          </a:p>
        </p:txBody>
      </p:sp>
      <p:pic>
        <p:nvPicPr>
          <p:cNvPr id="82950" name="Picture 6" descr="图片1dad"/>
          <p:cNvPicPr preferRelativeResize="0"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15888"/>
            <a:ext cx="13557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441325" y="4019550"/>
            <a:ext cx="84518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zh-CN" altLang="en-US">
                <a:solidFill>
                  <a:srgbClr val="333333"/>
                </a:solidFill>
              </a:rPr>
              <a:t>主语是</a:t>
            </a:r>
            <a:r>
              <a:rPr kumimoji="1" lang="zh-CN" altLang="en-US"/>
              <a:t>第三人称单数的行为动词</a:t>
            </a:r>
            <a:r>
              <a:rPr kumimoji="1" lang="zh-CN" altLang="en-US">
                <a:solidFill>
                  <a:srgbClr val="333333"/>
                </a:solidFill>
              </a:rPr>
              <a:t>的一般</a:t>
            </a:r>
          </a:p>
          <a:p>
            <a:r>
              <a:rPr kumimoji="1" lang="zh-CN" altLang="en-US">
                <a:solidFill>
                  <a:srgbClr val="333333"/>
                </a:solidFill>
              </a:rPr>
              <a:t>现在时</a:t>
            </a:r>
            <a:r>
              <a:rPr kumimoji="1" lang="zh-CN" altLang="en-US">
                <a:solidFill>
                  <a:srgbClr val="FF0000"/>
                </a:solidFill>
              </a:rPr>
              <a:t>否定形式</a:t>
            </a:r>
            <a:r>
              <a:rPr kumimoji="1" lang="zh-CN" altLang="en-US">
                <a:solidFill>
                  <a:srgbClr val="333333"/>
                </a:solidFill>
              </a:rPr>
              <a:t>是在</a:t>
            </a:r>
            <a:r>
              <a:rPr kumimoji="1" lang="zh-CN" altLang="en-US">
                <a:solidFill>
                  <a:srgbClr val="6600CC"/>
                </a:solidFill>
              </a:rPr>
              <a:t>行为动词前加</a:t>
            </a:r>
          </a:p>
          <a:p>
            <a:r>
              <a:rPr kumimoji="1" lang="en-US" altLang="zh-CN">
                <a:solidFill>
                  <a:srgbClr val="FF0000"/>
                </a:solidFill>
              </a:rPr>
              <a:t>doesn’t</a:t>
            </a:r>
            <a:r>
              <a:rPr kumimoji="1" lang="en-US" altLang="zh-CN">
                <a:solidFill>
                  <a:srgbClr val="333333"/>
                </a:solidFill>
              </a:rPr>
              <a:t> (</a:t>
            </a:r>
            <a:r>
              <a:rPr kumimoji="1" lang="en-US" altLang="zh-CN">
                <a:solidFill>
                  <a:srgbClr val="FF0000"/>
                </a:solidFill>
              </a:rPr>
              <a:t>does not</a:t>
            </a:r>
            <a:r>
              <a:rPr kumimoji="1" lang="en-US" altLang="zh-CN">
                <a:solidFill>
                  <a:srgbClr val="333333"/>
                </a:solidFill>
              </a:rPr>
              <a:t> )</a:t>
            </a:r>
            <a:r>
              <a:rPr kumimoji="1" lang="zh-CN" altLang="en-US">
                <a:solidFill>
                  <a:srgbClr val="333333"/>
                </a:solidFill>
              </a:rPr>
              <a:t>，这时</a:t>
            </a:r>
            <a:r>
              <a:rPr kumimoji="1" lang="zh-CN" altLang="en-US"/>
              <a:t>要注意把</a:t>
            </a:r>
            <a:r>
              <a:rPr kumimoji="1" lang="zh-CN" altLang="en-US">
                <a:solidFill>
                  <a:srgbClr val="9933FF"/>
                </a:solidFill>
              </a:rPr>
              <a:t>谓语动</a:t>
            </a:r>
          </a:p>
          <a:p>
            <a:r>
              <a:rPr kumimoji="1" lang="zh-CN" altLang="en-US">
                <a:solidFill>
                  <a:srgbClr val="9933FF"/>
                </a:solidFill>
              </a:rPr>
              <a:t>词还原为</a:t>
            </a:r>
            <a:r>
              <a:rPr kumimoji="1" lang="zh-CN" altLang="en-US">
                <a:solidFill>
                  <a:srgbClr val="FF3300"/>
                </a:solidFill>
              </a:rPr>
              <a:t>动词原形</a:t>
            </a:r>
            <a:r>
              <a:rPr kumimoji="1" lang="zh-CN" altLang="en-US">
                <a:solidFill>
                  <a:srgbClr val="333333"/>
                </a:solidFill>
              </a:rPr>
              <a:t>。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9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build="p" animBg="1"/>
      <p:bldP spid="829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755650" y="914400"/>
            <a:ext cx="7454900" cy="179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kumimoji="1" lang="zh-CN" altLang="en-US">
                <a:solidFill>
                  <a:srgbClr val="333333"/>
                </a:solidFill>
              </a:rPr>
              <a:t>如果要问别人</a:t>
            </a:r>
            <a:r>
              <a:rPr kumimoji="1" lang="zh-CN" altLang="en-US">
                <a:solidFill>
                  <a:srgbClr val="9933FF"/>
                </a:solidFill>
              </a:rPr>
              <a:t>是否经常做某事</a:t>
            </a:r>
            <a:r>
              <a:rPr kumimoji="1" lang="zh-CN" altLang="en-US">
                <a:solidFill>
                  <a:srgbClr val="333333"/>
                </a:solidFill>
              </a:rPr>
              <a:t>，我们要采用下面的表达方式：</a:t>
            </a:r>
          </a:p>
          <a:p>
            <a:pPr>
              <a:spcBef>
                <a:spcPct val="10000"/>
              </a:spcBef>
            </a:pPr>
            <a:endParaRPr kumimoji="1" lang="en-US" altLang="zh-CN">
              <a:solidFill>
                <a:srgbClr val="0000FF"/>
              </a:solidFill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755650" y="2205038"/>
            <a:ext cx="7559675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>
                <a:solidFill>
                  <a:srgbClr val="333333"/>
                </a:solidFill>
              </a:rPr>
              <a:t>—</a:t>
            </a:r>
            <a:r>
              <a:rPr kumimoji="1" lang="en-US" altLang="zh-CN">
                <a:solidFill>
                  <a:srgbClr val="FF0000"/>
                </a:solidFill>
              </a:rPr>
              <a:t>Does</a:t>
            </a:r>
            <a:r>
              <a:rPr kumimoji="1" lang="en-US" altLang="zh-CN">
                <a:solidFill>
                  <a:srgbClr val="333333"/>
                </a:solidFill>
              </a:rPr>
              <a:t> the panda </a:t>
            </a:r>
            <a:r>
              <a:rPr kumimoji="1" lang="en-US" altLang="zh-CN">
                <a:solidFill>
                  <a:srgbClr val="FF0000"/>
                </a:solidFill>
              </a:rPr>
              <a:t>eat</a:t>
            </a:r>
            <a:r>
              <a:rPr kumimoji="1" lang="en-US" altLang="zh-CN">
                <a:solidFill>
                  <a:srgbClr val="333333"/>
                </a:solidFill>
              </a:rPr>
              <a:t> meat?</a:t>
            </a:r>
          </a:p>
          <a:p>
            <a:r>
              <a:rPr kumimoji="1" lang="en-US" altLang="zh-CN">
                <a:solidFill>
                  <a:srgbClr val="333333"/>
                </a:solidFill>
              </a:rPr>
              <a:t>—</a:t>
            </a:r>
            <a:r>
              <a:rPr kumimoji="1" lang="en-US" altLang="zh-CN">
                <a:solidFill>
                  <a:srgbClr val="0000FF"/>
                </a:solidFill>
              </a:rPr>
              <a:t>No, it doesn’t</a:t>
            </a:r>
            <a:r>
              <a:rPr kumimoji="1" lang="en-US" altLang="zh-CN">
                <a:solidFill>
                  <a:srgbClr val="333333"/>
                </a:solidFill>
              </a:rPr>
              <a:t>. </a:t>
            </a:r>
          </a:p>
          <a:p>
            <a:r>
              <a:rPr kumimoji="1" lang="en-US" altLang="zh-CN">
                <a:solidFill>
                  <a:srgbClr val="333333"/>
                </a:solidFill>
              </a:rPr>
              <a:t>—</a:t>
            </a:r>
            <a:r>
              <a:rPr kumimoji="1" lang="en-US" altLang="zh-CN">
                <a:solidFill>
                  <a:srgbClr val="FF0000"/>
                </a:solidFill>
              </a:rPr>
              <a:t>Does</a:t>
            </a:r>
            <a:r>
              <a:rPr kumimoji="1" lang="en-US" altLang="zh-CN">
                <a:solidFill>
                  <a:srgbClr val="333333"/>
                </a:solidFill>
              </a:rPr>
              <a:t> it </a:t>
            </a:r>
            <a:r>
              <a:rPr kumimoji="1" lang="en-US" altLang="zh-CN">
                <a:solidFill>
                  <a:srgbClr val="FF0000"/>
                </a:solidFill>
              </a:rPr>
              <a:t>eat</a:t>
            </a:r>
            <a:r>
              <a:rPr kumimoji="1" lang="en-US" altLang="zh-CN">
                <a:solidFill>
                  <a:srgbClr val="333333"/>
                </a:solidFill>
              </a:rPr>
              <a:t> bamboo?</a:t>
            </a:r>
          </a:p>
          <a:p>
            <a:r>
              <a:rPr kumimoji="1" lang="en-US" altLang="zh-CN">
                <a:solidFill>
                  <a:srgbClr val="333333"/>
                </a:solidFill>
              </a:rPr>
              <a:t>—</a:t>
            </a:r>
            <a:r>
              <a:rPr kumimoji="1" lang="en-US" altLang="zh-CN">
                <a:solidFill>
                  <a:srgbClr val="0000FF"/>
                </a:solidFill>
              </a:rPr>
              <a:t>Yes, it does</a:t>
            </a:r>
            <a:r>
              <a:rPr kumimoji="1" lang="en-US" altLang="zh-CN">
                <a:solidFill>
                  <a:srgbClr val="333333"/>
                </a:solidFill>
              </a:rPr>
              <a:t>.</a:t>
            </a:r>
          </a:p>
          <a:p>
            <a:r>
              <a:rPr kumimoji="1" lang="en-US" altLang="zh-CN">
                <a:solidFill>
                  <a:srgbClr val="333333"/>
                </a:solidFill>
              </a:rPr>
              <a:t>—</a:t>
            </a:r>
            <a:r>
              <a:rPr kumimoji="1" lang="en-US" altLang="zh-CN">
                <a:solidFill>
                  <a:srgbClr val="FF0000"/>
                </a:solidFill>
              </a:rPr>
              <a:t>Does </a:t>
            </a:r>
            <a:r>
              <a:rPr kumimoji="1" lang="en-US" altLang="zh-CN">
                <a:solidFill>
                  <a:srgbClr val="333333"/>
                </a:solidFill>
              </a:rPr>
              <a:t>he </a:t>
            </a:r>
            <a:r>
              <a:rPr kumimoji="1" lang="en-US" altLang="zh-CN">
                <a:solidFill>
                  <a:srgbClr val="FF0000"/>
                </a:solidFill>
              </a:rPr>
              <a:t>play </a:t>
            </a:r>
            <a:r>
              <a:rPr kumimoji="1" lang="en-US" altLang="zh-CN">
                <a:solidFill>
                  <a:srgbClr val="333333"/>
                </a:solidFill>
              </a:rPr>
              <a:t>the piano every day?</a:t>
            </a:r>
          </a:p>
          <a:p>
            <a:r>
              <a:rPr kumimoji="1" lang="en-US" altLang="zh-CN">
                <a:solidFill>
                  <a:srgbClr val="333333"/>
                </a:solidFill>
              </a:rPr>
              <a:t>—</a:t>
            </a:r>
            <a:r>
              <a:rPr kumimoji="1" lang="en-US" altLang="zh-CN">
                <a:solidFill>
                  <a:srgbClr val="0000FF"/>
                </a:solidFill>
              </a:rPr>
              <a:t>No, he doesn’t.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4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4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4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40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4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40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80400" cy="5761038"/>
          </a:xfrm>
          <a:noFill/>
        </p:spPr>
        <p:txBody>
          <a:bodyPr/>
          <a:lstStyle/>
          <a:p>
            <a:pPr marL="495300" indent="-495300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sz="3600" b="1" smtClean="0">
                <a:solidFill>
                  <a:srgbClr val="333333"/>
                </a:solidFill>
                <a:latin typeface="Times New Roman" panose="02020603050405020304" pitchFamily="18" charset="0"/>
              </a:rPr>
              <a:t>从以上例子可以看出，</a:t>
            </a:r>
            <a:r>
              <a:rPr kumimoji="1" lang="zh-CN" altLang="en-US" sz="3600" b="1" smtClean="0">
                <a:solidFill>
                  <a:srgbClr val="9933FF"/>
                </a:solidFill>
                <a:latin typeface="Times New Roman" panose="02020603050405020304" pitchFamily="18" charset="0"/>
              </a:rPr>
              <a:t>行为动词的第三</a:t>
            </a:r>
          </a:p>
          <a:p>
            <a:pPr marL="495300" indent="-495300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sz="3600" b="1" smtClean="0">
                <a:solidFill>
                  <a:srgbClr val="9933FF"/>
                </a:solidFill>
                <a:latin typeface="Times New Roman" panose="02020603050405020304" pitchFamily="18" charset="0"/>
              </a:rPr>
              <a:t>人称单数一般现在时疑问形式是在句首</a:t>
            </a:r>
          </a:p>
          <a:p>
            <a:pPr marL="495300" indent="-495300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sz="3600" b="1" smtClean="0">
                <a:solidFill>
                  <a:srgbClr val="9933FF"/>
                </a:solidFill>
                <a:latin typeface="Times New Roman" panose="02020603050405020304" pitchFamily="18" charset="0"/>
              </a:rPr>
              <a:t>加助动词</a:t>
            </a:r>
            <a:r>
              <a:rPr kumimoji="1" lang="en-US" altLang="zh-CN" sz="36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does </a:t>
            </a:r>
            <a:r>
              <a:rPr kumimoji="1" lang="zh-CN" altLang="en-US" sz="3600" b="1" smtClean="0">
                <a:solidFill>
                  <a:srgbClr val="9933FF"/>
                </a:solidFill>
                <a:latin typeface="Times New Roman" panose="02020603050405020304" pitchFamily="18" charset="0"/>
              </a:rPr>
              <a:t>，而加</a:t>
            </a:r>
            <a:r>
              <a:rPr kumimoji="1" lang="en-US" altLang="zh-CN" sz="36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does</a:t>
            </a:r>
            <a:r>
              <a:rPr kumimoji="1" lang="zh-CN" altLang="en-US" sz="3600" b="1" smtClean="0">
                <a:solidFill>
                  <a:srgbClr val="9933FF"/>
                </a:solidFill>
                <a:latin typeface="Times New Roman" panose="02020603050405020304" pitchFamily="18" charset="0"/>
              </a:rPr>
              <a:t>之后，后面的</a:t>
            </a:r>
          </a:p>
          <a:p>
            <a:pPr marL="495300" indent="-495300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sz="3600" b="1" smtClean="0">
                <a:solidFill>
                  <a:srgbClr val="9933FF"/>
                </a:solidFill>
                <a:latin typeface="Times New Roman" panose="02020603050405020304" pitchFamily="18" charset="0"/>
              </a:rPr>
              <a:t>谓语动词像否定句一样也要用原形</a:t>
            </a:r>
            <a:r>
              <a:rPr kumimoji="1" lang="zh-CN" altLang="en-US" sz="3600" b="1" smtClean="0">
                <a:solidFill>
                  <a:srgbClr val="333333"/>
                </a:solidFill>
                <a:latin typeface="Times New Roman" panose="02020603050405020304" pitchFamily="18" charset="0"/>
              </a:rPr>
              <a:t>。</a:t>
            </a:r>
          </a:p>
          <a:p>
            <a:pPr marL="495300" indent="-495300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sz="3600" b="1" smtClean="0">
                <a:solidFill>
                  <a:srgbClr val="333333"/>
                </a:solidFill>
                <a:latin typeface="Times New Roman" panose="02020603050405020304" pitchFamily="18" charset="0"/>
              </a:rPr>
              <a:t>例如：</a:t>
            </a:r>
          </a:p>
          <a:p>
            <a:pPr marL="495300" indent="-495300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36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Does</a:t>
            </a:r>
            <a:r>
              <a:rPr kumimoji="1" lang="en-US" altLang="zh-CN" sz="3600" b="1" smtClean="0">
                <a:solidFill>
                  <a:srgbClr val="333333"/>
                </a:solidFill>
                <a:latin typeface="Times New Roman" panose="02020603050405020304" pitchFamily="18" charset="0"/>
              </a:rPr>
              <a:t> he </a:t>
            </a:r>
            <a:r>
              <a:rPr kumimoji="1" lang="en-US" altLang="zh-CN" sz="36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get</a:t>
            </a:r>
            <a:r>
              <a:rPr kumimoji="1" lang="en-US" altLang="zh-CN" sz="3600" b="1" smtClean="0">
                <a:solidFill>
                  <a:srgbClr val="333333"/>
                </a:solidFill>
                <a:latin typeface="Times New Roman" panose="02020603050405020304" pitchFamily="18" charset="0"/>
              </a:rPr>
              <a:t> up very early?</a:t>
            </a:r>
          </a:p>
          <a:p>
            <a:pPr marL="495300" indent="-495300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sz="3600" b="1" smtClean="0">
                <a:solidFill>
                  <a:srgbClr val="333333"/>
                </a:solidFill>
                <a:latin typeface="Times New Roman" panose="02020603050405020304" pitchFamily="18" charset="0"/>
              </a:rPr>
              <a:t>他起床很早吗？</a:t>
            </a:r>
          </a:p>
          <a:p>
            <a:pPr marL="495300" indent="-495300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CN" sz="36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Does </a:t>
            </a:r>
            <a:r>
              <a:rPr kumimoji="1" lang="en-US" altLang="zh-CN" sz="3600" b="1" smtClean="0">
                <a:solidFill>
                  <a:srgbClr val="333333"/>
                </a:solidFill>
                <a:latin typeface="Times New Roman" panose="02020603050405020304" pitchFamily="18" charset="0"/>
              </a:rPr>
              <a:t>the panda </a:t>
            </a:r>
            <a:r>
              <a:rPr kumimoji="1" lang="en-US" altLang="zh-CN" sz="36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come</a:t>
            </a:r>
            <a:r>
              <a:rPr kumimoji="1" lang="en-US" altLang="zh-CN" sz="3600" b="1" smtClean="0">
                <a:solidFill>
                  <a:srgbClr val="333333"/>
                </a:solidFill>
                <a:latin typeface="Times New Roman" panose="02020603050405020304" pitchFamily="18" charset="0"/>
              </a:rPr>
              <a:t> from China?</a:t>
            </a:r>
          </a:p>
          <a:p>
            <a:pPr marL="495300" indent="-495300"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sz="3600" b="1" smtClean="0">
                <a:solidFill>
                  <a:srgbClr val="333333"/>
                </a:solidFill>
                <a:latin typeface="Times New Roman" panose="02020603050405020304" pitchFamily="18" charset="0"/>
              </a:rPr>
              <a:t>熊猫来自中国吗？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4248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400">
                <a:solidFill>
                  <a:srgbClr val="6600CC"/>
                </a:solidFill>
              </a:rPr>
              <a:t>总结行为动词一般现在时的各种句式变化：</a:t>
            </a:r>
          </a:p>
        </p:txBody>
      </p:sp>
      <p:graphicFrame>
        <p:nvGraphicFramePr>
          <p:cNvPr id="110678" name="Group 86"/>
          <p:cNvGraphicFramePr>
            <a:graphicFrameLocks noGrp="1"/>
          </p:cNvGraphicFramePr>
          <p:nvPr/>
        </p:nvGraphicFramePr>
        <p:xfrm>
          <a:off x="468313" y="1125538"/>
          <a:ext cx="8280400" cy="5313449"/>
        </p:xfrm>
        <a:graphic>
          <a:graphicData uri="http://schemas.openxmlformats.org/drawingml/2006/table">
            <a:tbl>
              <a:tblPr/>
              <a:tblGrid>
                <a:gridCol w="1785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3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6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肯定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否定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疑问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回答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 does…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 does not/ doesn’t do…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Does he do…?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he does.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No, he doesn’t.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5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She does…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She does not/ doesn’t do…?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Does she do…?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she does.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No, she doesn’t.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5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 does…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 does not/ doesn’t…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Does it do…?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it does.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No, it doesn’t.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4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The+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可数名词单数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不可数名词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/… does…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The+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可数名词单数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不可数名词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/… does not/ doesn’t do ….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Does the+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可数名词单数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不可数名词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/… do…?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Yes, it does.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No, it doesn’t.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1905000"/>
            <a:ext cx="8534400" cy="1600200"/>
          </a:xfrm>
          <a:prstGeom prst="homePlate">
            <a:avLst>
              <a:gd name="adj" fmla="val 133333"/>
            </a:avLst>
          </a:prstGeom>
          <a:solidFill>
            <a:srgbClr val="CCFFFF">
              <a:alpha val="61960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7162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chemeClr val="accent2"/>
                </a:solidFill>
                <a:ea typeface="楷体_GB2312" pitchFamily="49" charset="-122"/>
              </a:rPr>
              <a:t>以下部分为课本练习，供老师在对答案时选择使用。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116013" y="549275"/>
            <a:ext cx="7416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/>
              <a:t>Work in pairs. Look at the pictures. Ask and answer.</a:t>
            </a:r>
          </a:p>
        </p:txBody>
      </p:sp>
      <p:pic>
        <p:nvPicPr>
          <p:cNvPr id="92165" name="Picture 5" descr="t014f16e94ed550c3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773238"/>
            <a:ext cx="4032250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4716463" y="2420938"/>
            <a:ext cx="4032250" cy="1914525"/>
          </a:xfrm>
          <a:prstGeom prst="rect">
            <a:avLst/>
          </a:prstGeom>
          <a:solidFill>
            <a:srgbClr val="CCFFCC">
              <a:alpha val="69019"/>
            </a:srgbClr>
          </a:solidFill>
          <a:ln w="9525" algn="ctr">
            <a:solidFill>
              <a:srgbClr val="0080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CN" dirty="0">
                <a:latin typeface="Arial Narrow" panose="020B0606020202030204" pitchFamily="34" charset="0"/>
              </a:rPr>
              <a:t>Name:</a:t>
            </a:r>
            <a:r>
              <a:rPr lang="en-US" altLang="zh-CN" dirty="0">
                <a:solidFill>
                  <a:srgbClr val="6600CC"/>
                </a:solidFill>
                <a:latin typeface="Arial Narrow" panose="020B0606020202030204" pitchFamily="34" charset="0"/>
              </a:rPr>
              <a:t> </a:t>
            </a:r>
            <a:r>
              <a:rPr lang="en-US" altLang="zh-CN" dirty="0" err="1">
                <a:solidFill>
                  <a:srgbClr val="6600CC"/>
                </a:solidFill>
                <a:latin typeface="Arial Narrow" panose="020B0606020202030204" pitchFamily="34" charset="0"/>
              </a:rPr>
              <a:t>Meimei</a:t>
            </a:r>
            <a:endParaRPr lang="en-US" altLang="zh-CN" dirty="0">
              <a:solidFill>
                <a:srgbClr val="6600CC"/>
              </a:solidFill>
              <a:latin typeface="Arial Narrow" panose="020B0606020202030204" pitchFamily="34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zh-CN" dirty="0">
                <a:latin typeface="Arial Narrow" panose="020B0606020202030204" pitchFamily="34" charset="0"/>
              </a:rPr>
              <a:t>From: </a:t>
            </a:r>
            <a:r>
              <a:rPr lang="en-US" altLang="zh-CN" dirty="0">
                <a:solidFill>
                  <a:srgbClr val="6600CC"/>
                </a:solidFill>
                <a:latin typeface="Arial Narrow" panose="020B0606020202030204" pitchFamily="34" charset="0"/>
              </a:rPr>
              <a:t>Yunnan, China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dirty="0" err="1">
                <a:latin typeface="Arial Narrow" panose="020B0606020202030204" pitchFamily="34" charset="0"/>
              </a:rPr>
              <a:t>Favourite</a:t>
            </a:r>
            <a:r>
              <a:rPr lang="en-US" altLang="zh-CN" dirty="0">
                <a:latin typeface="Arial Narrow" panose="020B0606020202030204" pitchFamily="34" charset="0"/>
              </a:rPr>
              <a:t> food: </a:t>
            </a:r>
            <a:r>
              <a:rPr lang="en-US" altLang="zh-CN" dirty="0">
                <a:solidFill>
                  <a:srgbClr val="6600CC"/>
                </a:solidFill>
                <a:latin typeface="Arial Narrow" panose="020B0606020202030204" pitchFamily="34" charset="0"/>
              </a:rPr>
              <a:t>fruit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900113" y="4652963"/>
            <a:ext cx="7345362" cy="157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i="1" dirty="0">
                <a:solidFill>
                  <a:srgbClr val="0000FF"/>
                </a:solidFill>
              </a:rPr>
              <a:t>— Does </a:t>
            </a:r>
            <a:r>
              <a:rPr lang="en-US" altLang="zh-CN" i="1" dirty="0" err="1">
                <a:solidFill>
                  <a:srgbClr val="0000FF"/>
                </a:solidFill>
              </a:rPr>
              <a:t>Meimei</a:t>
            </a:r>
            <a:r>
              <a:rPr lang="en-US" altLang="zh-CN" i="1" dirty="0">
                <a:solidFill>
                  <a:srgbClr val="0000FF"/>
                </a:solidFill>
              </a:rPr>
              <a:t> the elephant come from Yunnan, China?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i="1" dirty="0">
                <a:solidFill>
                  <a:srgbClr val="0000FF"/>
                </a:solidFill>
              </a:rPr>
              <a:t>— Yes, it does.</a:t>
            </a:r>
          </a:p>
        </p:txBody>
      </p:sp>
      <p:sp>
        <p:nvSpPr>
          <p:cNvPr id="20486" name="Oval 9"/>
          <p:cNvSpPr>
            <a:spLocks noChangeArrowheads="1"/>
          </p:cNvSpPr>
          <p:nvPr/>
        </p:nvSpPr>
        <p:spPr bwMode="auto">
          <a:xfrm>
            <a:off x="107950" y="115888"/>
            <a:ext cx="10795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3333FF"/>
                </a:solidFill>
              </a:rPr>
              <a:t>P40</a:t>
            </a:r>
          </a:p>
        </p:txBody>
      </p:sp>
      <p:sp>
        <p:nvSpPr>
          <p:cNvPr id="20487" name="Text Box 10"/>
          <p:cNvSpPr txBox="1">
            <a:spLocks noChangeArrowheads="1"/>
          </p:cNvSpPr>
          <p:nvPr/>
        </p:nvSpPr>
        <p:spPr bwMode="auto">
          <a:xfrm>
            <a:off x="654050" y="617538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 animBg="1"/>
      <p:bldP spid="921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40" name="Picture 4" descr="u=4182928310,527685566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765175"/>
            <a:ext cx="4538662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4356100" y="3716338"/>
            <a:ext cx="4032250" cy="1914525"/>
          </a:xfrm>
          <a:prstGeom prst="rect">
            <a:avLst/>
          </a:prstGeom>
          <a:solidFill>
            <a:srgbClr val="CCFFCC">
              <a:alpha val="69019"/>
            </a:srgbClr>
          </a:solidFill>
          <a:ln w="9525" algn="ctr">
            <a:solidFill>
              <a:srgbClr val="0080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en-US" altLang="zh-CN" dirty="0">
                <a:latin typeface="Arial Narrow" panose="020B0606020202030204" pitchFamily="34" charset="0"/>
              </a:rPr>
              <a:t>Name:</a:t>
            </a:r>
            <a:r>
              <a:rPr lang="en-US" altLang="zh-CN" dirty="0">
                <a:solidFill>
                  <a:srgbClr val="6600CC"/>
                </a:solidFill>
                <a:latin typeface="Arial Narrow" panose="020B0606020202030204" pitchFamily="34" charset="0"/>
              </a:rPr>
              <a:t> </a:t>
            </a:r>
            <a:r>
              <a:rPr lang="en-US" altLang="zh-CN" dirty="0" err="1">
                <a:solidFill>
                  <a:srgbClr val="6600CC"/>
                </a:solidFill>
                <a:latin typeface="Arial Narrow" panose="020B0606020202030204" pitchFamily="34" charset="0"/>
              </a:rPr>
              <a:t>Kingba</a:t>
            </a:r>
            <a:endParaRPr lang="en-US" altLang="zh-CN" dirty="0">
              <a:solidFill>
                <a:srgbClr val="6600CC"/>
              </a:solidFill>
              <a:latin typeface="Arial Narrow" panose="020B0606020202030204" pitchFamily="34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zh-CN" dirty="0">
                <a:latin typeface="Arial Narrow" panose="020B0606020202030204" pitchFamily="34" charset="0"/>
              </a:rPr>
              <a:t>From: </a:t>
            </a:r>
            <a:r>
              <a:rPr lang="en-US" altLang="zh-CN" dirty="0">
                <a:solidFill>
                  <a:srgbClr val="6600CC"/>
                </a:solidFill>
                <a:latin typeface="Arial Narrow" panose="020B0606020202030204" pitchFamily="34" charset="0"/>
              </a:rPr>
              <a:t>Asia</a:t>
            </a:r>
          </a:p>
          <a:p>
            <a:pPr eaLnBrk="1" hangingPunct="1">
              <a:spcBef>
                <a:spcPct val="15000"/>
              </a:spcBef>
            </a:pPr>
            <a:r>
              <a:rPr lang="en-US" altLang="zh-CN" dirty="0" err="1">
                <a:latin typeface="Arial Narrow" panose="020B0606020202030204" pitchFamily="34" charset="0"/>
              </a:rPr>
              <a:t>Favourite</a:t>
            </a:r>
            <a:r>
              <a:rPr lang="en-US" altLang="zh-CN" dirty="0">
                <a:latin typeface="Arial Narrow" panose="020B0606020202030204" pitchFamily="34" charset="0"/>
              </a:rPr>
              <a:t> food: </a:t>
            </a:r>
            <a:r>
              <a:rPr lang="en-US" altLang="zh-CN" dirty="0">
                <a:solidFill>
                  <a:srgbClr val="6600CC"/>
                </a:solidFill>
                <a:latin typeface="Arial Narrow" panose="020B0606020202030204" pitchFamily="34" charset="0"/>
              </a:rPr>
              <a:t>meat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76375" y="1597025"/>
            <a:ext cx="2303463" cy="679450"/>
          </a:xfrm>
          <a:prstGeom prst="rect">
            <a:avLst/>
          </a:prstGeom>
          <a:solidFill>
            <a:srgbClr val="00FFFF"/>
          </a:solidFill>
          <a:ln w="38100" cmpd="dbl" algn="ctr">
            <a:solidFill>
              <a:srgbClr val="339966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/>
              <a:t>Objective: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403350" y="2492375"/>
            <a:ext cx="61214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To ask and answer questions about animals with the interrogative form of the </a:t>
            </a:r>
            <a:r>
              <a:rPr lang="en-US" altLang="zh-CN" dirty="0">
                <a:solidFill>
                  <a:srgbClr val="FF0000"/>
                </a:solidFill>
              </a:rPr>
              <a:t>present simple tense</a:t>
            </a:r>
          </a:p>
          <a:p>
            <a:pPr eaLnBrk="1" hangingPunct="1"/>
            <a:r>
              <a:rPr lang="en-US" altLang="zh-CN" dirty="0"/>
              <a:t>2. To introduce animals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1403350" y="333375"/>
            <a:ext cx="7489825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6600CC"/>
                </a:solidFill>
                <a:latin typeface="Arial Narrow" panose="020B0606020202030204" pitchFamily="34" charset="0"/>
              </a:rPr>
              <a:t>Complete the sentences with </a:t>
            </a:r>
            <a:r>
              <a:rPr lang="en-US" altLang="zh-CN" dirty="0">
                <a:solidFill>
                  <a:srgbClr val="FF3300"/>
                </a:solidFill>
                <a:latin typeface="Arial Narrow" panose="020B0606020202030204" pitchFamily="34" charset="0"/>
              </a:rPr>
              <a:t>does</a:t>
            </a:r>
            <a:r>
              <a:rPr lang="en-US" altLang="zh-CN" dirty="0">
                <a:solidFill>
                  <a:srgbClr val="6600CC"/>
                </a:solidFill>
                <a:latin typeface="Arial Narrow" panose="020B0606020202030204" pitchFamily="34" charset="0"/>
              </a:rPr>
              <a:t> or </a:t>
            </a:r>
            <a:r>
              <a:rPr lang="en-US" altLang="zh-CN" dirty="0">
                <a:solidFill>
                  <a:srgbClr val="FF3300"/>
                </a:solidFill>
                <a:latin typeface="Arial Narrow" panose="020B0606020202030204" pitchFamily="34" charset="0"/>
              </a:rPr>
              <a:t>doesn’t</a:t>
            </a:r>
            <a:r>
              <a:rPr lang="en-US" altLang="zh-CN" dirty="0">
                <a:solidFill>
                  <a:srgbClr val="6600CC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466725" y="1557338"/>
            <a:ext cx="8353425" cy="4802187"/>
          </a:xfrm>
          <a:prstGeom prst="rect">
            <a:avLst/>
          </a:prstGeom>
          <a:noFill/>
          <a:ln w="9525" algn="ctr">
            <a:solidFill>
              <a:srgbClr val="33CC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zh-CN" dirty="0"/>
              <a:t>1. — ______ this panda come from China?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dirty="0"/>
              <a:t>    — Yes, it ______.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dirty="0"/>
              <a:t>2. — _____ this panda eat fish?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dirty="0"/>
              <a:t>    — No, it _______.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dirty="0"/>
              <a:t>3. — ______ this monkey like fruit?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dirty="0"/>
              <a:t>    — Yes, it ______. 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dirty="0"/>
              <a:t>4. — ______ this monkey live in Africa?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dirty="0"/>
              <a:t>    — No, it _______.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dirty="0"/>
              <a:t>5. The zebra ______ like meat.</a:t>
            </a:r>
          </a:p>
        </p:txBody>
      </p:sp>
      <p:sp>
        <p:nvSpPr>
          <p:cNvPr id="22532" name="Oval 6"/>
          <p:cNvSpPr>
            <a:spLocks noChangeArrowheads="1"/>
          </p:cNvSpPr>
          <p:nvPr/>
        </p:nvSpPr>
        <p:spPr bwMode="auto">
          <a:xfrm>
            <a:off x="107950" y="44450"/>
            <a:ext cx="9906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3333FF"/>
                </a:solidFill>
              </a:rPr>
              <a:t>P40</a:t>
            </a:r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900113" y="401638"/>
            <a:ext cx="533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1690688" y="1557338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Does</a:t>
            </a:r>
            <a:r>
              <a:rPr lang="en-US" altLang="zh-CN"/>
              <a:t> 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2916238" y="2060575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does</a:t>
            </a:r>
            <a:r>
              <a:rPr lang="en-US" altLang="zh-CN"/>
              <a:t> </a:t>
            </a: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1546225" y="2565400"/>
            <a:ext cx="1296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Does</a:t>
            </a:r>
            <a:r>
              <a:rPr lang="en-US" altLang="zh-CN"/>
              <a:t> </a:t>
            </a: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2843213" y="3141663"/>
            <a:ext cx="187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doesn’t</a:t>
            </a:r>
            <a:r>
              <a:rPr lang="en-US" altLang="zh-CN"/>
              <a:t> </a:t>
            </a:r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1547813" y="3644900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Does</a:t>
            </a:r>
            <a:r>
              <a:rPr lang="en-US" altLang="zh-CN"/>
              <a:t> </a:t>
            </a:r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2916238" y="4149725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does</a:t>
            </a:r>
            <a:r>
              <a:rPr lang="en-US" altLang="zh-CN"/>
              <a:t> </a:t>
            </a:r>
          </a:p>
        </p:txBody>
      </p:sp>
      <p:sp>
        <p:nvSpPr>
          <p:cNvPr id="94222" name="Text Box 14"/>
          <p:cNvSpPr txBox="1">
            <a:spLocks noChangeArrowheads="1"/>
          </p:cNvSpPr>
          <p:nvPr/>
        </p:nvSpPr>
        <p:spPr bwMode="auto">
          <a:xfrm>
            <a:off x="1619250" y="4659313"/>
            <a:ext cx="1296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Does</a:t>
            </a:r>
            <a:r>
              <a:rPr lang="en-US" altLang="zh-CN"/>
              <a:t> </a:t>
            </a:r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2843213" y="5229225"/>
            <a:ext cx="1871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doesn’t</a:t>
            </a:r>
            <a:r>
              <a:rPr lang="en-US" altLang="zh-CN"/>
              <a:t> </a:t>
            </a:r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3059113" y="5740400"/>
            <a:ext cx="20177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doesn’t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9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9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6" grpId="0"/>
      <p:bldP spid="94217" grpId="0"/>
      <p:bldP spid="94218" grpId="0"/>
      <p:bldP spid="94219" grpId="0"/>
      <p:bldP spid="94220" grpId="0"/>
      <p:bldP spid="94221" grpId="0"/>
      <p:bldP spid="94222" grpId="0"/>
      <p:bldP spid="94223" grpId="0"/>
      <p:bldP spid="942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4"/>
          <p:cNvSpPr>
            <a:spLocks noChangeArrowheads="1"/>
          </p:cNvSpPr>
          <p:nvPr/>
        </p:nvSpPr>
        <p:spPr bwMode="auto">
          <a:xfrm>
            <a:off x="152400" y="76200"/>
            <a:ext cx="9906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3333FF"/>
                </a:solidFill>
              </a:rPr>
              <a:t>P40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533400" y="6096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971550" y="549275"/>
            <a:ext cx="7848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663300"/>
                </a:solidFill>
              </a:rPr>
              <a:t>Complete the passage with the correct form of the words in brackets.</a:t>
            </a: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611188" y="1916113"/>
            <a:ext cx="7777162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/>
              <a:t>My </a:t>
            </a:r>
            <a:r>
              <a:rPr lang="en-US" altLang="zh-CN" dirty="0" err="1"/>
              <a:t>favourite</a:t>
            </a:r>
            <a:r>
              <a:rPr lang="en-US" altLang="zh-CN" dirty="0"/>
              <a:t> animals (1) _____ (be) zebras. Look at this one. It (2) ______ (be) cute. It (3) _____ (be) black and white like the panda. But it (4) ______ (do not) come from Asia. It (5) ______ (come) from Africa. It (6) ______ (eat) grass.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5724525" y="1916113"/>
            <a:ext cx="1296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are</a:t>
            </a:r>
            <a:r>
              <a:rPr lang="en-US" altLang="zh-CN"/>
              <a:t> 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6659563" y="2492375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is</a:t>
            </a:r>
            <a:r>
              <a:rPr lang="en-US" altLang="zh-CN"/>
              <a:t> 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3635375" y="2997200"/>
            <a:ext cx="1296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is</a:t>
            </a:r>
            <a:r>
              <a:rPr lang="en-US" altLang="zh-CN"/>
              <a:t> </a:t>
            </a: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6588125" y="3500438"/>
            <a:ext cx="1943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 doesn’t</a:t>
            </a:r>
            <a:r>
              <a:rPr lang="en-US" altLang="zh-CN"/>
              <a:t> </a:t>
            </a: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6804025" y="4083050"/>
            <a:ext cx="16557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comes</a:t>
            </a:r>
            <a:r>
              <a:rPr lang="en-US" altLang="zh-CN"/>
              <a:t> 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5795963" y="4652963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66"/>
                </a:solidFill>
              </a:rPr>
              <a:t>eats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2" grpId="0"/>
      <p:bldP spid="93193" grpId="0"/>
      <p:bldP spid="93194" grpId="0"/>
      <p:bldP spid="93195" grpId="0"/>
      <p:bldP spid="93196" grpId="0"/>
      <p:bldP spid="9319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5"/>
          <p:cNvSpPr>
            <a:spLocks noChangeArrowheads="1"/>
          </p:cNvSpPr>
          <p:nvPr/>
        </p:nvSpPr>
        <p:spPr bwMode="auto">
          <a:xfrm>
            <a:off x="152400" y="76200"/>
            <a:ext cx="9906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3333FF"/>
                </a:solidFill>
              </a:rPr>
              <a:t>P41</a:t>
            </a:r>
          </a:p>
        </p:txBody>
      </p:sp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1258888" y="333375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1763713" y="260350"/>
            <a:ext cx="5618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chemeClr val="tx2"/>
                </a:solidFill>
              </a:rPr>
              <a:t>Complete the word map.</a:t>
            </a:r>
          </a:p>
        </p:txBody>
      </p:sp>
      <p:sp>
        <p:nvSpPr>
          <p:cNvPr id="24581" name="Oval 8"/>
          <p:cNvSpPr>
            <a:spLocks noChangeArrowheads="1"/>
          </p:cNvSpPr>
          <p:nvPr/>
        </p:nvSpPr>
        <p:spPr bwMode="auto">
          <a:xfrm>
            <a:off x="2771775" y="3140075"/>
            <a:ext cx="3240088" cy="13684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>
                <a:solidFill>
                  <a:srgbClr val="6600CC"/>
                </a:solidFill>
              </a:rPr>
              <a:t>The world </a:t>
            </a:r>
          </a:p>
          <a:p>
            <a:pPr algn="ctr"/>
            <a:r>
              <a:rPr lang="en-US" altLang="zh-CN">
                <a:solidFill>
                  <a:srgbClr val="6600CC"/>
                </a:solidFill>
              </a:rPr>
              <a:t>of animals</a:t>
            </a:r>
          </a:p>
        </p:txBody>
      </p:sp>
      <p:sp>
        <p:nvSpPr>
          <p:cNvPr id="24582" name="Oval 9"/>
          <p:cNvSpPr>
            <a:spLocks noChangeArrowheads="1"/>
          </p:cNvSpPr>
          <p:nvPr/>
        </p:nvSpPr>
        <p:spPr bwMode="auto">
          <a:xfrm>
            <a:off x="4140200" y="1773238"/>
            <a:ext cx="1800225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3" name="Oval 10"/>
          <p:cNvSpPr>
            <a:spLocks noChangeArrowheads="1"/>
          </p:cNvSpPr>
          <p:nvPr/>
        </p:nvSpPr>
        <p:spPr bwMode="auto">
          <a:xfrm>
            <a:off x="5651500" y="2492375"/>
            <a:ext cx="1439863" cy="7191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CN" sz="3200">
                <a:solidFill>
                  <a:srgbClr val="6600CC"/>
                </a:solidFill>
              </a:rPr>
              <a:t>Asia </a:t>
            </a:r>
          </a:p>
        </p:txBody>
      </p:sp>
      <p:sp>
        <p:nvSpPr>
          <p:cNvPr id="24584" name="Oval 11"/>
          <p:cNvSpPr>
            <a:spLocks noChangeArrowheads="1"/>
          </p:cNvSpPr>
          <p:nvPr/>
        </p:nvSpPr>
        <p:spPr bwMode="auto">
          <a:xfrm>
            <a:off x="5651500" y="4581525"/>
            <a:ext cx="2016125" cy="792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CN" sz="3200">
                <a:solidFill>
                  <a:srgbClr val="6600CC"/>
                </a:solidFill>
              </a:rPr>
              <a:t> America </a:t>
            </a:r>
          </a:p>
        </p:txBody>
      </p:sp>
      <p:sp>
        <p:nvSpPr>
          <p:cNvPr id="24585" name="Oval 13"/>
          <p:cNvSpPr>
            <a:spLocks noChangeArrowheads="1"/>
          </p:cNvSpPr>
          <p:nvPr/>
        </p:nvSpPr>
        <p:spPr bwMode="auto">
          <a:xfrm>
            <a:off x="7164388" y="1917700"/>
            <a:ext cx="1549400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6" name="Oval 14"/>
          <p:cNvSpPr>
            <a:spLocks noChangeArrowheads="1"/>
          </p:cNvSpPr>
          <p:nvPr/>
        </p:nvSpPr>
        <p:spPr bwMode="auto">
          <a:xfrm>
            <a:off x="5724525" y="1268413"/>
            <a:ext cx="1584325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7" name="Oval 15"/>
          <p:cNvSpPr>
            <a:spLocks noChangeArrowheads="1"/>
          </p:cNvSpPr>
          <p:nvPr/>
        </p:nvSpPr>
        <p:spPr bwMode="auto">
          <a:xfrm>
            <a:off x="2051050" y="2276475"/>
            <a:ext cx="1871663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 sz="3200">
              <a:solidFill>
                <a:srgbClr val="6600CC"/>
              </a:solidFill>
            </a:endParaRPr>
          </a:p>
        </p:txBody>
      </p:sp>
      <p:sp>
        <p:nvSpPr>
          <p:cNvPr id="24588" name="Oval 16"/>
          <p:cNvSpPr>
            <a:spLocks noChangeArrowheads="1"/>
          </p:cNvSpPr>
          <p:nvPr/>
        </p:nvSpPr>
        <p:spPr bwMode="auto">
          <a:xfrm>
            <a:off x="2339975" y="4868863"/>
            <a:ext cx="1657350" cy="7207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CN" sz="3200">
                <a:solidFill>
                  <a:srgbClr val="6600CC"/>
                </a:solidFill>
              </a:rPr>
              <a:t>  Europe </a:t>
            </a:r>
          </a:p>
        </p:txBody>
      </p:sp>
      <p:sp>
        <p:nvSpPr>
          <p:cNvPr id="24589" name="Oval 17"/>
          <p:cNvSpPr>
            <a:spLocks noChangeArrowheads="1"/>
          </p:cNvSpPr>
          <p:nvPr/>
        </p:nvSpPr>
        <p:spPr bwMode="auto">
          <a:xfrm>
            <a:off x="323850" y="3357563"/>
            <a:ext cx="1512888" cy="5746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90" name="Oval 18"/>
          <p:cNvSpPr>
            <a:spLocks noChangeArrowheads="1"/>
          </p:cNvSpPr>
          <p:nvPr/>
        </p:nvSpPr>
        <p:spPr bwMode="auto">
          <a:xfrm>
            <a:off x="179388" y="2492375"/>
            <a:ext cx="1223962" cy="5746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91" name="Oval 19"/>
          <p:cNvSpPr>
            <a:spLocks noChangeArrowheads="1"/>
          </p:cNvSpPr>
          <p:nvPr/>
        </p:nvSpPr>
        <p:spPr bwMode="auto">
          <a:xfrm>
            <a:off x="6948488" y="5661025"/>
            <a:ext cx="1727200" cy="5746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24592" name="Oval 20"/>
          <p:cNvSpPr>
            <a:spLocks noChangeArrowheads="1"/>
          </p:cNvSpPr>
          <p:nvPr/>
        </p:nvSpPr>
        <p:spPr bwMode="auto">
          <a:xfrm>
            <a:off x="611188" y="1484313"/>
            <a:ext cx="1512887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93" name="Oval 21"/>
          <p:cNvSpPr>
            <a:spLocks noChangeArrowheads="1"/>
          </p:cNvSpPr>
          <p:nvPr/>
        </p:nvSpPr>
        <p:spPr bwMode="auto">
          <a:xfrm>
            <a:off x="2339975" y="1196975"/>
            <a:ext cx="1511300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7021513" y="5646738"/>
            <a:ext cx="1943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i="1">
                <a:solidFill>
                  <a:srgbClr val="FF0066"/>
                </a:solidFill>
              </a:rPr>
              <a:t> monkey</a:t>
            </a:r>
          </a:p>
        </p:txBody>
      </p:sp>
      <p:sp>
        <p:nvSpPr>
          <p:cNvPr id="90136" name="Text Box 24"/>
          <p:cNvSpPr txBox="1">
            <a:spLocks noChangeArrowheads="1"/>
          </p:cNvSpPr>
          <p:nvPr/>
        </p:nvSpPr>
        <p:spPr bwMode="auto">
          <a:xfrm>
            <a:off x="395288" y="3357563"/>
            <a:ext cx="1509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i="1">
                <a:solidFill>
                  <a:srgbClr val="FF0066"/>
                </a:solidFill>
              </a:rPr>
              <a:t>monkey</a:t>
            </a:r>
          </a:p>
        </p:txBody>
      </p:sp>
      <p:sp>
        <p:nvSpPr>
          <p:cNvPr id="90138" name="Text Box 26"/>
          <p:cNvSpPr txBox="1">
            <a:spLocks noChangeArrowheads="1"/>
          </p:cNvSpPr>
          <p:nvPr/>
        </p:nvSpPr>
        <p:spPr bwMode="auto">
          <a:xfrm>
            <a:off x="7596188" y="3054350"/>
            <a:ext cx="1187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i="1">
                <a:solidFill>
                  <a:srgbClr val="FF0066"/>
                </a:solidFill>
              </a:rPr>
              <a:t>tiger</a:t>
            </a:r>
          </a:p>
        </p:txBody>
      </p:sp>
      <p:sp>
        <p:nvSpPr>
          <p:cNvPr id="90139" name="Text Box 27"/>
          <p:cNvSpPr txBox="1">
            <a:spLocks noChangeArrowheads="1"/>
          </p:cNvSpPr>
          <p:nvPr/>
        </p:nvSpPr>
        <p:spPr bwMode="auto">
          <a:xfrm>
            <a:off x="4427538" y="1844675"/>
            <a:ext cx="15128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i="1">
                <a:solidFill>
                  <a:srgbClr val="FF0066"/>
                </a:solidFill>
              </a:rPr>
              <a:t>panda</a:t>
            </a:r>
          </a:p>
        </p:txBody>
      </p:sp>
      <p:sp>
        <p:nvSpPr>
          <p:cNvPr id="90140" name="Text Box 28"/>
          <p:cNvSpPr txBox="1">
            <a:spLocks noChangeArrowheads="1"/>
          </p:cNvSpPr>
          <p:nvPr/>
        </p:nvSpPr>
        <p:spPr bwMode="auto">
          <a:xfrm>
            <a:off x="5867400" y="1325563"/>
            <a:ext cx="1366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i="1">
                <a:solidFill>
                  <a:srgbClr val="FF0066"/>
                </a:solidFill>
              </a:rPr>
              <a:t>monkey</a:t>
            </a:r>
          </a:p>
        </p:txBody>
      </p:sp>
      <p:sp>
        <p:nvSpPr>
          <p:cNvPr id="90141" name="Text Box 29"/>
          <p:cNvSpPr txBox="1">
            <a:spLocks noChangeArrowheads="1"/>
          </p:cNvSpPr>
          <p:nvPr/>
        </p:nvSpPr>
        <p:spPr bwMode="auto">
          <a:xfrm>
            <a:off x="7199313" y="1973263"/>
            <a:ext cx="16208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i="1">
                <a:solidFill>
                  <a:srgbClr val="FF0066"/>
                </a:solidFill>
              </a:rPr>
              <a:t>elephant</a:t>
            </a:r>
          </a:p>
        </p:txBody>
      </p:sp>
      <p:sp>
        <p:nvSpPr>
          <p:cNvPr id="24600" name="Text Box 30"/>
          <p:cNvSpPr txBox="1">
            <a:spLocks noChangeArrowheads="1"/>
          </p:cNvSpPr>
          <p:nvPr/>
        </p:nvSpPr>
        <p:spPr bwMode="auto">
          <a:xfrm>
            <a:off x="2484438" y="1196975"/>
            <a:ext cx="1223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i="1">
                <a:solidFill>
                  <a:srgbClr val="FF0066"/>
                </a:solidFill>
              </a:rPr>
              <a:t>giraffe</a:t>
            </a:r>
          </a:p>
        </p:txBody>
      </p:sp>
      <p:sp>
        <p:nvSpPr>
          <p:cNvPr id="90143" name="Text Box 31"/>
          <p:cNvSpPr txBox="1">
            <a:spLocks noChangeArrowheads="1"/>
          </p:cNvSpPr>
          <p:nvPr/>
        </p:nvSpPr>
        <p:spPr bwMode="auto">
          <a:xfrm>
            <a:off x="611188" y="1484313"/>
            <a:ext cx="1584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i="1">
                <a:solidFill>
                  <a:srgbClr val="FF0066"/>
                </a:solidFill>
              </a:rPr>
              <a:t>elephant</a:t>
            </a:r>
          </a:p>
        </p:txBody>
      </p:sp>
      <p:sp>
        <p:nvSpPr>
          <p:cNvPr id="90144" name="Text Box 32"/>
          <p:cNvSpPr txBox="1">
            <a:spLocks noChangeArrowheads="1"/>
          </p:cNvSpPr>
          <p:nvPr/>
        </p:nvSpPr>
        <p:spPr bwMode="auto">
          <a:xfrm>
            <a:off x="325438" y="2478088"/>
            <a:ext cx="11509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i="1">
                <a:solidFill>
                  <a:srgbClr val="FF0066"/>
                </a:solidFill>
              </a:rPr>
              <a:t>zebra</a:t>
            </a:r>
          </a:p>
        </p:txBody>
      </p:sp>
      <p:sp>
        <p:nvSpPr>
          <p:cNvPr id="90145" name="Text Box 33"/>
          <p:cNvSpPr txBox="1">
            <a:spLocks noChangeArrowheads="1"/>
          </p:cNvSpPr>
          <p:nvPr/>
        </p:nvSpPr>
        <p:spPr bwMode="auto">
          <a:xfrm>
            <a:off x="2268538" y="2276475"/>
            <a:ext cx="1366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6600CC"/>
                </a:solidFill>
              </a:rPr>
              <a:t>Africa</a:t>
            </a:r>
            <a:r>
              <a:rPr lang="en-US" altLang="zh-CN" sz="2800" i="1">
                <a:solidFill>
                  <a:srgbClr val="FF0066"/>
                </a:solidFill>
              </a:rPr>
              <a:t> </a:t>
            </a:r>
          </a:p>
        </p:txBody>
      </p:sp>
      <p:sp>
        <p:nvSpPr>
          <p:cNvPr id="24604" name="Oval 34"/>
          <p:cNvSpPr>
            <a:spLocks noChangeArrowheads="1"/>
          </p:cNvSpPr>
          <p:nvPr/>
        </p:nvSpPr>
        <p:spPr bwMode="auto">
          <a:xfrm>
            <a:off x="7380288" y="3068638"/>
            <a:ext cx="1368425" cy="5746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24605" name="Line 35"/>
          <p:cNvSpPr>
            <a:spLocks noChangeShapeType="1"/>
          </p:cNvSpPr>
          <p:nvPr/>
        </p:nvSpPr>
        <p:spPr bwMode="auto">
          <a:xfrm>
            <a:off x="5580063" y="4292600"/>
            <a:ext cx="360362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4606" name="Line 36"/>
          <p:cNvSpPr>
            <a:spLocks noChangeShapeType="1"/>
          </p:cNvSpPr>
          <p:nvPr/>
        </p:nvSpPr>
        <p:spPr bwMode="auto">
          <a:xfrm flipV="1">
            <a:off x="5508625" y="3068638"/>
            <a:ext cx="287338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4607" name="Line 37"/>
          <p:cNvSpPr>
            <a:spLocks noChangeShapeType="1"/>
          </p:cNvSpPr>
          <p:nvPr/>
        </p:nvSpPr>
        <p:spPr bwMode="auto">
          <a:xfrm>
            <a:off x="3419475" y="2852738"/>
            <a:ext cx="288925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4608" name="Line 38"/>
          <p:cNvSpPr>
            <a:spLocks noChangeShapeType="1"/>
          </p:cNvSpPr>
          <p:nvPr/>
        </p:nvSpPr>
        <p:spPr bwMode="auto">
          <a:xfrm flipH="1">
            <a:off x="3203575" y="4437063"/>
            <a:ext cx="288925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4609" name="Line 39"/>
          <p:cNvSpPr>
            <a:spLocks noChangeShapeType="1"/>
          </p:cNvSpPr>
          <p:nvPr/>
        </p:nvSpPr>
        <p:spPr bwMode="auto">
          <a:xfrm>
            <a:off x="7164388" y="5300663"/>
            <a:ext cx="287337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4610" name="Line 40"/>
          <p:cNvSpPr>
            <a:spLocks noChangeShapeType="1"/>
          </p:cNvSpPr>
          <p:nvPr/>
        </p:nvSpPr>
        <p:spPr bwMode="auto">
          <a:xfrm>
            <a:off x="5651500" y="2349500"/>
            <a:ext cx="215900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4611" name="Line 41"/>
          <p:cNvSpPr>
            <a:spLocks noChangeShapeType="1"/>
          </p:cNvSpPr>
          <p:nvPr/>
        </p:nvSpPr>
        <p:spPr bwMode="auto">
          <a:xfrm>
            <a:off x="6372225" y="1916113"/>
            <a:ext cx="0" cy="576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4612" name="Line 42"/>
          <p:cNvSpPr>
            <a:spLocks noChangeShapeType="1"/>
          </p:cNvSpPr>
          <p:nvPr/>
        </p:nvSpPr>
        <p:spPr bwMode="auto">
          <a:xfrm>
            <a:off x="7092950" y="2997200"/>
            <a:ext cx="358775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4613" name="Line 43"/>
          <p:cNvSpPr>
            <a:spLocks noChangeShapeType="1"/>
          </p:cNvSpPr>
          <p:nvPr/>
        </p:nvSpPr>
        <p:spPr bwMode="auto">
          <a:xfrm flipV="1">
            <a:off x="6877050" y="2349500"/>
            <a:ext cx="358775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4614" name="Line 44"/>
          <p:cNvSpPr>
            <a:spLocks noChangeShapeType="1"/>
          </p:cNvSpPr>
          <p:nvPr/>
        </p:nvSpPr>
        <p:spPr bwMode="auto">
          <a:xfrm>
            <a:off x="1908175" y="1989138"/>
            <a:ext cx="360363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4615" name="Line 45"/>
          <p:cNvSpPr>
            <a:spLocks noChangeShapeType="1"/>
          </p:cNvSpPr>
          <p:nvPr/>
        </p:nvSpPr>
        <p:spPr bwMode="auto">
          <a:xfrm flipV="1">
            <a:off x="1403350" y="2636838"/>
            <a:ext cx="647700" cy="144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4616" name="Line 46"/>
          <p:cNvSpPr>
            <a:spLocks noChangeShapeType="1"/>
          </p:cNvSpPr>
          <p:nvPr/>
        </p:nvSpPr>
        <p:spPr bwMode="auto">
          <a:xfrm flipV="1">
            <a:off x="1692275" y="2852738"/>
            <a:ext cx="719138" cy="576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4617" name="Line 47"/>
          <p:cNvSpPr>
            <a:spLocks noChangeShapeType="1"/>
          </p:cNvSpPr>
          <p:nvPr/>
        </p:nvSpPr>
        <p:spPr bwMode="auto">
          <a:xfrm flipH="1">
            <a:off x="2916238" y="1773238"/>
            <a:ext cx="71437" cy="5032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0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0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35" grpId="0"/>
      <p:bldP spid="90136" grpId="0"/>
      <p:bldP spid="90138" grpId="0"/>
      <p:bldP spid="90139" grpId="0"/>
      <p:bldP spid="90140" grpId="0"/>
      <p:bldP spid="90141" grpId="0"/>
      <p:bldP spid="90143" grpId="0"/>
      <p:bldP spid="90144" grpId="0"/>
      <p:bldP spid="9014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4"/>
          <p:cNvSpPr>
            <a:spLocks noChangeArrowheads="1" noChangeShapeType="1" noTextEdit="1"/>
          </p:cNvSpPr>
          <p:nvPr/>
        </p:nvSpPr>
        <p:spPr bwMode="auto">
          <a:xfrm>
            <a:off x="1330325" y="1579563"/>
            <a:ext cx="3313113" cy="769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000" kern="10">
                <a:ln w="9525">
                  <a:solidFill>
                    <a:srgbClr val="000000"/>
                  </a:solidFill>
                  <a:round/>
                </a:ln>
                <a:solidFill>
                  <a:srgbClr val="FF99CC"/>
                </a:solidFill>
                <a:latin typeface="Comic Sans MS" panose="030F0702030302020204"/>
              </a:rPr>
              <a:t>Module task:</a:t>
            </a:r>
            <a:endParaRPr lang="zh-CN" altLang="en-US" sz="6000" kern="10">
              <a:ln w="9525">
                <a:solidFill>
                  <a:srgbClr val="000000"/>
                </a:solidFill>
                <a:round/>
              </a:ln>
              <a:solidFill>
                <a:srgbClr val="FF99CC"/>
              </a:solidFill>
              <a:latin typeface="Comic Sans MS" panose="030F0702030302020204"/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2627313" y="2492375"/>
            <a:ext cx="496887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000" dirty="0">
                <a:solidFill>
                  <a:srgbClr val="0066FF"/>
                </a:solidFill>
                <a:latin typeface="Comic Sans MS" panose="030F0702030302020204" pitchFamily="66" charset="0"/>
              </a:rPr>
              <a:t>Making a poster of your </a:t>
            </a:r>
            <a:r>
              <a:rPr lang="en-US" altLang="zh-CN" sz="4000" dirty="0" err="1">
                <a:solidFill>
                  <a:srgbClr val="0066FF"/>
                </a:solidFill>
                <a:latin typeface="Comic Sans MS" panose="030F0702030302020204" pitchFamily="66" charset="0"/>
              </a:rPr>
              <a:t>favourite</a:t>
            </a:r>
            <a:r>
              <a:rPr lang="en-US" altLang="zh-CN" sz="4000" dirty="0">
                <a:solidFill>
                  <a:srgbClr val="0066FF"/>
                </a:solidFill>
                <a:latin typeface="Comic Sans MS" panose="030F0702030302020204" pitchFamily="66" charset="0"/>
              </a:rPr>
              <a:t> animal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900113" y="620713"/>
            <a:ext cx="6985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66FF"/>
                </a:solidFill>
                <a:latin typeface="Arial Narrow" panose="020B0606020202030204" pitchFamily="34" charset="0"/>
              </a:rPr>
              <a:t>Ⅰ. Work in groups. Find out about an animal.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971550" y="1905000"/>
            <a:ext cx="72723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 dirty="0">
                <a:solidFill>
                  <a:srgbClr val="6600CC"/>
                </a:solidFill>
                <a:cs typeface="Times New Roman" panose="02020603050405020304" pitchFamily="18" charset="0"/>
              </a:rPr>
              <a:t>☺</a:t>
            </a:r>
            <a:r>
              <a:rPr lang="en-US" altLang="zh-CN" i="1" dirty="0">
                <a:solidFill>
                  <a:srgbClr val="6600CC"/>
                </a:solidFill>
              </a:rPr>
              <a:t>Talk about your </a:t>
            </a:r>
            <a:r>
              <a:rPr lang="en-US" altLang="zh-CN" i="1" dirty="0" err="1">
                <a:solidFill>
                  <a:srgbClr val="6600CC"/>
                </a:solidFill>
              </a:rPr>
              <a:t>favourite</a:t>
            </a:r>
            <a:r>
              <a:rPr lang="en-US" altLang="zh-CN" i="1" dirty="0">
                <a:solidFill>
                  <a:srgbClr val="6600CC"/>
                </a:solidFill>
              </a:rPr>
              <a:t> animal.</a:t>
            </a:r>
          </a:p>
          <a:p>
            <a:pPr eaLnBrk="1" hangingPunct="1"/>
            <a:r>
              <a:rPr lang="en-US" altLang="zh-CN" i="1" dirty="0">
                <a:solidFill>
                  <a:srgbClr val="6600CC"/>
                </a:solidFill>
                <a:cs typeface="Times New Roman" panose="02020603050405020304" pitchFamily="18" charset="0"/>
              </a:rPr>
              <a:t>☺</a:t>
            </a:r>
            <a:r>
              <a:rPr lang="en-US" altLang="zh-CN" i="1" dirty="0">
                <a:solidFill>
                  <a:srgbClr val="6600CC"/>
                </a:solidFill>
              </a:rPr>
              <a:t>Choose one animal to write about.</a:t>
            </a:r>
          </a:p>
          <a:p>
            <a:pPr eaLnBrk="1" hangingPunct="1"/>
            <a:r>
              <a:rPr lang="en-US" altLang="zh-CN" i="1" dirty="0">
                <a:solidFill>
                  <a:srgbClr val="6600CC"/>
                </a:solidFill>
                <a:cs typeface="Times New Roman" panose="02020603050405020304" pitchFamily="18" charset="0"/>
              </a:rPr>
              <a:t>☺</a:t>
            </a:r>
            <a:r>
              <a:rPr lang="en-US" altLang="zh-CN" i="1" dirty="0">
                <a:solidFill>
                  <a:srgbClr val="6600CC"/>
                </a:solidFill>
              </a:rPr>
              <a:t>Find out about the animal.</a:t>
            </a:r>
          </a:p>
        </p:txBody>
      </p:sp>
      <p:graphicFrame>
        <p:nvGraphicFramePr>
          <p:cNvPr id="89167" name="Group 79"/>
          <p:cNvGraphicFramePr>
            <a:graphicFrameLocks noGrp="1"/>
          </p:cNvGraphicFramePr>
          <p:nvPr/>
        </p:nvGraphicFramePr>
        <p:xfrm>
          <a:off x="1042988" y="3933825"/>
          <a:ext cx="7200900" cy="2159000"/>
        </p:xfrm>
        <a:graphic>
          <a:graphicData uri="http://schemas.openxmlformats.org/drawingml/2006/table">
            <a:tbl>
              <a:tblPr/>
              <a:tblGrid>
                <a:gridCol w="176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2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8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It’s</a:t>
                      </a:r>
                    </a:p>
                  </a:txBody>
                  <a:tcPr marT="45727" marB="45727" horzOverflow="overflow">
                    <a:lnL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big/ small/ tall, black and white/…</a:t>
                      </a:r>
                    </a:p>
                  </a:txBody>
                  <a:tcPr marT="45727" marB="45727" horzOverflow="overflow">
                    <a:lnL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 comes from</a:t>
                      </a:r>
                    </a:p>
                  </a:txBody>
                  <a:tcPr marT="45727" marB="45727" horzOverflow="overflow">
                    <a:lnL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Asia/ Africa/…</a:t>
                      </a:r>
                    </a:p>
                  </a:txBody>
                  <a:tcPr marT="45727" marB="45727" horzOverflow="overflow">
                    <a:lnL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 eats</a:t>
                      </a:r>
                    </a:p>
                  </a:txBody>
                  <a:tcPr marT="45727" marB="45727" horzOverflow="overflow">
                    <a:lnL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meat/ grass/ bamboo/…</a:t>
                      </a:r>
                    </a:p>
                  </a:txBody>
                  <a:tcPr marT="45727" marB="45727" horzOverflow="overflow">
                    <a:lnL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9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89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89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8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971550" y="798513"/>
            <a:ext cx="74152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66FF"/>
                </a:solidFill>
                <a:latin typeface="Arial Narrow" panose="020B0606020202030204" pitchFamily="34" charset="0"/>
              </a:rPr>
              <a:t>Ⅱ. Make a poster about your group’s animal.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1116013" y="3860800"/>
            <a:ext cx="71294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66FF"/>
                </a:solidFill>
                <a:latin typeface="Arial Narrow" panose="020B0606020202030204" pitchFamily="34" charset="0"/>
              </a:rPr>
              <a:t>Ⅲ. Present your poster to the class.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1331913" y="2238375"/>
            <a:ext cx="69119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663300"/>
                </a:solidFill>
                <a:cs typeface="Times New Roman" panose="02020603050405020304" pitchFamily="18" charset="0"/>
              </a:rPr>
              <a:t>☺</a:t>
            </a:r>
            <a:r>
              <a:rPr lang="en-US" altLang="zh-CN" i="1" dirty="0">
                <a:solidFill>
                  <a:srgbClr val="663300"/>
                </a:solidFill>
              </a:rPr>
              <a:t>Draw it or find a photo.</a:t>
            </a:r>
          </a:p>
          <a:p>
            <a:pPr eaLnBrk="1" hangingPunct="1"/>
            <a:r>
              <a:rPr lang="en-US" altLang="zh-CN" i="1" dirty="0">
                <a:solidFill>
                  <a:srgbClr val="663300"/>
                </a:solidFill>
                <a:cs typeface="Times New Roman" panose="02020603050405020304" pitchFamily="18" charset="0"/>
              </a:rPr>
              <a:t>☺</a:t>
            </a:r>
            <a:r>
              <a:rPr lang="en-US" altLang="zh-CN" i="1" dirty="0">
                <a:solidFill>
                  <a:srgbClr val="663300"/>
                </a:solidFill>
              </a:rPr>
              <a:t>Write some information about it.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  <p:bldP spid="880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708275"/>
            <a:ext cx="8280400" cy="3338513"/>
          </a:xfrm>
          <a:noFill/>
        </p:spPr>
        <p:txBody>
          <a:bodyPr/>
          <a:lstStyle/>
          <a:p>
            <a:pPr marL="495300" indent="-495300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sz="3600" b="1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肯定句：</a:t>
            </a:r>
            <a:r>
              <a:rPr kumimoji="1" lang="zh-CN" altLang="en-US" sz="3600" b="1" dirty="0" smtClean="0">
                <a:latin typeface="Times New Roman" panose="02020603050405020304" pitchFamily="18" charset="0"/>
              </a:rPr>
              <a:t>主语</a:t>
            </a:r>
            <a:r>
              <a:rPr kumimoji="1" lang="en-US" altLang="zh-CN" sz="3600" b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+</a:t>
            </a:r>
            <a:r>
              <a:rPr kumimoji="1" lang="zh-CN" altLang="en-US" sz="36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动词的第三人称单数形式</a:t>
            </a:r>
          </a:p>
          <a:p>
            <a:pPr marL="495300" indent="-495300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sz="3600" b="1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否定句：</a:t>
            </a:r>
            <a:r>
              <a:rPr kumimoji="1" lang="zh-CN" altLang="en-US" sz="3600" b="1" dirty="0" smtClean="0">
                <a:latin typeface="Times New Roman" panose="02020603050405020304" pitchFamily="18" charset="0"/>
              </a:rPr>
              <a:t>主语</a:t>
            </a:r>
            <a:r>
              <a:rPr kumimoji="1" lang="en-US" altLang="zh-CN" sz="3600" b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doesn’t</a:t>
            </a:r>
            <a:r>
              <a:rPr kumimoji="1" lang="en-US" altLang="zh-CN" sz="3600" b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+</a:t>
            </a:r>
            <a:r>
              <a:rPr kumimoji="1" lang="zh-CN" altLang="en-US" sz="36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动词原形</a:t>
            </a:r>
          </a:p>
          <a:p>
            <a:pPr marL="495300" indent="-495300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sz="3600" b="1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疑问句：</a:t>
            </a:r>
            <a:r>
              <a:rPr kumimoji="1"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Does</a:t>
            </a:r>
            <a:r>
              <a:rPr kumimoji="1" lang="en-US" altLang="zh-CN" sz="3600" b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+</a:t>
            </a:r>
            <a:r>
              <a:rPr kumimoji="1" lang="zh-CN" altLang="en-US" sz="3600" b="1" dirty="0" smtClean="0">
                <a:latin typeface="Times New Roman" panose="02020603050405020304" pitchFamily="18" charset="0"/>
              </a:rPr>
              <a:t>主语</a:t>
            </a:r>
            <a:r>
              <a:rPr kumimoji="1" lang="en-US" altLang="zh-CN" sz="3600" b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+</a:t>
            </a:r>
            <a:r>
              <a:rPr kumimoji="1" lang="zh-CN" altLang="en-US" sz="36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动词原形</a:t>
            </a:r>
            <a:r>
              <a:rPr kumimoji="1" lang="zh-CN" altLang="en-US" sz="3600" b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？</a:t>
            </a:r>
          </a:p>
          <a:p>
            <a:pPr marL="495300" indent="-495300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sz="3600" b="1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肯定回答：</a:t>
            </a:r>
            <a:r>
              <a:rPr kumimoji="1" lang="en-US" altLang="zh-CN" sz="3600" b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Yes, </a:t>
            </a:r>
            <a:r>
              <a:rPr kumimoji="1" lang="zh-CN" altLang="en-US" sz="3600" b="1" dirty="0" smtClean="0">
                <a:latin typeface="Times New Roman" panose="02020603050405020304" pitchFamily="18" charset="0"/>
              </a:rPr>
              <a:t>主语</a:t>
            </a:r>
            <a:r>
              <a:rPr kumimoji="1" lang="en-US" altLang="zh-CN" sz="3600" b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does</a:t>
            </a:r>
            <a:r>
              <a:rPr kumimoji="1" lang="en-US" altLang="zh-CN" sz="3600" b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pPr marL="495300" indent="-495300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1" lang="zh-CN" altLang="en-US" sz="3600" b="1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否定回答：</a:t>
            </a:r>
            <a:r>
              <a:rPr kumimoji="1" lang="en-US" altLang="zh-CN" sz="3600" b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No, </a:t>
            </a:r>
            <a:r>
              <a:rPr kumimoji="1" lang="zh-CN" altLang="en-US" sz="3600" b="1" dirty="0" smtClean="0">
                <a:latin typeface="Times New Roman" panose="02020603050405020304" pitchFamily="18" charset="0"/>
              </a:rPr>
              <a:t>主语</a:t>
            </a:r>
            <a:r>
              <a:rPr kumimoji="1" lang="en-US" altLang="zh-CN" sz="3600" b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+ </a:t>
            </a:r>
            <a:r>
              <a:rPr kumimoji="1"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doesn’t</a:t>
            </a:r>
            <a:r>
              <a:rPr kumimoji="1" lang="en-US" altLang="zh-CN" sz="3600" b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611188" y="1268413"/>
            <a:ext cx="82804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95300" indent="-495300">
              <a:lnSpc>
                <a:spcPct val="120000"/>
              </a:lnSpc>
            </a:pPr>
            <a:r>
              <a:rPr kumimoji="1" lang="zh-CN" altLang="en-US" dirty="0"/>
              <a:t>现在把行为动词第三人称单数的各种</a:t>
            </a:r>
          </a:p>
          <a:p>
            <a:pPr marL="495300" indent="-495300">
              <a:lnSpc>
                <a:spcPct val="120000"/>
              </a:lnSpc>
            </a:pPr>
            <a:r>
              <a:rPr kumimoji="1" lang="zh-CN" altLang="en-US" dirty="0"/>
              <a:t>句式总结如下：</a:t>
            </a:r>
          </a:p>
        </p:txBody>
      </p:sp>
      <p:sp>
        <p:nvSpPr>
          <p:cNvPr id="28676" name="WordArt 7"/>
          <p:cNvSpPr>
            <a:spLocks noChangeArrowheads="1" noChangeShapeType="1" noTextEdit="1"/>
          </p:cNvSpPr>
          <p:nvPr/>
        </p:nvSpPr>
        <p:spPr bwMode="auto">
          <a:xfrm>
            <a:off x="3276600" y="620713"/>
            <a:ext cx="25209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 panose="02020603050405020304"/>
                <a:cs typeface="Times New Roman" panose="02020603050405020304"/>
              </a:rPr>
              <a:t>Review</a:t>
            </a:r>
            <a:endParaRPr lang="zh-CN" altLang="en-US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13"/>
          <p:cNvSpPr>
            <a:spLocks noChangeArrowheads="1"/>
          </p:cNvSpPr>
          <p:nvPr/>
        </p:nvSpPr>
        <p:spPr bwMode="auto">
          <a:xfrm>
            <a:off x="684213" y="3068638"/>
            <a:ext cx="7848600" cy="792162"/>
          </a:xfrm>
          <a:prstGeom prst="roundRect">
            <a:avLst>
              <a:gd name="adj" fmla="val 16667"/>
            </a:avLst>
          </a:prstGeom>
          <a:solidFill>
            <a:srgbClr val="FF99CC">
              <a:alpha val="41176"/>
            </a:srgbClr>
          </a:solidFill>
          <a:ln w="9525" algn="ctr">
            <a:solidFill>
              <a:srgbClr val="808080"/>
            </a:solidFill>
            <a:rou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9703" name="Text Box 10"/>
          <p:cNvSpPr txBox="1">
            <a:spLocks noChangeArrowheads="1"/>
          </p:cNvSpPr>
          <p:nvPr/>
        </p:nvSpPr>
        <p:spPr bwMode="auto">
          <a:xfrm>
            <a:off x="468313" y="1484784"/>
            <a:ext cx="81359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6600CC"/>
                </a:solidFill>
              </a:rPr>
              <a:t>Ⅰ. </a:t>
            </a:r>
            <a:r>
              <a:rPr lang="zh-CN" altLang="en-US" dirty="0">
                <a:solidFill>
                  <a:srgbClr val="6600CC"/>
                </a:solidFill>
              </a:rPr>
              <a:t>用方框中所给单词或短语填空，每个单词或短语限用一次。</a:t>
            </a:r>
          </a:p>
        </p:txBody>
      </p:sp>
      <p:sp>
        <p:nvSpPr>
          <p:cNvPr id="29704" name="Rectangle 11"/>
          <p:cNvSpPr>
            <a:spLocks noChangeArrowheads="1"/>
          </p:cNvSpPr>
          <p:nvPr/>
        </p:nvSpPr>
        <p:spPr bwMode="auto">
          <a:xfrm>
            <a:off x="755650" y="4110038"/>
            <a:ext cx="64214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1. This animal eats fruit, bread and _________ candies.</a:t>
            </a:r>
          </a:p>
        </p:txBody>
      </p:sp>
      <p:sp>
        <p:nvSpPr>
          <p:cNvPr id="29705" name="Rectangle 12"/>
          <p:cNvSpPr>
            <a:spLocks noChangeArrowheads="1"/>
          </p:cNvSpPr>
          <p:nvPr/>
        </p:nvSpPr>
        <p:spPr bwMode="auto">
          <a:xfrm>
            <a:off x="827088" y="3074988"/>
            <a:ext cx="762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funny, in fact, its, on the front of, even</a:t>
            </a: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1908175" y="4652963"/>
            <a:ext cx="1603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FF0066"/>
                </a:solidFill>
              </a:rPr>
              <a:t>even</a:t>
            </a:r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611188" y="1606550"/>
            <a:ext cx="78486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2. The kangaroo has a pocket ____________ the body.</a:t>
            </a:r>
          </a:p>
          <a:p>
            <a:pPr eaLnBrk="1" hangingPunct="1"/>
            <a:r>
              <a:rPr lang="en-US" altLang="zh-CN" dirty="0"/>
              <a:t>3. This is a very _________ book. You can read it.</a:t>
            </a:r>
          </a:p>
          <a:p>
            <a:pPr eaLnBrk="1" hangingPunct="1"/>
            <a:r>
              <a:rPr lang="en-US" altLang="zh-CN" dirty="0"/>
              <a:t>4. I have a dog and _________ name is </a:t>
            </a:r>
            <a:r>
              <a:rPr lang="en-US" altLang="zh-CN" dirty="0" err="1"/>
              <a:t>Dahua</a:t>
            </a:r>
            <a:r>
              <a:rPr lang="en-US" altLang="zh-CN" dirty="0"/>
              <a:t>.</a:t>
            </a:r>
          </a:p>
          <a:p>
            <a:pPr eaLnBrk="1" hangingPunct="1"/>
            <a:r>
              <a:rPr lang="en-US" altLang="zh-CN" dirty="0"/>
              <a:t>5. This animal isn’t from Asia. _________, it is from Africa.</a:t>
            </a:r>
          </a:p>
        </p:txBody>
      </p:sp>
      <p:sp>
        <p:nvSpPr>
          <p:cNvPr id="30723" name="AutoShape 5"/>
          <p:cNvSpPr>
            <a:spLocks noChangeArrowheads="1"/>
          </p:cNvSpPr>
          <p:nvPr/>
        </p:nvSpPr>
        <p:spPr bwMode="auto">
          <a:xfrm>
            <a:off x="684213" y="692150"/>
            <a:ext cx="7848600" cy="792163"/>
          </a:xfrm>
          <a:prstGeom prst="roundRect">
            <a:avLst>
              <a:gd name="adj" fmla="val 16667"/>
            </a:avLst>
          </a:prstGeom>
          <a:solidFill>
            <a:srgbClr val="FF99CC">
              <a:alpha val="41176"/>
            </a:srgbClr>
          </a:solidFill>
          <a:ln w="9525" algn="ctr">
            <a:solidFill>
              <a:srgbClr val="808080"/>
            </a:solidFill>
            <a:rou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827088" y="771525"/>
            <a:ext cx="762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funny, in fact, its, on the front of, even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468313" y="2066925"/>
            <a:ext cx="3455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FF0066"/>
                </a:solidFill>
              </a:rPr>
              <a:t> on the front of</a:t>
            </a:r>
            <a:endParaRPr lang="en-US" altLang="zh-CN"/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3995738" y="2636838"/>
            <a:ext cx="1603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FF0066"/>
                </a:solidFill>
              </a:rPr>
              <a:t> funny</a:t>
            </a: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5129213" y="3724275"/>
            <a:ext cx="1603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FF0066"/>
                </a:solidFill>
              </a:rPr>
              <a:t>its</a:t>
            </a:r>
            <a:endParaRPr lang="en-US" altLang="zh-CN"/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900113" y="5445125"/>
            <a:ext cx="1603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FF0066"/>
                </a:solidFill>
              </a:rPr>
              <a:t>In fact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3" grpId="0"/>
      <p:bldP spid="116744" grpId="0"/>
      <p:bldP spid="116745" grpId="0"/>
      <p:bldP spid="11674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468313" y="692150"/>
            <a:ext cx="8208962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6600CC"/>
                </a:solidFill>
              </a:rPr>
              <a:t>Ⅱ. </a:t>
            </a:r>
            <a:r>
              <a:rPr lang="zh-CN" altLang="en-US" dirty="0">
                <a:solidFill>
                  <a:srgbClr val="6600CC"/>
                </a:solidFill>
              </a:rPr>
              <a:t>用所给动词的正确形式完成下面的短文。</a:t>
            </a:r>
          </a:p>
          <a:p>
            <a:pPr eaLnBrk="1" hangingPunct="1"/>
            <a:r>
              <a:rPr lang="en-US" altLang="zh-CN" dirty="0"/>
              <a:t>There is a big zoo in our city. There</a:t>
            </a:r>
          </a:p>
          <a:p>
            <a:pPr eaLnBrk="1" hangingPunct="1"/>
            <a:r>
              <a:rPr lang="en-US" altLang="zh-CN" dirty="0"/>
              <a:t>(1) _________ (be) many different kinds of animals. There is a tiger (2) _______ (call) </a:t>
            </a:r>
            <a:r>
              <a:rPr lang="en-US" altLang="zh-CN" dirty="0" err="1"/>
              <a:t>Liangliang</a:t>
            </a:r>
            <a:r>
              <a:rPr lang="en-US" altLang="zh-CN" dirty="0"/>
              <a:t>. It (3) _________ (come) from Asia. It usually (4) _________ (eat) some small animals for food. It (5) _________ (not eat) grass or leaves.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1403350" y="2276475"/>
            <a:ext cx="1603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FF0066"/>
                </a:solidFill>
              </a:rPr>
              <a:t>are</a:t>
            </a:r>
            <a:endParaRPr lang="en-US" altLang="zh-CN"/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6516688" y="2852738"/>
            <a:ext cx="1603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FF0066"/>
                </a:solidFill>
              </a:rPr>
              <a:t>called</a:t>
            </a:r>
            <a:endParaRPr lang="en-US" altLang="zh-CN"/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5200650" y="3363913"/>
            <a:ext cx="1603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FF0066"/>
                </a:solidFill>
              </a:rPr>
              <a:t>comes</a:t>
            </a:r>
            <a:endParaRPr lang="en-US" altLang="zh-CN"/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5508625" y="3933825"/>
            <a:ext cx="1603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FF0066"/>
                </a:solidFill>
              </a:rPr>
              <a:t>eats</a:t>
            </a:r>
            <a:endParaRPr lang="en-US" altLang="zh-CN"/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395288" y="5013325"/>
            <a:ext cx="3168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FF0066"/>
                </a:solidFill>
              </a:rPr>
              <a:t> doesn’t eat</a:t>
            </a:r>
            <a:endParaRPr lang="en-US" alt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/>
      <p:bldP spid="115718" grpId="0"/>
      <p:bldP spid="115719" grpId="0"/>
      <p:bldP spid="115720" grpId="0"/>
      <p:bldP spid="1157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06438" y="1349375"/>
            <a:ext cx="732155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Arial" panose="020B0604020202020204" pitchFamily="34" charset="0"/>
              </a:rPr>
              <a:t>语法讲解建议采用归纳法，如尽可能多的呈现一些相关例句，或可让学生从已学课文中找相应例句，引导学生试着从所观察到的语言现象中总结出语法规律。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539750" y="549275"/>
            <a:ext cx="81359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6600CC"/>
                </a:solidFill>
              </a:rPr>
              <a:t>Ⅲ. </a:t>
            </a:r>
            <a:r>
              <a:rPr lang="zh-CN" altLang="en-US" dirty="0">
                <a:solidFill>
                  <a:srgbClr val="6600CC"/>
                </a:solidFill>
              </a:rPr>
              <a:t>根据情景，选用适当的句子补全对</a:t>
            </a:r>
          </a:p>
          <a:p>
            <a:pPr eaLnBrk="1" hangingPunct="1"/>
            <a:r>
              <a:rPr lang="zh-CN" altLang="en-US" dirty="0">
                <a:solidFill>
                  <a:srgbClr val="6600CC"/>
                </a:solidFill>
              </a:rPr>
              <a:t>话。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684213" y="1916113"/>
            <a:ext cx="7775575" cy="3397250"/>
          </a:xfrm>
          <a:prstGeom prst="rect">
            <a:avLst/>
          </a:prstGeom>
          <a:noFill/>
          <a:ln w="9525" algn="ctr">
            <a:solidFill>
              <a:srgbClr val="008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A. How many pandas are </a:t>
            </a:r>
          </a:p>
          <a:p>
            <a:pPr eaLnBrk="1" hangingPunct="1"/>
            <a:r>
              <a:rPr lang="en-US" altLang="zh-CN" dirty="0"/>
              <a:t>there in the zoo?</a:t>
            </a:r>
          </a:p>
          <a:p>
            <a:pPr eaLnBrk="1" hangingPunct="1"/>
            <a:r>
              <a:rPr lang="en-US" altLang="zh-CN" dirty="0"/>
              <a:t>B. It is next to my home.</a:t>
            </a:r>
          </a:p>
          <a:p>
            <a:pPr eaLnBrk="1" hangingPunct="1"/>
            <a:r>
              <a:rPr lang="en-US" altLang="zh-CN" dirty="0"/>
              <a:t>C. Do pandas like hot weather?</a:t>
            </a:r>
          </a:p>
          <a:p>
            <a:pPr eaLnBrk="1" hangingPunct="1"/>
            <a:r>
              <a:rPr lang="en-US" altLang="zh-CN" dirty="0"/>
              <a:t>D. What is your </a:t>
            </a:r>
            <a:r>
              <a:rPr lang="en-US" altLang="zh-CN" dirty="0" err="1"/>
              <a:t>favourite</a:t>
            </a:r>
            <a:r>
              <a:rPr lang="en-US" altLang="zh-CN" dirty="0"/>
              <a:t> animal?</a:t>
            </a:r>
          </a:p>
          <a:p>
            <a:pPr eaLnBrk="1" hangingPunct="1"/>
            <a:r>
              <a:rPr lang="en-US" altLang="zh-CN" dirty="0"/>
              <a:t>E. They are different.</a:t>
            </a:r>
          </a:p>
        </p:txBody>
      </p:sp>
      <p:pic>
        <p:nvPicPr>
          <p:cNvPr id="32772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1738" y="1358900"/>
            <a:ext cx="22510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468313" y="282575"/>
            <a:ext cx="8424862" cy="631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zh-CN" sz="3000"/>
              <a:t>A: Good morning, Xu Fei.</a:t>
            </a:r>
          </a:p>
          <a:p>
            <a:pPr eaLnBrk="1" hangingPunct="1">
              <a:lnSpc>
                <a:spcPct val="85000"/>
              </a:lnSpc>
            </a:pPr>
            <a:r>
              <a:rPr lang="en-US" altLang="zh-CN" sz="3000"/>
              <a:t>B: Good morning, Wen Li.</a:t>
            </a:r>
          </a:p>
          <a:p>
            <a:pPr eaLnBrk="1" hangingPunct="1">
              <a:lnSpc>
                <a:spcPct val="85000"/>
              </a:lnSpc>
            </a:pPr>
            <a:r>
              <a:rPr lang="en-US" altLang="zh-CN" sz="3000"/>
              <a:t>A: Do you know </a:t>
            </a:r>
            <a:r>
              <a:rPr lang="en-US" altLang="zh-CN" sz="3000" i="1"/>
              <a:t>Changsha Ecological Zoo</a:t>
            </a:r>
          </a:p>
          <a:p>
            <a:pPr eaLnBrk="1" hangingPunct="1">
              <a:lnSpc>
                <a:spcPct val="85000"/>
              </a:lnSpc>
            </a:pPr>
            <a:r>
              <a:rPr lang="en-US" altLang="zh-CN" sz="3000"/>
              <a:t>     (</a:t>
            </a:r>
            <a:r>
              <a:rPr lang="zh-CN" altLang="en-US" sz="3000"/>
              <a:t>长沙生态动物园</a:t>
            </a:r>
            <a:r>
              <a:rPr lang="en-US" altLang="zh-CN" sz="3000"/>
              <a:t>)?</a:t>
            </a:r>
          </a:p>
          <a:p>
            <a:pPr eaLnBrk="1" hangingPunct="1">
              <a:lnSpc>
                <a:spcPct val="85000"/>
              </a:lnSpc>
            </a:pPr>
            <a:r>
              <a:rPr lang="en-US" altLang="zh-CN" sz="3000"/>
              <a:t>B: Yes, I do. (1) _________</a:t>
            </a:r>
          </a:p>
          <a:p>
            <a:pPr eaLnBrk="1" hangingPunct="1">
              <a:lnSpc>
                <a:spcPct val="85000"/>
              </a:lnSpc>
            </a:pPr>
            <a:r>
              <a:rPr lang="en-US" altLang="zh-CN" sz="3000"/>
              <a:t>A: Oh, that’s wonderful.</a:t>
            </a:r>
          </a:p>
          <a:p>
            <a:pPr eaLnBrk="1" hangingPunct="1">
              <a:lnSpc>
                <a:spcPct val="85000"/>
              </a:lnSpc>
            </a:pPr>
            <a:r>
              <a:rPr lang="en-US" altLang="zh-CN" sz="3000"/>
              <a:t>B: (2) _________</a:t>
            </a:r>
          </a:p>
          <a:p>
            <a:pPr eaLnBrk="1" hangingPunct="1">
              <a:lnSpc>
                <a:spcPct val="85000"/>
              </a:lnSpc>
            </a:pPr>
            <a:r>
              <a:rPr lang="en-US" altLang="zh-CN" sz="3000"/>
              <a:t>A: Pandas. (3) _________</a:t>
            </a:r>
          </a:p>
          <a:p>
            <a:pPr eaLnBrk="1" hangingPunct="1">
              <a:lnSpc>
                <a:spcPct val="85000"/>
              </a:lnSpc>
            </a:pPr>
            <a:r>
              <a:rPr lang="en-US" altLang="zh-CN" sz="3000"/>
              <a:t>B: There are four now. Erxi and Yayun are two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zh-CN" sz="3000"/>
              <a:t>     new pandas.</a:t>
            </a:r>
          </a:p>
          <a:p>
            <a:pPr eaLnBrk="1" hangingPunct="1">
              <a:lnSpc>
                <a:spcPct val="85000"/>
              </a:lnSpc>
            </a:pPr>
            <a:r>
              <a:rPr lang="en-US" altLang="zh-CN" sz="3000"/>
              <a:t>A: What are they like?</a:t>
            </a:r>
          </a:p>
          <a:p>
            <a:pPr eaLnBrk="1" hangingPunct="1">
              <a:lnSpc>
                <a:spcPct val="85000"/>
              </a:lnSpc>
            </a:pPr>
            <a:r>
              <a:rPr lang="en-US" altLang="zh-CN" sz="3000"/>
              <a:t>B: (4) _________ Erxi is very </a:t>
            </a:r>
            <a:r>
              <a:rPr lang="en-US" altLang="zh-CN" sz="3000" i="1"/>
              <a:t>lively </a:t>
            </a:r>
            <a:r>
              <a:rPr lang="en-US" altLang="zh-CN" sz="3000"/>
              <a:t>(</a:t>
            </a:r>
            <a:r>
              <a:rPr lang="zh-CN" altLang="en-US" sz="3000"/>
              <a:t>活泼的</a:t>
            </a:r>
            <a:r>
              <a:rPr lang="en-US" altLang="zh-CN" sz="3000"/>
              <a:t>), but 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zh-CN" sz="3000"/>
              <a:t>     Yayun is very </a:t>
            </a:r>
            <a:r>
              <a:rPr lang="en-US" altLang="zh-CN" sz="3000" i="1"/>
              <a:t>quiet </a:t>
            </a:r>
            <a:r>
              <a:rPr lang="en-US" altLang="zh-CN" sz="3000"/>
              <a:t>(</a:t>
            </a:r>
            <a:r>
              <a:rPr lang="zh-CN" altLang="en-US" sz="3000"/>
              <a:t>安静的</a:t>
            </a:r>
            <a:r>
              <a:rPr lang="en-US" altLang="zh-CN" sz="3000"/>
              <a:t>).</a:t>
            </a:r>
          </a:p>
          <a:p>
            <a:pPr eaLnBrk="1" hangingPunct="1">
              <a:lnSpc>
                <a:spcPct val="85000"/>
              </a:lnSpc>
            </a:pPr>
            <a:r>
              <a:rPr lang="en-US" altLang="zh-CN" sz="3000"/>
              <a:t>A: That is too interesting. Changsha is very hot. (5) </a:t>
            </a:r>
          </a:p>
          <a:p>
            <a:pPr eaLnBrk="1" hangingPunct="1">
              <a:lnSpc>
                <a:spcPct val="85000"/>
              </a:lnSpc>
            </a:pPr>
            <a:r>
              <a:rPr lang="en-US" altLang="zh-CN" sz="3000"/>
              <a:t>     _______</a:t>
            </a:r>
          </a:p>
          <a:p>
            <a:pPr eaLnBrk="1" hangingPunct="1">
              <a:lnSpc>
                <a:spcPct val="85000"/>
              </a:lnSpc>
            </a:pPr>
            <a:r>
              <a:rPr lang="en-US" altLang="zh-CN" sz="3000"/>
              <a:t>B: No, they like cool weather.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3616325" y="1762125"/>
            <a:ext cx="1603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66"/>
                </a:solidFill>
              </a:rPr>
              <a:t>B</a:t>
            </a:r>
            <a:endParaRPr lang="en-US" altLang="zh-CN" sz="3200"/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2103438" y="2554288"/>
            <a:ext cx="1603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66"/>
                </a:solidFill>
              </a:rPr>
              <a:t>D</a:t>
            </a:r>
            <a:endParaRPr lang="en-US" altLang="zh-CN" sz="3200"/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3471863" y="2986088"/>
            <a:ext cx="1603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66"/>
                </a:solidFill>
              </a:rPr>
              <a:t>A</a:t>
            </a:r>
            <a:endParaRPr lang="en-US" altLang="zh-CN" sz="3200"/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2214563" y="4505325"/>
            <a:ext cx="1603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66"/>
                </a:solidFill>
              </a:rPr>
              <a:t>E</a:t>
            </a:r>
            <a:endParaRPr lang="en-US" altLang="zh-CN" sz="3200"/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1455738" y="5657850"/>
            <a:ext cx="1603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66"/>
                </a:solidFill>
              </a:rPr>
              <a:t>C</a:t>
            </a:r>
            <a:endParaRPr lang="en-US" altLang="zh-CN" sz="32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9" grpId="0"/>
      <p:bldP spid="113670" grpId="0"/>
      <p:bldP spid="113671" grpId="0"/>
      <p:bldP spid="113672" grpId="0"/>
      <p:bldP spid="11367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42988" y="2492375"/>
            <a:ext cx="7129462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Finish the exercises in </a:t>
            </a:r>
            <a:r>
              <a:rPr lang="en-US" altLang="zh-CN" i="1" dirty="0">
                <a:solidFill>
                  <a:srgbClr val="3333FF"/>
                </a:solidFill>
              </a:rPr>
              <a:t>Learning English</a:t>
            </a:r>
            <a:r>
              <a:rPr lang="en-US" altLang="zh-CN" dirty="0"/>
              <a:t>.</a:t>
            </a:r>
          </a:p>
          <a:p>
            <a:pPr eaLnBrk="1" hangingPunct="1"/>
            <a:r>
              <a:rPr lang="en-GB" altLang="zh-CN" dirty="0"/>
              <a:t>2. Preview the new </a:t>
            </a:r>
            <a:r>
              <a:rPr kumimoji="1" lang="en-US" altLang="zh-CN" dirty="0"/>
              <a:t>words and </a:t>
            </a:r>
          </a:p>
          <a:p>
            <a:pPr eaLnBrk="1" hangingPunct="1"/>
            <a:r>
              <a:rPr kumimoji="1" lang="en-US" altLang="zh-CN" dirty="0"/>
              <a:t>    expressions </a:t>
            </a:r>
            <a:r>
              <a:rPr lang="en-GB" altLang="zh-CN" dirty="0"/>
              <a:t>in Module 7.</a:t>
            </a:r>
          </a:p>
          <a:p>
            <a:pPr eaLnBrk="1" hangingPunct="1"/>
            <a:r>
              <a:rPr lang="en-GB" altLang="zh-CN" dirty="0"/>
              <a:t>3. Search for information about the history of computer</a:t>
            </a:r>
            <a:r>
              <a:rPr lang="en-GB" altLang="zh-CN" dirty="0" smtClean="0"/>
              <a:t>. </a:t>
            </a:r>
            <a:endParaRPr lang="en-US" altLang="zh-CN" dirty="0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700338" y="1341438"/>
            <a:ext cx="3460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 dirty="0">
                <a:solidFill>
                  <a:srgbClr val="9900CC"/>
                </a:solidFill>
              </a:rPr>
              <a:t>Homework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84213" y="3068638"/>
            <a:ext cx="7705725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dirty="0"/>
              <a:t>1. — </a:t>
            </a:r>
            <a:r>
              <a:rPr kumimoji="1" lang="en-US" altLang="zh-CN" dirty="0">
                <a:solidFill>
                  <a:srgbClr val="FF3300"/>
                </a:solidFill>
              </a:rPr>
              <a:t>Does</a:t>
            </a:r>
            <a:r>
              <a:rPr kumimoji="1" lang="en-US" altLang="zh-CN" dirty="0"/>
              <a:t> it come from China?</a:t>
            </a:r>
          </a:p>
          <a:p>
            <a:r>
              <a:rPr kumimoji="1" lang="en-US" altLang="zh-CN" dirty="0"/>
              <a:t>    — Yes, it </a:t>
            </a:r>
            <a:r>
              <a:rPr kumimoji="1" lang="en-US" altLang="zh-CN" dirty="0">
                <a:solidFill>
                  <a:srgbClr val="FF3300"/>
                </a:solidFill>
              </a:rPr>
              <a:t>does</a:t>
            </a:r>
            <a:r>
              <a:rPr kumimoji="1" lang="en-US" altLang="zh-CN" dirty="0"/>
              <a:t>.</a:t>
            </a:r>
          </a:p>
          <a:p>
            <a:r>
              <a:rPr kumimoji="1" lang="en-US" altLang="zh-CN" dirty="0"/>
              <a:t>2. It </a:t>
            </a:r>
            <a:r>
              <a:rPr kumimoji="1" lang="en-US" altLang="zh-CN" dirty="0">
                <a:solidFill>
                  <a:srgbClr val="FF3300"/>
                </a:solidFill>
              </a:rPr>
              <a:t>doesn’t eat</a:t>
            </a:r>
            <a:r>
              <a:rPr kumimoji="1" lang="en-US" altLang="zh-CN" dirty="0"/>
              <a:t> meat. </a:t>
            </a:r>
          </a:p>
          <a:p>
            <a:r>
              <a:rPr kumimoji="1" lang="en-US" altLang="zh-CN" dirty="0"/>
              <a:t>3. — </a:t>
            </a:r>
            <a:r>
              <a:rPr kumimoji="1" lang="en-US" altLang="zh-CN" dirty="0">
                <a:solidFill>
                  <a:srgbClr val="FF0000"/>
                </a:solidFill>
              </a:rPr>
              <a:t>Does</a:t>
            </a:r>
            <a:r>
              <a:rPr kumimoji="1" lang="en-US" altLang="zh-CN" dirty="0"/>
              <a:t> it eat meat?</a:t>
            </a:r>
          </a:p>
          <a:p>
            <a:r>
              <a:rPr kumimoji="1" lang="en-US" altLang="zh-CN" dirty="0"/>
              <a:t>    — No, it </a:t>
            </a:r>
            <a:r>
              <a:rPr kumimoji="1" lang="en-US" altLang="zh-CN" dirty="0">
                <a:solidFill>
                  <a:srgbClr val="FF0000"/>
                </a:solidFill>
              </a:rPr>
              <a:t>doesn’t</a:t>
            </a:r>
            <a:r>
              <a:rPr kumimoji="1" lang="en-US" altLang="zh-CN" dirty="0"/>
              <a:t>. It </a:t>
            </a:r>
            <a:r>
              <a:rPr kumimoji="1" lang="en-US" altLang="zh-CN" dirty="0">
                <a:solidFill>
                  <a:srgbClr val="FF0000"/>
                </a:solidFill>
              </a:rPr>
              <a:t>eats</a:t>
            </a:r>
            <a:r>
              <a:rPr kumimoji="1" lang="en-US" altLang="zh-CN" dirty="0"/>
              <a:t> plants.</a:t>
            </a:r>
          </a:p>
          <a:p>
            <a:r>
              <a:rPr kumimoji="1" lang="en-US" altLang="zh-CN" dirty="0"/>
              <a:t>4. The tiger </a:t>
            </a:r>
            <a:r>
              <a:rPr kumimoji="1" lang="en-US" altLang="zh-CN" dirty="0">
                <a:solidFill>
                  <a:srgbClr val="FF0000"/>
                </a:solidFill>
              </a:rPr>
              <a:t>lives</a:t>
            </a:r>
            <a:r>
              <a:rPr kumimoji="1" lang="en-US" altLang="zh-CN" dirty="0"/>
              <a:t> in Asia.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555875" y="188913"/>
            <a:ext cx="3671888" cy="1006475"/>
          </a:xfrm>
          <a:prstGeom prst="rect">
            <a:avLst/>
          </a:prstGeom>
          <a:noFill/>
          <a:ln w="38100" cmpd="dbl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60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Observe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684213" y="1290638"/>
            <a:ext cx="7777162" cy="1778000"/>
          </a:xfrm>
          <a:prstGeom prst="rect">
            <a:avLst/>
          </a:prstGeom>
          <a:solidFill>
            <a:srgbClr val="CCFFFF">
              <a:alpha val="32941"/>
            </a:srgbClr>
          </a:solidFill>
          <a:ln w="38100" cmpd="dbl" algn="ctr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latin typeface="Comic Sans MS" panose="030F0702030302020204" pitchFamily="66" charset="0"/>
              </a:rPr>
              <a:t>Are you familiar with these sentences? They are all from the texts we have learnt.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684213" y="446088"/>
            <a:ext cx="8280400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kumimoji="1" lang="en-US" altLang="zh-CN" dirty="0"/>
              <a:t>5. It </a:t>
            </a:r>
            <a:r>
              <a:rPr kumimoji="1" lang="en-US" altLang="zh-CN" dirty="0">
                <a:solidFill>
                  <a:srgbClr val="FF3300"/>
                </a:solidFill>
              </a:rPr>
              <a:t>eats</a:t>
            </a:r>
            <a:r>
              <a:rPr kumimoji="1" lang="en-US" altLang="zh-CN" dirty="0"/>
              <a:t> plants and leaves, as well as grass, but the zebra </a:t>
            </a:r>
            <a:r>
              <a:rPr kumimoji="1" lang="en-US" altLang="zh-CN" dirty="0">
                <a:solidFill>
                  <a:srgbClr val="FF3300"/>
                </a:solidFill>
              </a:rPr>
              <a:t>doesn’t eat</a:t>
            </a:r>
            <a:r>
              <a:rPr kumimoji="1" lang="en-US" altLang="zh-CN" dirty="0"/>
              <a:t> bamboo.</a:t>
            </a:r>
          </a:p>
          <a:p>
            <a:pPr eaLnBrk="1" hangingPunct="1">
              <a:spcBef>
                <a:spcPct val="10000"/>
              </a:spcBef>
            </a:pPr>
            <a:r>
              <a:rPr kumimoji="1" lang="en-US" altLang="zh-CN" dirty="0"/>
              <a:t>6. The elephant </a:t>
            </a:r>
            <a:r>
              <a:rPr kumimoji="1" lang="en-US" altLang="zh-CN" dirty="0">
                <a:solidFill>
                  <a:srgbClr val="FF3300"/>
                </a:solidFill>
              </a:rPr>
              <a:t>eats</a:t>
            </a:r>
            <a:r>
              <a:rPr kumimoji="1" lang="en-US" altLang="zh-CN" dirty="0"/>
              <a:t> a little fruit.</a:t>
            </a:r>
          </a:p>
          <a:p>
            <a:pPr eaLnBrk="1" hangingPunct="1">
              <a:spcBef>
                <a:spcPct val="10000"/>
              </a:spcBef>
            </a:pPr>
            <a:r>
              <a:rPr kumimoji="1" lang="en-US" altLang="zh-CN" dirty="0"/>
              <a:t>7. The zoo </a:t>
            </a:r>
            <a:r>
              <a:rPr kumimoji="1" lang="en-US" altLang="zh-CN" dirty="0">
                <a:solidFill>
                  <a:srgbClr val="FF3300"/>
                </a:solidFill>
              </a:rPr>
              <a:t>has</a:t>
            </a:r>
            <a:r>
              <a:rPr kumimoji="1" lang="en-US" altLang="zh-CN" dirty="0"/>
              <a:t> many animals.</a:t>
            </a:r>
          </a:p>
          <a:p>
            <a:pPr eaLnBrk="1" hangingPunct="1">
              <a:spcBef>
                <a:spcPct val="10000"/>
              </a:spcBef>
            </a:pPr>
            <a:r>
              <a:rPr kumimoji="1" lang="en-US" altLang="zh-CN" dirty="0"/>
              <a:t>8. The elephant </a:t>
            </a:r>
            <a:r>
              <a:rPr kumimoji="1" lang="en-US" altLang="zh-CN" dirty="0">
                <a:solidFill>
                  <a:srgbClr val="FF3300"/>
                </a:solidFill>
              </a:rPr>
              <a:t>lives</a:t>
            </a:r>
            <a:r>
              <a:rPr kumimoji="1" lang="en-US" altLang="zh-CN" dirty="0"/>
              <a:t> in Africa and in Asia.</a:t>
            </a:r>
          </a:p>
          <a:p>
            <a:pPr eaLnBrk="1" hangingPunct="1">
              <a:spcBef>
                <a:spcPct val="10000"/>
              </a:spcBef>
            </a:pPr>
            <a:r>
              <a:rPr kumimoji="1" lang="en-US" altLang="zh-CN" dirty="0"/>
              <a:t>9. The panda</a:t>
            </a:r>
            <a:r>
              <a:rPr kumimoji="1" lang="en-US" altLang="zh-CN" dirty="0">
                <a:solidFill>
                  <a:srgbClr val="FF3300"/>
                </a:solidFill>
              </a:rPr>
              <a:t> eats</a:t>
            </a:r>
            <a:r>
              <a:rPr kumimoji="1" lang="en-US" altLang="zh-CN" dirty="0"/>
              <a:t> about 30 kilos of bamboo a day.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dirty="0"/>
              <a:t>10. It </a:t>
            </a:r>
            <a:r>
              <a:rPr lang="en-US" altLang="zh-CN" dirty="0">
                <a:solidFill>
                  <a:srgbClr val="FF0000"/>
                </a:solidFill>
              </a:rPr>
              <a:t>likes</a:t>
            </a:r>
            <a:r>
              <a:rPr lang="en-US" altLang="zh-CN" dirty="0"/>
              <a:t> water and </a:t>
            </a:r>
            <a:r>
              <a:rPr lang="en-US" altLang="zh-CN" dirty="0">
                <a:solidFill>
                  <a:srgbClr val="FF0000"/>
                </a:solidFill>
              </a:rPr>
              <a:t>is</a:t>
            </a:r>
            <a:r>
              <a:rPr lang="en-US" altLang="zh-CN" dirty="0"/>
              <a:t> good at swimming.</a:t>
            </a:r>
            <a:r>
              <a:rPr kumimoji="1" lang="en-US" altLang="zh-CN" dirty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1619250" y="981075"/>
            <a:ext cx="540067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54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FF00"/>
                </a:solidFill>
                <a:latin typeface="Comic Sans MS" panose="030F0702030302020204"/>
              </a:rPr>
              <a:t>Guessing game</a:t>
            </a:r>
            <a:endParaRPr lang="zh-CN" altLang="en-US" sz="5400" kern="10" dirty="0">
              <a:ln w="9525">
                <a:solidFill>
                  <a:srgbClr val="000000"/>
                </a:solidFill>
                <a:round/>
              </a:ln>
              <a:solidFill>
                <a:srgbClr val="FFFF00"/>
              </a:solidFill>
              <a:latin typeface="Comic Sans MS" panose="030F0702030302020204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116013" y="2492375"/>
            <a:ext cx="7056437" cy="292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3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1.</a:t>
            </a:r>
            <a:r>
              <a:rPr lang="en-US" altLang="zh-CN" dirty="0"/>
              <a:t> to test your sense of observation</a:t>
            </a:r>
          </a:p>
          <a:p>
            <a:pPr eaLnBrk="1" hangingPunct="1">
              <a:lnSpc>
                <a:spcPct val="90000"/>
              </a:lnSpc>
              <a:spcBef>
                <a:spcPct val="33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2.</a:t>
            </a:r>
            <a:r>
              <a:rPr lang="en-US" altLang="zh-CN" dirty="0"/>
              <a:t> to test your ability of short-term memory </a:t>
            </a:r>
          </a:p>
          <a:p>
            <a:pPr eaLnBrk="1" hangingPunct="1">
              <a:lnSpc>
                <a:spcPct val="90000"/>
              </a:lnSpc>
              <a:spcBef>
                <a:spcPct val="33000"/>
              </a:spcBef>
            </a:pPr>
            <a:r>
              <a:rPr lang="en-US" altLang="zh-CN" dirty="0">
                <a:solidFill>
                  <a:srgbClr val="FF3300"/>
                </a:solidFill>
              </a:rPr>
              <a:t>3.</a:t>
            </a:r>
            <a:r>
              <a:rPr lang="en-US" altLang="zh-CN" dirty="0"/>
              <a:t> to test your ability of inductive method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611188" y="404813"/>
            <a:ext cx="8208962" cy="591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kumimoji="1" lang="en-US" altLang="zh-CN" dirty="0"/>
              <a:t>1. — _____ it _____ (come) from China?</a:t>
            </a:r>
          </a:p>
          <a:p>
            <a:pPr eaLnBrk="1" hangingPunct="1">
              <a:spcBef>
                <a:spcPct val="10000"/>
              </a:spcBef>
            </a:pPr>
            <a:r>
              <a:rPr kumimoji="1" lang="en-US" altLang="zh-CN" dirty="0"/>
              <a:t>    — Yes, it ______.</a:t>
            </a:r>
          </a:p>
          <a:p>
            <a:pPr eaLnBrk="1" hangingPunct="1">
              <a:spcBef>
                <a:spcPct val="10000"/>
              </a:spcBef>
            </a:pPr>
            <a:r>
              <a:rPr kumimoji="1" lang="en-US" altLang="zh-CN" dirty="0"/>
              <a:t>2. It _______ _____ (not eat) meat. </a:t>
            </a:r>
          </a:p>
          <a:p>
            <a:pPr eaLnBrk="1" hangingPunct="1">
              <a:spcBef>
                <a:spcPct val="10000"/>
              </a:spcBef>
            </a:pPr>
            <a:r>
              <a:rPr kumimoji="1" lang="en-US" altLang="zh-CN" dirty="0"/>
              <a:t>3. — _____ it _____ (eat) meat?</a:t>
            </a:r>
          </a:p>
          <a:p>
            <a:pPr eaLnBrk="1" hangingPunct="1">
              <a:spcBef>
                <a:spcPct val="10000"/>
              </a:spcBef>
            </a:pPr>
            <a:r>
              <a:rPr kumimoji="1" lang="en-US" altLang="zh-CN" dirty="0"/>
              <a:t>    — No, it ________. It _____ (eat) plants.</a:t>
            </a:r>
          </a:p>
          <a:p>
            <a:pPr eaLnBrk="1" hangingPunct="1">
              <a:spcBef>
                <a:spcPct val="10000"/>
              </a:spcBef>
            </a:pPr>
            <a:r>
              <a:rPr kumimoji="1" lang="en-US" altLang="zh-CN" dirty="0"/>
              <a:t>4. The tiger ______ (live) in Asia.</a:t>
            </a:r>
          </a:p>
          <a:p>
            <a:pPr eaLnBrk="1" hangingPunct="1">
              <a:spcBef>
                <a:spcPct val="10000"/>
              </a:spcBef>
            </a:pPr>
            <a:r>
              <a:rPr kumimoji="1" lang="en-US" altLang="zh-CN" dirty="0"/>
              <a:t>5. It _____ (eat) plants and leaves, as well as grass, but the zebra ________ ______ (not eat) bamboo.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692275" y="411163"/>
            <a:ext cx="3095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</a:rPr>
              <a:t>Does      come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3130550" y="1058863"/>
            <a:ext cx="1296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</a:rPr>
              <a:t>does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1547813" y="1628775"/>
            <a:ext cx="3095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</a:rPr>
              <a:t> doesn’t    eat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1763713" y="2205038"/>
            <a:ext cx="3095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</a:rPr>
              <a:t>Does        eat</a:t>
            </a: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2844800" y="2852738"/>
            <a:ext cx="3095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</a:rPr>
              <a:t>  doesn’t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5507038" y="2852738"/>
            <a:ext cx="1152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</a:rPr>
              <a:t>eats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3275013" y="3940175"/>
            <a:ext cx="136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 dirty="0">
                <a:solidFill>
                  <a:srgbClr val="FF0000"/>
                </a:solidFill>
              </a:rPr>
              <a:t>lives</a:t>
            </a:r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1763713" y="4581525"/>
            <a:ext cx="1152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</a:rPr>
              <a:t>eats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6011863" y="5092700"/>
            <a:ext cx="1873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</a:rPr>
              <a:t> doesn’t</a:t>
            </a:r>
          </a:p>
        </p:txBody>
      </p: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828675" y="5667375"/>
            <a:ext cx="1222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</a:rPr>
              <a:t> eat</a:t>
            </a:r>
          </a:p>
        </p:txBody>
      </p:sp>
      <p:sp>
        <p:nvSpPr>
          <p:cNvPr id="105487" name="AutoShape 15"/>
          <p:cNvSpPr>
            <a:spLocks noChangeArrowheads="1"/>
          </p:cNvSpPr>
          <p:nvPr/>
        </p:nvSpPr>
        <p:spPr bwMode="auto">
          <a:xfrm>
            <a:off x="2514600" y="1828800"/>
            <a:ext cx="3024188" cy="2592388"/>
          </a:xfrm>
          <a:prstGeom prst="curvedRightArrow">
            <a:avLst>
              <a:gd name="adj1" fmla="val 33287"/>
              <a:gd name="adj2" fmla="val 48231"/>
              <a:gd name="adj3" fmla="val 38869"/>
            </a:avLst>
          </a:prstGeom>
          <a:gradFill rotWithShape="1">
            <a:gsLst>
              <a:gs pos="0">
                <a:schemeClr val="folHlink"/>
              </a:gs>
              <a:gs pos="100000">
                <a:srgbClr val="FF00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kumimoji="1" lang="en-US" altLang="zh-CN" sz="6600">
                <a:solidFill>
                  <a:srgbClr val="0000FF"/>
                </a:solidFill>
              </a:rPr>
              <a:t>go</a:t>
            </a:r>
          </a:p>
        </p:txBody>
      </p:sp>
      <p:sp>
        <p:nvSpPr>
          <p:cNvPr id="105488" name="AutoShape 16"/>
          <p:cNvSpPr>
            <a:spLocks noChangeArrowheads="1"/>
          </p:cNvSpPr>
          <p:nvPr/>
        </p:nvSpPr>
        <p:spPr bwMode="auto">
          <a:xfrm>
            <a:off x="1905000" y="1295400"/>
            <a:ext cx="6121400" cy="2952750"/>
          </a:xfrm>
          <a:prstGeom prst="cloudCallout">
            <a:avLst>
              <a:gd name="adj1" fmla="val -43958"/>
              <a:gd name="adj2" fmla="val 61181"/>
            </a:avLst>
          </a:prstGeom>
          <a:gradFill rotWithShape="1">
            <a:gsLst>
              <a:gs pos="0">
                <a:srgbClr val="CC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kumimoji="1" lang="en-US" altLang="zh-CN" sz="7200" dirty="0">
              <a:solidFill>
                <a:srgbClr val="9900CC"/>
              </a:solidFill>
            </a:endParaRPr>
          </a:p>
          <a:p>
            <a:pPr algn="ctr">
              <a:lnSpc>
                <a:spcPct val="75000"/>
              </a:lnSpc>
            </a:pPr>
            <a:r>
              <a:rPr kumimoji="1" lang="en-US" altLang="zh-CN" sz="7200" dirty="0">
                <a:solidFill>
                  <a:srgbClr val="9900CC"/>
                </a:solidFill>
              </a:rPr>
              <a:t> Ready?</a:t>
            </a:r>
          </a:p>
        </p:txBody>
      </p:sp>
      <p:pic>
        <p:nvPicPr>
          <p:cNvPr id="105489" name="Picture 17" descr="Guessing game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1600200"/>
            <a:ext cx="223043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5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05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05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05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/>
      <p:bldP spid="105478" grpId="0"/>
      <p:bldP spid="105479" grpId="0"/>
      <p:bldP spid="105480" grpId="0"/>
      <p:bldP spid="105481" grpId="0"/>
      <p:bldP spid="105482" grpId="0"/>
      <p:bldP spid="105483" grpId="0"/>
      <p:bldP spid="105484" grpId="0"/>
      <p:bldP spid="105485" grpId="0"/>
      <p:bldP spid="105486" grpId="0"/>
      <p:bldP spid="105487" grpId="0" animBg="1"/>
      <p:bldP spid="1054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611188" y="808038"/>
            <a:ext cx="78486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kumimoji="1" lang="en-US" altLang="zh-CN"/>
              <a:t>6. The elephant _____ (eat) a little fruit.</a:t>
            </a:r>
          </a:p>
          <a:p>
            <a:pPr eaLnBrk="1" hangingPunct="1">
              <a:spcBef>
                <a:spcPct val="20000"/>
              </a:spcBef>
            </a:pPr>
            <a:r>
              <a:rPr kumimoji="1" lang="en-US" altLang="zh-CN"/>
              <a:t>7. The zoo ______ (have) many animals.</a:t>
            </a:r>
          </a:p>
          <a:p>
            <a:pPr eaLnBrk="1" hangingPunct="1">
              <a:spcBef>
                <a:spcPct val="20000"/>
              </a:spcBef>
            </a:pPr>
            <a:r>
              <a:rPr kumimoji="1" lang="en-US" altLang="zh-CN"/>
              <a:t>8. The elephant _____ (live) in Africa and in Asia.</a:t>
            </a:r>
          </a:p>
          <a:p>
            <a:pPr eaLnBrk="1" hangingPunct="1">
              <a:spcBef>
                <a:spcPct val="20000"/>
              </a:spcBef>
            </a:pPr>
            <a:r>
              <a:rPr kumimoji="1" lang="en-US" altLang="zh-CN"/>
              <a:t>9. The panda ______ (eat) about 30 kilos of bamboo a day.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/>
              <a:t>10. It ______ (like) water and _____ (be) good at swimming.</a:t>
            </a:r>
            <a:r>
              <a:rPr kumimoji="1" lang="en-US" altLang="zh-CN"/>
              <a:t> </a:t>
            </a:r>
            <a:endParaRPr lang="en-US" altLang="zh-CN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3922713" y="771525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</a:rPr>
              <a:t>eats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2987675" y="1419225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</a:rPr>
              <a:t>has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779838" y="2133600"/>
            <a:ext cx="3095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</a:rPr>
              <a:t>lives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3565525" y="3284538"/>
            <a:ext cx="1366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</a:rPr>
              <a:t>eats</a:t>
            </a: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1979613" y="4516438"/>
            <a:ext cx="1223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</a:rPr>
              <a:t>likes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6732588" y="4508500"/>
            <a:ext cx="1008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>
                <a:solidFill>
                  <a:srgbClr val="FF0000"/>
                </a:solidFill>
              </a:rPr>
              <a:t>is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/>
      <p:bldP spid="104454" grpId="0"/>
      <p:bldP spid="104455" grpId="0"/>
      <p:bldP spid="104456" grpId="0"/>
      <p:bldP spid="104457" grpId="0"/>
      <p:bldP spid="1044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755650" y="1268413"/>
            <a:ext cx="3257550" cy="1057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0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/>
              </a:rPr>
              <a:t>Grammar</a:t>
            </a:r>
            <a:endParaRPr lang="zh-CN" altLang="en-US" sz="6000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omic Sans MS" panose="030F0702030302020204"/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476375" y="2708275"/>
            <a:ext cx="69119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800">
                <a:solidFill>
                  <a:srgbClr val="333399"/>
                </a:solidFill>
              </a:rPr>
              <a:t>行为动词的一般现在时</a:t>
            </a:r>
            <a:r>
              <a:rPr lang="en-US" altLang="zh-CN" sz="4800">
                <a:solidFill>
                  <a:srgbClr val="333399"/>
                </a:solidFill>
              </a:rPr>
              <a:t>(2)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1868</Words>
  <Application>Microsoft Office PowerPoint</Application>
  <PresentationFormat>全屏显示(4:3)</PresentationFormat>
  <Paragraphs>282</Paragraphs>
  <Slides>32</Slides>
  <Notes>1</Notes>
  <HiddenSlides>2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32</vt:i4>
      </vt:variant>
    </vt:vector>
  </HeadingPairs>
  <TitlesOfParts>
    <vt:vector size="44" baseType="lpstr">
      <vt:lpstr>楷体_GB2312</vt:lpstr>
      <vt:lpstr>宋体</vt:lpstr>
      <vt:lpstr>微软雅黑</vt:lpstr>
      <vt:lpstr>Arial</vt:lpstr>
      <vt:lpstr>Arial Narrow</vt:lpstr>
      <vt:lpstr>Calibri</vt:lpstr>
      <vt:lpstr>Comic Sans MS</vt:lpstr>
      <vt:lpstr>Garamond</vt:lpstr>
      <vt:lpstr>Times New Roman</vt:lpstr>
      <vt:lpstr>Wingdings</vt:lpstr>
      <vt:lpstr>WWW.2PPT.COM
</vt:lpstr>
      <vt:lpstr>第一PPT模板网-WWW.1PPT.COM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2008-04-06T00:44:00Z</dcterms:created>
  <dcterms:modified xsi:type="dcterms:W3CDTF">2023-01-16T21:14:53Z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CF531B1978094B0387BB9DD9B937F218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