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A8B12-0250-4BBA-B47F-6DDE6BA0975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12011-E898-483C-A91E-0DB0632504F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B412011-E898-483C-A91E-0DB0632504FB}"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DCC7EEC-629E-4518-8BFB-AB3943B1B913}"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4F740FD-2346-41D9-8376-04894297AF72}"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8CA807F-54D9-47FD-BC93-6E003B040851}"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99865CA-E617-4C88-86F5-5752CAE7121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F0B028B-BAA8-4FFF-A244-E7EDDA1BA58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F82A218-BA68-4371-8327-39D3144B04D8}"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B8BDF90-DF4E-4D8C-AB53-BABD362B0DB0}"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013137DD-D006-4FD9-87F9-15D83451195F}"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48E26ABD-EAA8-43AD-8514-E74641BFA72C}"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D579D94-4715-4030-9161-26803133BE05}"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FF61A0C-67CD-4B86-81BD-F43514ACF708}"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1B4EC85-EAC2-493C-B103-E2C8A5631F5C}"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1066800"/>
            <a:ext cx="914400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000" b="1" dirty="0">
                <a:latin typeface="Times New Roman" panose="02020603050405020304" pitchFamily="18" charset="0"/>
              </a:rPr>
              <a:t>Unit </a:t>
            </a:r>
            <a:r>
              <a:rPr lang="en-US" altLang="zh-CN" sz="4000" b="1" dirty="0" smtClean="0">
                <a:latin typeface="Times New Roman" panose="02020603050405020304" pitchFamily="18" charset="0"/>
              </a:rPr>
              <a:t>6</a:t>
            </a:r>
          </a:p>
          <a:p>
            <a:pPr algn="ctr"/>
            <a:r>
              <a:rPr lang="en-US" altLang="zh-CN" sz="4800" b="1" dirty="0">
                <a:latin typeface="Aharoni" pitchFamily="2" charset="-79"/>
                <a:cs typeface="Aharoni" pitchFamily="2" charset="-79"/>
              </a:rPr>
              <a:t>I'm going to study computer </a:t>
            </a:r>
            <a:r>
              <a:rPr lang="en-US" altLang="zh-CN" sz="4800" b="1" dirty="0" smtClean="0">
                <a:latin typeface="Aharoni" pitchFamily="2" charset="-79"/>
                <a:cs typeface="Aharoni" pitchFamily="2" charset="-79"/>
              </a:rPr>
              <a:t>science</a:t>
            </a:r>
            <a:endParaRPr lang="en-US" altLang="zh-CN" sz="4800" b="1" dirty="0">
              <a:latin typeface="Aharoni" pitchFamily="2" charset="-79"/>
              <a:cs typeface="Aharoni" pitchFamily="2" charset="-79"/>
            </a:endParaRPr>
          </a:p>
        </p:txBody>
      </p:sp>
      <p:sp>
        <p:nvSpPr>
          <p:cNvPr id="72707" name="Text Box 3"/>
          <p:cNvSpPr txBox="1">
            <a:spLocks noChangeArrowheads="1"/>
          </p:cNvSpPr>
          <p:nvPr/>
        </p:nvSpPr>
        <p:spPr bwMode="auto">
          <a:xfrm>
            <a:off x="2714624" y="3682692"/>
            <a:ext cx="3529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pPr>
            <a:r>
              <a:rPr lang="en-US" altLang="zh-CN" sz="3600" b="1" dirty="0">
                <a:solidFill>
                  <a:srgbClr val="0000FF"/>
                </a:solidFill>
                <a:latin typeface="Times New Roman" panose="02020603050405020304" pitchFamily="18" charset="0"/>
              </a:rPr>
              <a:t>Section </a:t>
            </a:r>
            <a:r>
              <a:rPr lang="en-US" altLang="zh-CN" sz="3600" b="1" dirty="0" smtClean="0">
                <a:solidFill>
                  <a:srgbClr val="0000FF"/>
                </a:solidFill>
                <a:latin typeface="Times New Roman" panose="02020603050405020304" pitchFamily="18" charset="0"/>
              </a:rPr>
              <a:t>B</a:t>
            </a:r>
            <a:endParaRPr lang="en-US" altLang="zh-CN" sz="3600" b="1" dirty="0">
              <a:solidFill>
                <a:srgbClr val="0000FF"/>
              </a:solidFill>
              <a:latin typeface="Times New Roman" panose="02020603050405020304" pitchFamily="18" charset="0"/>
            </a:endParaRPr>
          </a:p>
        </p:txBody>
      </p:sp>
      <p:sp>
        <p:nvSpPr>
          <p:cNvPr id="4" name="矩形 3"/>
          <p:cNvSpPr/>
          <p:nvPr/>
        </p:nvSpPr>
        <p:spPr>
          <a:xfrm>
            <a:off x="2665870" y="5257800"/>
            <a:ext cx="3812262" cy="566309"/>
          </a:xfrm>
          <a:prstGeom prst="rect">
            <a:avLst/>
          </a:prstGeom>
        </p:spPr>
        <p:txBody>
          <a:bodyPr wrap="none">
            <a:spAutoFit/>
          </a:bodyPr>
          <a:lstStyle/>
          <a:p>
            <a:pPr marL="342900" lvl="0" indent="-342900"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Oval 4"/>
          <p:cNvSpPr>
            <a:spLocks noChangeArrowheads="1"/>
          </p:cNvSpPr>
          <p:nvPr/>
        </p:nvSpPr>
        <p:spPr bwMode="auto">
          <a:xfrm>
            <a:off x="323850" y="620713"/>
            <a:ext cx="79057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2d</a:t>
            </a:r>
          </a:p>
        </p:txBody>
      </p:sp>
      <p:sp>
        <p:nvSpPr>
          <p:cNvPr id="81923" name="Rectangle 5"/>
          <p:cNvSpPr>
            <a:spLocks noChangeArrowheads="1"/>
          </p:cNvSpPr>
          <p:nvPr/>
        </p:nvSpPr>
        <p:spPr bwMode="auto">
          <a:xfrm>
            <a:off x="1187450" y="476250"/>
            <a:ext cx="77231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Answer the questions with short sentences.</a:t>
            </a:r>
          </a:p>
        </p:txBody>
      </p:sp>
      <p:sp>
        <p:nvSpPr>
          <p:cNvPr id="81924" name="Rectangle 6"/>
          <p:cNvSpPr>
            <a:spLocks noChangeArrowheads="1"/>
          </p:cNvSpPr>
          <p:nvPr/>
        </p:nvSpPr>
        <p:spPr bwMode="auto">
          <a:xfrm>
            <a:off x="323850" y="1700213"/>
            <a:ext cx="8569325" cy="455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dirty="0">
                <a:latin typeface="Times New Roman" panose="02020603050405020304" pitchFamily="18" charset="0"/>
              </a:rPr>
              <a:t>1. What is a resolution?</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2. When do people usually make resolutions?</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3. Why do people usually make resolutions?</a:t>
            </a:r>
          </a:p>
          <a:p>
            <a:pPr algn="l">
              <a:lnSpc>
                <a:spcPct val="110000"/>
              </a:lnSpc>
              <a:spcBef>
                <a:spcPct val="5000"/>
              </a:spcBef>
            </a:pPr>
            <a:r>
              <a:rPr lang="en-US" altLang="zh-CN" sz="3200" b="1" dirty="0">
                <a:latin typeface="Times New Roman" panose="02020603050405020304" pitchFamily="18" charset="0"/>
              </a:rPr>
              <a:t> _______________________________________</a:t>
            </a:r>
          </a:p>
          <a:p>
            <a:pPr algn="l">
              <a:lnSpc>
                <a:spcPct val="110000"/>
              </a:lnSpc>
              <a:spcBef>
                <a:spcPct val="5000"/>
              </a:spcBef>
            </a:pPr>
            <a:r>
              <a:rPr lang="en-US" altLang="zh-CN" sz="3200" b="1" dirty="0">
                <a:latin typeface="Times New Roman" panose="02020603050405020304" pitchFamily="18" charset="0"/>
              </a:rPr>
              <a:t> </a:t>
            </a:r>
          </a:p>
        </p:txBody>
      </p:sp>
      <p:pic>
        <p:nvPicPr>
          <p:cNvPr id="81925" name="Picture 7"/>
          <p:cNvPicPr>
            <a:picLocks noChangeAspect="1" noChangeArrowheads="1"/>
          </p:cNvPicPr>
          <p:nvPr/>
        </p:nvPicPr>
        <p:blipFill>
          <a:blip r:embed="rId2" cstate="email"/>
          <a:srcRect/>
          <a:stretch>
            <a:fillRect/>
          </a:stretch>
        </p:blipFill>
        <p:spPr bwMode="auto">
          <a:xfrm>
            <a:off x="7164388" y="1125538"/>
            <a:ext cx="15843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Text Box 8"/>
          <p:cNvSpPr txBox="1">
            <a:spLocks noChangeArrowheads="1"/>
          </p:cNvSpPr>
          <p:nvPr/>
        </p:nvSpPr>
        <p:spPr bwMode="auto">
          <a:xfrm>
            <a:off x="539750" y="2276475"/>
            <a:ext cx="784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It’s a kind of promise that you make to yourself.</a:t>
            </a:r>
          </a:p>
        </p:txBody>
      </p:sp>
      <p:sp>
        <p:nvSpPr>
          <p:cNvPr id="81927" name="Text Box 9"/>
          <p:cNvSpPr txBox="1">
            <a:spLocks noChangeArrowheads="1"/>
          </p:cNvSpPr>
          <p:nvPr/>
        </p:nvSpPr>
        <p:spPr bwMode="auto">
          <a:xfrm>
            <a:off x="539750" y="3429000"/>
            <a:ext cx="81375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People often make resolutions at the beginning of the year.</a:t>
            </a:r>
          </a:p>
        </p:txBody>
      </p:sp>
      <p:sp>
        <p:nvSpPr>
          <p:cNvPr id="81928" name="Text Box 11"/>
          <p:cNvSpPr txBox="1">
            <a:spLocks noChangeArrowheads="1"/>
          </p:cNvSpPr>
          <p:nvPr/>
        </p:nvSpPr>
        <p:spPr bwMode="auto">
          <a:xfrm>
            <a:off x="468313" y="5084763"/>
            <a:ext cx="828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They hope that they are going to improve their lives.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 calcmode="lin" valueType="num">
                                      <p:cBhvr additive="base">
                                        <p:cTn id="7" dur="500" fill="hold"/>
                                        <p:tgtEl>
                                          <p:spTgt spid="81926"/>
                                        </p:tgtEl>
                                        <p:attrNameLst>
                                          <p:attrName>ppt_x</p:attrName>
                                        </p:attrNameLst>
                                      </p:cBhvr>
                                      <p:tavLst>
                                        <p:tav tm="0">
                                          <p:val>
                                            <p:strVal val="#ppt_x"/>
                                          </p:val>
                                        </p:tav>
                                        <p:tav tm="100000">
                                          <p:val>
                                            <p:strVal val="#ppt_x"/>
                                          </p:val>
                                        </p:tav>
                                      </p:tavLst>
                                    </p:anim>
                                    <p:anim calcmode="lin" valueType="num">
                                      <p:cBhvr additive="base">
                                        <p:cTn id="8"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27"/>
                                        </p:tgtEl>
                                        <p:attrNameLst>
                                          <p:attrName>style.visibility</p:attrName>
                                        </p:attrNameLst>
                                      </p:cBhvr>
                                      <p:to>
                                        <p:strVal val="visible"/>
                                      </p:to>
                                    </p:set>
                                    <p:anim calcmode="lin" valueType="num">
                                      <p:cBhvr additive="base">
                                        <p:cTn id="13" dur="500" fill="hold"/>
                                        <p:tgtEl>
                                          <p:spTgt spid="81927"/>
                                        </p:tgtEl>
                                        <p:attrNameLst>
                                          <p:attrName>ppt_x</p:attrName>
                                        </p:attrNameLst>
                                      </p:cBhvr>
                                      <p:tavLst>
                                        <p:tav tm="0">
                                          <p:val>
                                            <p:strVal val="#ppt_x"/>
                                          </p:val>
                                        </p:tav>
                                        <p:tav tm="100000">
                                          <p:val>
                                            <p:strVal val="#ppt_x"/>
                                          </p:val>
                                        </p:tav>
                                      </p:tavLst>
                                    </p:anim>
                                    <p:anim calcmode="lin" valueType="num">
                                      <p:cBhvr additive="base">
                                        <p:cTn id="14" dur="500" fill="hold"/>
                                        <p:tgtEl>
                                          <p:spTgt spid="819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28"/>
                                        </p:tgtEl>
                                        <p:attrNameLst>
                                          <p:attrName>style.visibility</p:attrName>
                                        </p:attrNameLst>
                                      </p:cBhvr>
                                      <p:to>
                                        <p:strVal val="visible"/>
                                      </p:to>
                                    </p:set>
                                    <p:anim calcmode="lin" valueType="num">
                                      <p:cBhvr additive="base">
                                        <p:cTn id="19" dur="500" fill="hold"/>
                                        <p:tgtEl>
                                          <p:spTgt spid="81928"/>
                                        </p:tgtEl>
                                        <p:attrNameLst>
                                          <p:attrName>ppt_x</p:attrName>
                                        </p:attrNameLst>
                                      </p:cBhvr>
                                      <p:tavLst>
                                        <p:tav tm="0">
                                          <p:val>
                                            <p:strVal val="#ppt_x"/>
                                          </p:val>
                                        </p:tav>
                                        <p:tav tm="100000">
                                          <p:val>
                                            <p:strVal val="#ppt_x"/>
                                          </p:val>
                                        </p:tav>
                                      </p:tavLst>
                                    </p:anim>
                                    <p:anim calcmode="lin" valueType="num">
                                      <p:cBhvr additive="base">
                                        <p:cTn id="20" dur="500" fill="hold"/>
                                        <p:tgtEl>
                                          <p:spTgt spid="81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p:bldP spid="81927" grpId="0"/>
      <p:bldP spid="8192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4"/>
          <p:cNvSpPr>
            <a:spLocks noChangeArrowheads="1"/>
          </p:cNvSpPr>
          <p:nvPr/>
        </p:nvSpPr>
        <p:spPr bwMode="auto">
          <a:xfrm>
            <a:off x="179388" y="692150"/>
            <a:ext cx="8713787"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pPr>
            <a:r>
              <a:rPr lang="en-US" altLang="zh-CN" sz="3200" b="1" dirty="0">
                <a:latin typeface="Times New Roman" panose="02020603050405020304" pitchFamily="18" charset="0"/>
              </a:rPr>
              <a:t>4. How can people remember their resolutions?</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5. How many kinds of resolutions does the writer talk about?</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a:p>
            <a:pPr algn="l">
              <a:lnSpc>
                <a:spcPct val="105000"/>
              </a:lnSpc>
            </a:pPr>
            <a:r>
              <a:rPr lang="en-US" altLang="zh-CN" sz="3200" b="1" dirty="0">
                <a:latin typeface="Times New Roman" panose="02020603050405020304" pitchFamily="18" charset="0"/>
              </a:rPr>
              <a:t>________________________________________</a:t>
            </a:r>
          </a:p>
        </p:txBody>
      </p:sp>
      <p:sp>
        <p:nvSpPr>
          <p:cNvPr id="82947" name="Text Box 6"/>
          <p:cNvSpPr txBox="1">
            <a:spLocks noChangeArrowheads="1"/>
          </p:cNvSpPr>
          <p:nvPr/>
        </p:nvSpPr>
        <p:spPr bwMode="auto">
          <a:xfrm>
            <a:off x="323850" y="1268413"/>
            <a:ext cx="8280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dirty="0">
                <a:solidFill>
                  <a:srgbClr val="0000FF"/>
                </a:solidFill>
                <a:latin typeface="Times New Roman" panose="02020603050405020304" pitchFamily="18" charset="0"/>
              </a:rPr>
              <a:t>Some people write down their resolutions and plans. </a:t>
            </a:r>
          </a:p>
          <a:p>
            <a:r>
              <a:rPr lang="en-US" altLang="zh-CN" sz="2800" b="1" dirty="0">
                <a:solidFill>
                  <a:srgbClr val="0000FF"/>
                </a:solidFill>
                <a:latin typeface="Times New Roman" panose="02020603050405020304" pitchFamily="18" charset="0"/>
              </a:rPr>
              <a:t>Some people tell their family and friends about their wishes and plans.</a:t>
            </a:r>
          </a:p>
        </p:txBody>
      </p:sp>
      <p:sp>
        <p:nvSpPr>
          <p:cNvPr id="82948" name="Text Box 7"/>
          <p:cNvSpPr txBox="1">
            <a:spLocks noChangeArrowheads="1"/>
          </p:cNvSpPr>
          <p:nvPr/>
        </p:nvSpPr>
        <p:spPr bwMode="auto">
          <a:xfrm>
            <a:off x="323850" y="3789363"/>
            <a:ext cx="82804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2800" b="1" dirty="0">
                <a:solidFill>
                  <a:srgbClr val="0000FF"/>
                </a:solidFill>
                <a:latin typeface="Times New Roman" panose="02020603050405020304" pitchFamily="18" charset="0"/>
              </a:rPr>
              <a:t>The writer talks about three different kinds of resolutions: physical health,  self-improvement (which includes taking up a hobby) and better planning.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anim calcmode="lin" valueType="num">
                                      <p:cBhvr additive="base">
                                        <p:cTn id="7" dur="500" fill="hold"/>
                                        <p:tgtEl>
                                          <p:spTgt spid="82947"/>
                                        </p:tgtEl>
                                        <p:attrNameLst>
                                          <p:attrName>ppt_x</p:attrName>
                                        </p:attrNameLst>
                                      </p:cBhvr>
                                      <p:tavLst>
                                        <p:tav tm="0">
                                          <p:val>
                                            <p:strVal val="#ppt_x"/>
                                          </p:val>
                                        </p:tav>
                                        <p:tav tm="100000">
                                          <p:val>
                                            <p:strVal val="#ppt_x"/>
                                          </p:val>
                                        </p:tav>
                                      </p:tavLst>
                                    </p:anim>
                                    <p:anim calcmode="lin" valueType="num">
                                      <p:cBhvr additive="base">
                                        <p:cTn id="8" dur="500" fill="hold"/>
                                        <p:tgtEl>
                                          <p:spTgt spid="829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8"/>
                                        </p:tgtEl>
                                        <p:attrNameLst>
                                          <p:attrName>style.visibility</p:attrName>
                                        </p:attrNameLst>
                                      </p:cBhvr>
                                      <p:to>
                                        <p:strVal val="visible"/>
                                      </p:to>
                                    </p:set>
                                    <p:anim calcmode="lin" valueType="num">
                                      <p:cBhvr additive="base">
                                        <p:cTn id="13" dur="500" fill="hold"/>
                                        <p:tgtEl>
                                          <p:spTgt spid="82948"/>
                                        </p:tgtEl>
                                        <p:attrNameLst>
                                          <p:attrName>ppt_x</p:attrName>
                                        </p:attrNameLst>
                                      </p:cBhvr>
                                      <p:tavLst>
                                        <p:tav tm="0">
                                          <p:val>
                                            <p:strVal val="#ppt_x"/>
                                          </p:val>
                                        </p:tav>
                                        <p:tav tm="100000">
                                          <p:val>
                                            <p:strVal val="#ppt_x"/>
                                          </p:val>
                                        </p:tav>
                                      </p:tavLst>
                                    </p:anim>
                                    <p:anim calcmode="lin" valueType="num">
                                      <p:cBhvr additive="base">
                                        <p:cTn id="14" dur="500" fill="hold"/>
                                        <p:tgtEl>
                                          <p:spTgt spid="829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79388" y="692150"/>
            <a:ext cx="8713787"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pPr>
            <a:endParaRPr lang="en-US" altLang="zh-CN" sz="3200" b="1">
              <a:latin typeface="Times New Roman" panose="02020603050405020304" pitchFamily="18" charset="0"/>
            </a:endParaRPr>
          </a:p>
          <a:p>
            <a:pPr algn="l">
              <a:lnSpc>
                <a:spcPct val="105000"/>
              </a:lnSpc>
            </a:pPr>
            <a:r>
              <a:rPr lang="en-US" altLang="zh-CN" sz="3200" b="1">
                <a:latin typeface="Times New Roman" panose="02020603050405020304" pitchFamily="18" charset="0"/>
              </a:rPr>
              <a:t>6. Why do you think resolutions may be difficult to keep?</a:t>
            </a:r>
          </a:p>
          <a:p>
            <a:pPr algn="l">
              <a:lnSpc>
                <a:spcPct val="105000"/>
              </a:lnSpc>
            </a:pPr>
            <a:r>
              <a:rPr lang="en-US" altLang="zh-CN" sz="3200" b="1">
                <a:latin typeface="Times New Roman" panose="02020603050405020304" pitchFamily="18" charset="0"/>
              </a:rPr>
              <a:t>_________________________________________</a:t>
            </a:r>
          </a:p>
          <a:p>
            <a:pPr algn="l">
              <a:lnSpc>
                <a:spcPct val="105000"/>
              </a:lnSpc>
            </a:pPr>
            <a:r>
              <a:rPr lang="en-US" altLang="zh-CN" sz="3200" b="1">
                <a:latin typeface="Times New Roman" panose="02020603050405020304" pitchFamily="18" charset="0"/>
              </a:rPr>
              <a:t>7. Do you think the best resolutions is to have no resolutions? Why or why not?</a:t>
            </a:r>
          </a:p>
          <a:p>
            <a:pPr algn="l">
              <a:lnSpc>
                <a:spcPct val="105000"/>
              </a:lnSpc>
            </a:pPr>
            <a:r>
              <a:rPr lang="en-US" altLang="zh-CN" sz="3200" b="1">
                <a:latin typeface="Times New Roman" panose="02020603050405020304" pitchFamily="18" charset="0"/>
              </a:rPr>
              <a:t>_________________________________________</a:t>
            </a:r>
          </a:p>
        </p:txBody>
      </p:sp>
      <p:sp>
        <p:nvSpPr>
          <p:cNvPr id="83971" name="Text Box 4"/>
          <p:cNvSpPr txBox="1">
            <a:spLocks noChangeArrowheads="1"/>
          </p:cNvSpPr>
          <p:nvPr/>
        </p:nvSpPr>
        <p:spPr bwMode="auto">
          <a:xfrm>
            <a:off x="323850" y="2276475"/>
            <a:ext cx="828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Answers will vary.</a:t>
            </a:r>
          </a:p>
        </p:txBody>
      </p:sp>
      <p:sp>
        <p:nvSpPr>
          <p:cNvPr id="83972" name="Text Box 5"/>
          <p:cNvSpPr txBox="1">
            <a:spLocks noChangeArrowheads="1"/>
          </p:cNvSpPr>
          <p:nvPr/>
        </p:nvSpPr>
        <p:spPr bwMode="auto">
          <a:xfrm>
            <a:off x="323850" y="3716338"/>
            <a:ext cx="828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Answers will vary.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 calcmode="lin" valueType="num">
                                      <p:cBhvr additive="base">
                                        <p:cTn id="7" dur="500" fill="hold"/>
                                        <p:tgtEl>
                                          <p:spTgt spid="83971"/>
                                        </p:tgtEl>
                                        <p:attrNameLst>
                                          <p:attrName>ppt_x</p:attrName>
                                        </p:attrNameLst>
                                      </p:cBhvr>
                                      <p:tavLst>
                                        <p:tav tm="0">
                                          <p:val>
                                            <p:strVal val="#ppt_x"/>
                                          </p:val>
                                        </p:tav>
                                        <p:tav tm="100000">
                                          <p:val>
                                            <p:strVal val="#ppt_x"/>
                                          </p:val>
                                        </p:tav>
                                      </p:tavLst>
                                    </p:anim>
                                    <p:anim calcmode="lin" valueType="num">
                                      <p:cBhvr additive="base">
                                        <p:cTn id="8" dur="500" fill="hold"/>
                                        <p:tgtEl>
                                          <p:spTgt spid="8397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2"/>
                                        </p:tgtEl>
                                        <p:attrNameLst>
                                          <p:attrName>style.visibility</p:attrName>
                                        </p:attrNameLst>
                                      </p:cBhvr>
                                      <p:to>
                                        <p:strVal val="visible"/>
                                      </p:to>
                                    </p:set>
                                    <p:anim calcmode="lin" valueType="num">
                                      <p:cBhvr additive="base">
                                        <p:cTn id="13" dur="500" fill="hold"/>
                                        <p:tgtEl>
                                          <p:spTgt spid="83972"/>
                                        </p:tgtEl>
                                        <p:attrNameLst>
                                          <p:attrName>ppt_x</p:attrName>
                                        </p:attrNameLst>
                                      </p:cBhvr>
                                      <p:tavLst>
                                        <p:tav tm="0">
                                          <p:val>
                                            <p:strVal val="#ppt_x"/>
                                          </p:val>
                                        </p:tav>
                                        <p:tav tm="100000">
                                          <p:val>
                                            <p:strVal val="#ppt_x"/>
                                          </p:val>
                                        </p:tav>
                                      </p:tavLst>
                                    </p:anim>
                                    <p:anim calcmode="lin" valueType="num">
                                      <p:cBhvr additive="base">
                                        <p:cTn id="14" dur="500" fill="hold"/>
                                        <p:tgtEl>
                                          <p:spTgt spid="839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Oval 4"/>
          <p:cNvSpPr>
            <a:spLocks noChangeArrowheads="1"/>
          </p:cNvSpPr>
          <p:nvPr/>
        </p:nvSpPr>
        <p:spPr bwMode="auto">
          <a:xfrm>
            <a:off x="179388" y="549275"/>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2e</a:t>
            </a:r>
          </a:p>
        </p:txBody>
      </p:sp>
      <p:sp>
        <p:nvSpPr>
          <p:cNvPr id="84995" name="Rectangle 5"/>
          <p:cNvSpPr>
            <a:spLocks noChangeArrowheads="1"/>
          </p:cNvSpPr>
          <p:nvPr/>
        </p:nvSpPr>
        <p:spPr bwMode="auto">
          <a:xfrm>
            <a:off x="1042988" y="476250"/>
            <a:ext cx="79216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latin typeface="Times New Roman" panose="02020603050405020304" pitchFamily="18" charset="0"/>
              </a:rPr>
              <a:t>Find these phrases in the passage. Then write your own sentences with them.</a:t>
            </a:r>
          </a:p>
        </p:txBody>
      </p:sp>
      <p:sp>
        <p:nvSpPr>
          <p:cNvPr id="84996" name="Rectangle 6"/>
          <p:cNvSpPr>
            <a:spLocks noChangeArrowheads="1"/>
          </p:cNvSpPr>
          <p:nvPr/>
        </p:nvSpPr>
        <p:spPr bwMode="auto">
          <a:xfrm>
            <a:off x="323850" y="2492375"/>
            <a:ext cx="8569325" cy="343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a:latin typeface="Times New Roman" panose="02020603050405020304" pitchFamily="18" charset="0"/>
              </a:rPr>
              <a:t>have to do with ___________________________</a:t>
            </a:r>
          </a:p>
          <a:p>
            <a:pPr algn="l">
              <a:lnSpc>
                <a:spcPct val="110000"/>
              </a:lnSpc>
              <a:spcBef>
                <a:spcPct val="5000"/>
              </a:spcBef>
            </a:pPr>
            <a:r>
              <a:rPr lang="en-US" altLang="zh-CN" sz="3200" b="1">
                <a:latin typeface="Times New Roman" panose="02020603050405020304" pitchFamily="18" charset="0"/>
              </a:rPr>
              <a:t>make promises ___________________________</a:t>
            </a:r>
          </a:p>
          <a:p>
            <a:pPr algn="l">
              <a:lnSpc>
                <a:spcPct val="110000"/>
              </a:lnSpc>
              <a:spcBef>
                <a:spcPct val="5000"/>
              </a:spcBef>
            </a:pPr>
            <a:r>
              <a:rPr lang="en-US" altLang="zh-CN" sz="3200" b="1">
                <a:latin typeface="Times New Roman" panose="02020603050405020304" pitchFamily="18" charset="0"/>
              </a:rPr>
              <a:t>have … in common ________________________</a:t>
            </a:r>
          </a:p>
          <a:p>
            <a:pPr algn="l">
              <a:lnSpc>
                <a:spcPct val="110000"/>
              </a:lnSpc>
              <a:spcBef>
                <a:spcPct val="5000"/>
              </a:spcBef>
            </a:pPr>
            <a:r>
              <a:rPr lang="en-US" altLang="zh-CN" sz="3200" b="1">
                <a:latin typeface="Times New Roman" panose="02020603050405020304" pitchFamily="18" charset="0"/>
              </a:rPr>
              <a:t>write down _______________________________</a:t>
            </a:r>
          </a:p>
          <a:p>
            <a:pPr algn="l">
              <a:lnSpc>
                <a:spcPct val="110000"/>
              </a:lnSpc>
              <a:spcBef>
                <a:spcPct val="5000"/>
              </a:spcBef>
            </a:pPr>
            <a:r>
              <a:rPr lang="en-US" altLang="zh-CN" sz="3200" b="1">
                <a:latin typeface="Times New Roman" panose="02020603050405020304" pitchFamily="18" charset="0"/>
              </a:rPr>
              <a:t>for this reason ____________________________</a:t>
            </a:r>
          </a:p>
          <a:p>
            <a:pPr algn="l">
              <a:lnSpc>
                <a:spcPct val="110000"/>
              </a:lnSpc>
              <a:spcBef>
                <a:spcPct val="5000"/>
              </a:spcBef>
            </a:pPr>
            <a:r>
              <a:rPr lang="en-US" altLang="zh-CN" sz="3200" b="1">
                <a:latin typeface="Times New Roman" panose="02020603050405020304" pitchFamily="18" charset="0"/>
              </a:rPr>
              <a:t>take up __________________________________</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4"/>
          <p:cNvSpPr>
            <a:spLocks noChangeArrowheads="1"/>
          </p:cNvSpPr>
          <p:nvPr/>
        </p:nvSpPr>
        <p:spPr bwMode="auto">
          <a:xfrm>
            <a:off x="539750" y="1700213"/>
            <a:ext cx="8208963" cy="355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10000"/>
              </a:spcBef>
            </a:pPr>
            <a:r>
              <a:rPr lang="en-US" altLang="zh-CN" sz="3200" b="1" dirty="0">
                <a:latin typeface="Times New Roman" panose="02020603050405020304" pitchFamily="18" charset="0"/>
              </a:rPr>
              <a:t>1. discuss  </a:t>
            </a:r>
            <a:r>
              <a:rPr lang="en-US" altLang="zh-CN" sz="3200" b="1" i="1" dirty="0">
                <a:latin typeface="Times New Roman" panose="02020603050405020304" pitchFamily="18" charset="0"/>
              </a:rPr>
              <a:t>v.</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讨论；商量          </a:t>
            </a:r>
          </a:p>
          <a:p>
            <a:pPr algn="l">
              <a:lnSpc>
                <a:spcPct val="110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Let’s discuss how to deal with this problem.</a:t>
            </a:r>
          </a:p>
          <a:p>
            <a:pPr algn="l">
              <a:lnSpc>
                <a:spcPct val="110000"/>
              </a:lnSpc>
              <a:spcBef>
                <a:spcPct val="10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让我们讨论一下如何处理这个问题。</a:t>
            </a:r>
          </a:p>
          <a:p>
            <a:pPr algn="l">
              <a:lnSpc>
                <a:spcPct val="110000"/>
              </a:lnSpc>
              <a:spcBef>
                <a:spcPct val="10000"/>
              </a:spcBef>
            </a:pPr>
            <a:r>
              <a:rPr lang="zh-CN" altLang="en-US" sz="3200" b="1" dirty="0">
                <a:solidFill>
                  <a:srgbClr val="FF0000"/>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discuss</a:t>
            </a:r>
            <a:r>
              <a:rPr lang="en-US" altLang="zh-CN" sz="3200" b="1" dirty="0">
                <a:solidFill>
                  <a:srgbClr val="FF0000"/>
                </a:solidFill>
                <a:latin typeface="Times New Roman" panose="02020603050405020304" pitchFamily="18" charset="0"/>
              </a:rPr>
              <a:t> </a:t>
            </a:r>
            <a:r>
              <a:rPr lang="zh-CN" altLang="en-US" sz="3200" b="1" dirty="0">
                <a:latin typeface="Times New Roman" panose="02020603050405020304" pitchFamily="18" charset="0"/>
              </a:rPr>
              <a:t>的名词是</a:t>
            </a:r>
            <a:r>
              <a:rPr lang="en-US" altLang="zh-CN" sz="3200" b="1" dirty="0">
                <a:solidFill>
                  <a:srgbClr val="0000FF"/>
                </a:solidFill>
                <a:latin typeface="Times New Roman" panose="02020603050405020304" pitchFamily="18" charset="0"/>
              </a:rPr>
              <a:t>discussion          </a:t>
            </a:r>
          </a:p>
          <a:p>
            <a:pPr algn="l">
              <a:lnSpc>
                <a:spcPct val="110000"/>
              </a:lnSpc>
              <a:spcBef>
                <a:spcPct val="10000"/>
              </a:spcBef>
            </a:pPr>
            <a:r>
              <a:rPr lang="en-US" altLang="zh-CN" sz="3200" b="1" dirty="0">
                <a:latin typeface="Times New Roman" panose="02020603050405020304" pitchFamily="18" charset="0"/>
              </a:rPr>
              <a:t>All we need now is action, not discussion.</a:t>
            </a:r>
          </a:p>
          <a:p>
            <a:pPr algn="l">
              <a:lnSpc>
                <a:spcPct val="110000"/>
              </a:lnSpc>
              <a:spcBef>
                <a:spcPct val="10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我们现在需要的是行动，不是讨论。</a:t>
            </a:r>
          </a:p>
        </p:txBody>
      </p:sp>
      <p:sp>
        <p:nvSpPr>
          <p:cNvPr id="86019" name="WordArt 5"/>
          <p:cNvSpPr>
            <a:spLocks noChangeArrowheads="1" noChangeShapeType="1" noTextEdit="1"/>
          </p:cNvSpPr>
          <p:nvPr/>
        </p:nvSpPr>
        <p:spPr bwMode="auto">
          <a:xfrm>
            <a:off x="2598738" y="596900"/>
            <a:ext cx="3817937" cy="647700"/>
          </a:xfrm>
          <a:prstGeom prst="rect">
            <a:avLst/>
          </a:prstGeom>
        </p:spPr>
        <p:txBody>
          <a:bodyPr wrap="none" fromWordArt="1">
            <a:prstTxWarp prst="textPlain">
              <a:avLst>
                <a:gd name="adj" fmla="val 50000"/>
              </a:avLst>
            </a:prstTxWarp>
          </a:bodyPr>
          <a:lstStyle/>
          <a:p>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blurRad="38100" dist="38100" dir="2700000" algn="tl">
                  <a:srgbClr val="000000">
                    <a:alpha val="43137"/>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 calcmode="lin" valueType="num">
                                      <p:cBhvr additive="base">
                                        <p:cTn id="7" dur="500" fill="hold"/>
                                        <p:tgtEl>
                                          <p:spTgt spid="860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6018">
                                            <p:txEl>
                                              <p:pRg st="1" end="1"/>
                                            </p:txEl>
                                          </p:spTgt>
                                        </p:tgtEl>
                                        <p:attrNameLst>
                                          <p:attrName>style.visibility</p:attrName>
                                        </p:attrNameLst>
                                      </p:cBhvr>
                                      <p:to>
                                        <p:strVal val="visible"/>
                                      </p:to>
                                    </p:set>
                                    <p:anim calcmode="lin" valueType="num">
                                      <p:cBhvr additive="base">
                                        <p:cTn id="13" dur="500" fill="hold"/>
                                        <p:tgtEl>
                                          <p:spTgt spid="860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6018">
                                            <p:txEl>
                                              <p:pRg st="2" end="2"/>
                                            </p:txEl>
                                          </p:spTgt>
                                        </p:tgtEl>
                                        <p:attrNameLst>
                                          <p:attrName>style.visibility</p:attrName>
                                        </p:attrNameLst>
                                      </p:cBhvr>
                                      <p:to>
                                        <p:strVal val="visible"/>
                                      </p:to>
                                    </p:set>
                                    <p:anim calcmode="lin" valueType="num">
                                      <p:cBhvr additive="base">
                                        <p:cTn id="19" dur="500" fill="hold"/>
                                        <p:tgtEl>
                                          <p:spTgt spid="860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6018">
                                            <p:txEl>
                                              <p:pRg st="3" end="3"/>
                                            </p:txEl>
                                          </p:spTgt>
                                        </p:tgtEl>
                                        <p:attrNameLst>
                                          <p:attrName>style.visibility</p:attrName>
                                        </p:attrNameLst>
                                      </p:cBhvr>
                                      <p:to>
                                        <p:strVal val="visible"/>
                                      </p:to>
                                    </p:set>
                                    <p:anim calcmode="lin" valueType="num">
                                      <p:cBhvr additive="base">
                                        <p:cTn id="25" dur="500" fill="hold"/>
                                        <p:tgtEl>
                                          <p:spTgt spid="860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6018">
                                            <p:txEl>
                                              <p:pRg st="4" end="4"/>
                                            </p:txEl>
                                          </p:spTgt>
                                        </p:tgtEl>
                                        <p:attrNameLst>
                                          <p:attrName>style.visibility</p:attrName>
                                        </p:attrNameLst>
                                      </p:cBhvr>
                                      <p:to>
                                        <p:strVal val="visible"/>
                                      </p:to>
                                    </p:set>
                                    <p:anim calcmode="lin" valueType="num">
                                      <p:cBhvr additive="base">
                                        <p:cTn id="31" dur="500" fill="hold"/>
                                        <p:tgtEl>
                                          <p:spTgt spid="860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60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6018">
                                            <p:txEl>
                                              <p:pRg st="5" end="5"/>
                                            </p:txEl>
                                          </p:spTgt>
                                        </p:tgtEl>
                                        <p:attrNameLst>
                                          <p:attrName>style.visibility</p:attrName>
                                        </p:attrNameLst>
                                      </p:cBhvr>
                                      <p:to>
                                        <p:strVal val="visible"/>
                                      </p:to>
                                    </p:set>
                                    <p:anim calcmode="lin" valueType="num">
                                      <p:cBhvr additive="base">
                                        <p:cTn id="37" dur="500" fill="hold"/>
                                        <p:tgtEl>
                                          <p:spTgt spid="860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601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4"/>
          <p:cNvSpPr txBox="1">
            <a:spLocks noChangeArrowheads="1"/>
          </p:cNvSpPr>
          <p:nvPr/>
        </p:nvSpPr>
        <p:spPr bwMode="auto">
          <a:xfrm>
            <a:off x="1071563" y="1357313"/>
            <a:ext cx="7358062"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The students in Class 2 are having a _______ (discuss) about how to achieve a balance between study and play.</a:t>
            </a:r>
          </a:p>
          <a:p>
            <a:endParaRPr lang="en-US" altLang="zh-CN" sz="3200" b="1">
              <a:latin typeface="Times New Roman" panose="02020603050405020304" pitchFamily="18" charset="0"/>
            </a:endParaRPr>
          </a:p>
          <a:p>
            <a:r>
              <a:rPr lang="en-US" altLang="zh-CN" sz="3200" b="1">
                <a:latin typeface="Times New Roman" panose="02020603050405020304" pitchFamily="18" charset="0"/>
              </a:rPr>
              <a:t>Our teacher often asks us ______ questions in groups.</a:t>
            </a:r>
          </a:p>
          <a:p>
            <a:r>
              <a:rPr lang="en-US" altLang="zh-CN" sz="3200" b="1">
                <a:latin typeface="Times New Roman" panose="02020603050405020304" pitchFamily="18" charset="0"/>
              </a:rPr>
              <a:t>      A. discuss               B. to discuss </a:t>
            </a:r>
          </a:p>
          <a:p>
            <a:r>
              <a:rPr lang="en-US" altLang="zh-CN" sz="3200" b="1">
                <a:latin typeface="Times New Roman" panose="02020603050405020304" pitchFamily="18" charset="0"/>
              </a:rPr>
              <a:t>     C. discussing           D. discussed</a:t>
            </a:r>
          </a:p>
        </p:txBody>
      </p:sp>
      <p:sp>
        <p:nvSpPr>
          <p:cNvPr id="87043" name="Text Box 5"/>
          <p:cNvSpPr txBox="1">
            <a:spLocks noChangeArrowheads="1"/>
          </p:cNvSpPr>
          <p:nvPr/>
        </p:nvSpPr>
        <p:spPr bwMode="auto">
          <a:xfrm>
            <a:off x="714375" y="1785938"/>
            <a:ext cx="2143125"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discussion </a:t>
            </a:r>
            <a:endParaRPr lang="en-US" altLang="zh-CN" sz="3200" b="1">
              <a:latin typeface="Times New Roman" panose="02020603050405020304" pitchFamily="18" charset="0"/>
            </a:endParaRPr>
          </a:p>
        </p:txBody>
      </p:sp>
      <p:sp>
        <p:nvSpPr>
          <p:cNvPr id="87044" name="Text Box 5"/>
          <p:cNvSpPr txBox="1">
            <a:spLocks noChangeArrowheads="1"/>
          </p:cNvSpPr>
          <p:nvPr/>
        </p:nvSpPr>
        <p:spPr bwMode="auto">
          <a:xfrm>
            <a:off x="5929313" y="3286125"/>
            <a:ext cx="124618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7044">
                                            <p:txEl>
                                              <p:pRg st="0" end="0"/>
                                            </p:txEl>
                                          </p:spTgt>
                                        </p:tgtEl>
                                        <p:attrNameLst>
                                          <p:attrName>style.visibility</p:attrName>
                                        </p:attrNameLst>
                                      </p:cBhvr>
                                      <p:to>
                                        <p:strVal val="visible"/>
                                      </p:to>
                                    </p:set>
                                    <p:anim calcmode="lin" valueType="num">
                                      <p:cBhvr additive="base">
                                        <p:cTn id="13" dur="500" fill="hold"/>
                                        <p:tgtEl>
                                          <p:spTgt spid="8704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4"/>
          <p:cNvSpPr>
            <a:spLocks noChangeArrowheads="1"/>
          </p:cNvSpPr>
          <p:nvPr/>
        </p:nvSpPr>
        <p:spPr bwMode="auto">
          <a:xfrm>
            <a:off x="539750" y="908050"/>
            <a:ext cx="82804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spcBef>
                <a:spcPct val="5000"/>
              </a:spcBef>
            </a:pPr>
            <a:r>
              <a:rPr lang="en-US" altLang="zh-CN" sz="3200" b="1" dirty="0">
                <a:latin typeface="Times New Roman" panose="02020603050405020304" pitchFamily="18" charset="0"/>
              </a:rPr>
              <a:t>2. promise    </a:t>
            </a:r>
            <a:r>
              <a:rPr lang="en-US" altLang="zh-CN" sz="3200" b="1" i="1" dirty="0">
                <a:latin typeface="Times New Roman" panose="02020603050405020304" pitchFamily="18" charset="0"/>
              </a:rPr>
              <a:t>n. </a:t>
            </a:r>
            <a:r>
              <a:rPr lang="zh-CN" altLang="en-US" sz="3200" b="1" dirty="0">
                <a:latin typeface="Times New Roman" panose="02020603050405020304" pitchFamily="18" charset="0"/>
              </a:rPr>
              <a:t>承诺；诺言</a:t>
            </a:r>
            <a:r>
              <a:rPr lang="zh-CN" altLang="en-US" sz="3200" b="1" i="1" dirty="0">
                <a:latin typeface="Times New Roman" panose="02020603050405020304" pitchFamily="18" charset="0"/>
              </a:rPr>
              <a:t>   </a:t>
            </a:r>
          </a:p>
          <a:p>
            <a:pPr algn="l">
              <a:lnSpc>
                <a:spcPct val="105000"/>
              </a:lnSpc>
              <a:spcBef>
                <a:spcPct val="5000"/>
              </a:spcBef>
            </a:pPr>
            <a:r>
              <a:rPr lang="zh-CN" altLang="en-US" sz="3200" b="1" i="1" dirty="0">
                <a:latin typeface="Times New Roman" panose="02020603050405020304" pitchFamily="18" charset="0"/>
              </a:rPr>
              <a:t>                      </a:t>
            </a:r>
            <a:r>
              <a:rPr lang="en-US" altLang="zh-CN" sz="3200" b="1" i="1" dirty="0">
                <a:latin typeface="Times New Roman" panose="02020603050405020304" pitchFamily="18" charset="0"/>
              </a:rPr>
              <a:t>v. </a:t>
            </a:r>
            <a:r>
              <a:rPr lang="zh-CN" altLang="en-US" sz="3200" b="1" dirty="0">
                <a:latin typeface="Times New Roman" panose="02020603050405020304" pitchFamily="18" charset="0"/>
              </a:rPr>
              <a:t>许诺；承诺；答应        </a:t>
            </a:r>
          </a:p>
          <a:p>
            <a:pPr algn="l">
              <a:lnSpc>
                <a:spcPct val="105000"/>
              </a:lnSpc>
              <a:spcBef>
                <a:spcPct val="5000"/>
              </a:spcBef>
            </a:pPr>
            <a:r>
              <a:rPr lang="en-US" altLang="zh-CN" sz="3200" b="1" dirty="0">
                <a:latin typeface="Times New Roman" panose="02020603050405020304" pitchFamily="18" charset="0"/>
              </a:rPr>
              <a:t>He </a:t>
            </a:r>
            <a:r>
              <a:rPr lang="en-US" altLang="zh-CN" sz="3200" b="1" dirty="0">
                <a:solidFill>
                  <a:srgbClr val="0000FF"/>
                </a:solidFill>
                <a:latin typeface="Times New Roman" panose="02020603050405020304" pitchFamily="18" charset="0"/>
              </a:rPr>
              <a:t>promised to </a:t>
            </a:r>
            <a:r>
              <a:rPr lang="en-US" altLang="zh-CN" sz="3200" b="1" dirty="0">
                <a:latin typeface="Times New Roman" panose="02020603050405020304" pitchFamily="18" charset="0"/>
              </a:rPr>
              <a:t>help me. </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他许诺过要帮助我。</a:t>
            </a:r>
          </a:p>
          <a:p>
            <a:pPr algn="l">
              <a:lnSpc>
                <a:spcPct val="105000"/>
              </a:lnSpc>
              <a:spcBef>
                <a:spcPct val="5000"/>
              </a:spcBef>
            </a:pPr>
            <a:r>
              <a:rPr lang="en-US" altLang="zh-CN" sz="3200" b="1" dirty="0">
                <a:latin typeface="Times New Roman" panose="02020603050405020304" pitchFamily="18" charset="0"/>
              </a:rPr>
              <a:t>Once you </a:t>
            </a:r>
            <a:r>
              <a:rPr lang="en-US" altLang="zh-CN" sz="3200" b="1" dirty="0">
                <a:solidFill>
                  <a:srgbClr val="0000FF"/>
                </a:solidFill>
                <a:latin typeface="Times New Roman" panose="02020603050405020304" pitchFamily="18" charset="0"/>
              </a:rPr>
              <a:t>make a promise</a:t>
            </a:r>
            <a:r>
              <a:rPr lang="en-US" altLang="zh-CN" sz="3200" b="1" dirty="0">
                <a:latin typeface="Times New Roman" panose="02020603050405020304" pitchFamily="18" charset="0"/>
              </a:rPr>
              <a:t>, you should keep it, and you shouldn’t break it.</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一旦你许下诺言，你就得遵守你的诺言，而不应当违背你的诺言。</a:t>
            </a:r>
          </a:p>
          <a:p>
            <a:pPr algn="l">
              <a:lnSpc>
                <a:spcPct val="105000"/>
              </a:lnSpc>
              <a:spcBef>
                <a:spcPct val="5000"/>
              </a:spcBef>
            </a:pPr>
            <a:r>
              <a:rPr lang="en-US" altLang="zh-CN" sz="3200" b="1" dirty="0">
                <a:latin typeface="Times New Roman" panose="02020603050405020304" pitchFamily="18" charset="0"/>
              </a:rPr>
              <a:t>I </a:t>
            </a:r>
            <a:r>
              <a:rPr lang="en-US" altLang="zh-CN" sz="3200" b="1" dirty="0">
                <a:solidFill>
                  <a:srgbClr val="0000FF"/>
                </a:solidFill>
                <a:latin typeface="Times New Roman" panose="02020603050405020304" pitchFamily="18" charset="0"/>
              </a:rPr>
              <a:t>promised</a:t>
            </a:r>
            <a:r>
              <a:rPr lang="en-US" altLang="zh-CN" sz="3200" b="1" dirty="0">
                <a:latin typeface="Times New Roman" panose="02020603050405020304" pitchFamily="18" charset="0"/>
              </a:rPr>
              <a:t> you </a:t>
            </a:r>
            <a:r>
              <a:rPr lang="en-US" altLang="zh-CN" sz="3200" b="1" dirty="0">
                <a:solidFill>
                  <a:srgbClr val="0000FF"/>
                </a:solidFill>
                <a:latin typeface="Times New Roman" panose="02020603050405020304" pitchFamily="18" charset="0"/>
              </a:rPr>
              <a:t>not to stay </a:t>
            </a:r>
            <a:r>
              <a:rPr lang="en-US" altLang="zh-CN" sz="3200" b="1" dirty="0">
                <a:latin typeface="Times New Roman" panose="02020603050405020304" pitchFamily="18" charset="0"/>
              </a:rPr>
              <a:t>that.</a:t>
            </a:r>
          </a:p>
          <a:p>
            <a:pPr algn="l">
              <a:lnSpc>
                <a:spcPct val="105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我答应你不说那件事。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 calcmode="lin" valueType="num">
                                      <p:cBhvr additive="base">
                                        <p:cTn id="7" dur="500" fill="hold"/>
                                        <p:tgtEl>
                                          <p:spTgt spid="880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066">
                                            <p:txEl>
                                              <p:pRg st="2" end="2"/>
                                            </p:txEl>
                                          </p:spTgt>
                                        </p:tgtEl>
                                        <p:attrNameLst>
                                          <p:attrName>style.visibility</p:attrName>
                                        </p:attrNameLst>
                                      </p:cBhvr>
                                      <p:to>
                                        <p:strVal val="visible"/>
                                      </p:to>
                                    </p:set>
                                    <p:anim calcmode="lin" valueType="num">
                                      <p:cBhvr additive="base">
                                        <p:cTn id="13" dur="500" fill="hold"/>
                                        <p:tgtEl>
                                          <p:spTgt spid="880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8066">
                                            <p:txEl>
                                              <p:pRg st="3" end="3"/>
                                            </p:txEl>
                                          </p:spTgt>
                                        </p:tgtEl>
                                        <p:attrNameLst>
                                          <p:attrName>style.visibility</p:attrName>
                                        </p:attrNameLst>
                                      </p:cBhvr>
                                      <p:to>
                                        <p:strVal val="visible"/>
                                      </p:to>
                                    </p:set>
                                    <p:anim calcmode="lin" valueType="num">
                                      <p:cBhvr additive="base">
                                        <p:cTn id="19" dur="500" fill="hold"/>
                                        <p:tgtEl>
                                          <p:spTgt spid="880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8066">
                                            <p:txEl>
                                              <p:pRg st="4" end="4"/>
                                            </p:txEl>
                                          </p:spTgt>
                                        </p:tgtEl>
                                        <p:attrNameLst>
                                          <p:attrName>style.visibility</p:attrName>
                                        </p:attrNameLst>
                                      </p:cBhvr>
                                      <p:to>
                                        <p:strVal val="visible"/>
                                      </p:to>
                                    </p:set>
                                    <p:anim calcmode="lin" valueType="num">
                                      <p:cBhvr additive="base">
                                        <p:cTn id="25" dur="500" fill="hold"/>
                                        <p:tgtEl>
                                          <p:spTgt spid="8806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8066">
                                            <p:txEl>
                                              <p:pRg st="5" end="5"/>
                                            </p:txEl>
                                          </p:spTgt>
                                        </p:tgtEl>
                                        <p:attrNameLst>
                                          <p:attrName>style.visibility</p:attrName>
                                        </p:attrNameLst>
                                      </p:cBhvr>
                                      <p:to>
                                        <p:strVal val="visible"/>
                                      </p:to>
                                    </p:set>
                                    <p:anim calcmode="lin" valueType="num">
                                      <p:cBhvr additive="base">
                                        <p:cTn id="31" dur="500" fill="hold"/>
                                        <p:tgtEl>
                                          <p:spTgt spid="8806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8066">
                                            <p:txEl>
                                              <p:pRg st="6" end="6"/>
                                            </p:txEl>
                                          </p:spTgt>
                                        </p:tgtEl>
                                        <p:attrNameLst>
                                          <p:attrName>style.visibility</p:attrName>
                                        </p:attrNameLst>
                                      </p:cBhvr>
                                      <p:to>
                                        <p:strVal val="visible"/>
                                      </p:to>
                                    </p:set>
                                    <p:anim calcmode="lin" valueType="num">
                                      <p:cBhvr additive="base">
                                        <p:cTn id="37" dur="500" fill="hold"/>
                                        <p:tgtEl>
                                          <p:spTgt spid="8806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8066">
                                            <p:txEl>
                                              <p:pRg st="7" end="7"/>
                                            </p:txEl>
                                          </p:spTgt>
                                        </p:tgtEl>
                                        <p:attrNameLst>
                                          <p:attrName>style.visibility</p:attrName>
                                        </p:attrNameLst>
                                      </p:cBhvr>
                                      <p:to>
                                        <p:strVal val="visible"/>
                                      </p:to>
                                    </p:set>
                                    <p:anim calcmode="lin" valueType="num">
                                      <p:cBhvr additive="base">
                                        <p:cTn id="43" dur="500" fill="hold"/>
                                        <p:tgtEl>
                                          <p:spTgt spid="8806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806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Text Box 4"/>
          <p:cNvSpPr txBox="1">
            <a:spLocks noChangeArrowheads="1"/>
          </p:cNvSpPr>
          <p:nvPr/>
        </p:nvSpPr>
        <p:spPr bwMode="auto">
          <a:xfrm>
            <a:off x="1071563" y="1357313"/>
            <a:ext cx="73580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 I will buy you a new bike if you learn how to swim this summer.</a:t>
            </a:r>
            <a:br>
              <a:rPr lang="en-US" altLang="zh-CN" sz="3200" b="1" dirty="0">
                <a:latin typeface="Times New Roman" panose="02020603050405020304" pitchFamily="18" charset="0"/>
              </a:rPr>
            </a:br>
            <a:r>
              <a:rPr lang="en-US" altLang="zh-CN" sz="3200" b="1" dirty="0">
                <a:latin typeface="Times New Roman" panose="02020603050405020304" pitchFamily="18" charset="0"/>
              </a:rPr>
              <a:t>--- Is that a ______? I’m sure I’ll get the bike. </a:t>
            </a:r>
            <a:br>
              <a:rPr lang="en-US" altLang="zh-CN" sz="3200" b="1" dirty="0">
                <a:latin typeface="Times New Roman" panose="02020603050405020304" pitchFamily="18" charset="0"/>
              </a:rPr>
            </a:br>
            <a:r>
              <a:rPr lang="zh-CN" altLang="en-US" sz="3200" b="1" dirty="0">
                <a:latin typeface="Times New Roman" panose="02020603050405020304" pitchFamily="18" charset="0"/>
              </a:rPr>
              <a:t>　</a:t>
            </a:r>
            <a:r>
              <a:rPr lang="en-US" altLang="zh-CN" sz="3200" b="1" dirty="0">
                <a:latin typeface="Times New Roman" panose="02020603050405020304" pitchFamily="18" charset="0"/>
              </a:rPr>
              <a:t>A. chance                 B. promise </a:t>
            </a:r>
          </a:p>
          <a:p>
            <a:r>
              <a:rPr lang="en-US" altLang="zh-CN" sz="3200" b="1" dirty="0">
                <a:latin typeface="Times New Roman" panose="02020603050405020304" pitchFamily="18" charset="0"/>
              </a:rPr>
              <a:t>    C. trick                     D. </a:t>
            </a:r>
            <a:r>
              <a:rPr lang="en-US" altLang="zh-CN" sz="3200" b="1" dirty="0" smtClean="0">
                <a:latin typeface="Times New Roman" panose="02020603050405020304" pitchFamily="18" charset="0"/>
              </a:rPr>
              <a:t>treat</a:t>
            </a:r>
            <a:endParaRPr lang="en-US" altLang="zh-CN" sz="3200" b="1" dirty="0">
              <a:latin typeface="Times New Roman" panose="02020603050405020304" pitchFamily="18" charset="0"/>
            </a:endParaRPr>
          </a:p>
        </p:txBody>
      </p:sp>
      <p:sp>
        <p:nvSpPr>
          <p:cNvPr id="89091" name="Text Box 5"/>
          <p:cNvSpPr txBox="1">
            <a:spLocks noChangeArrowheads="1"/>
          </p:cNvSpPr>
          <p:nvPr/>
        </p:nvSpPr>
        <p:spPr bwMode="auto">
          <a:xfrm>
            <a:off x="3429000" y="2286000"/>
            <a:ext cx="9286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4"/>
          <p:cNvSpPr txBox="1">
            <a:spLocks noChangeArrowheads="1"/>
          </p:cNvSpPr>
          <p:nvPr/>
        </p:nvSpPr>
        <p:spPr bwMode="auto">
          <a:xfrm>
            <a:off x="1000125" y="1285875"/>
            <a:ext cx="7358063"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(2​0​1​4​</a:t>
            </a:r>
            <a:r>
              <a:rPr lang="zh-CN" altLang="en-US" sz="3200" b="1">
                <a:latin typeface="Times New Roman" panose="02020603050405020304" pitchFamily="18" charset="0"/>
              </a:rPr>
              <a:t>年​河​南​省​中​考</a:t>
            </a:r>
            <a:r>
              <a:rPr lang="en-US" altLang="zh-CN" sz="3200" b="1">
                <a:latin typeface="Times New Roman" panose="02020603050405020304" pitchFamily="18" charset="0"/>
              </a:rPr>
              <a:t>) — You may go to Milan for a free trip.</a:t>
            </a:r>
            <a:br>
              <a:rPr lang="en-US" altLang="zh-CN" sz="3200" b="1">
                <a:latin typeface="Times New Roman" panose="02020603050405020304" pitchFamily="18" charset="0"/>
              </a:rPr>
            </a:br>
            <a:r>
              <a:rPr lang="en-US" altLang="zh-CN" sz="3200" b="1">
                <a:latin typeface="Times New Roman" panose="02020603050405020304" pitchFamily="18" charset="0"/>
              </a:rPr>
              <a:t>— It’s a very kind _____, but I really can’t accept it.</a:t>
            </a:r>
            <a:br>
              <a:rPr lang="en-US" altLang="zh-CN" sz="3200" b="1">
                <a:latin typeface="Times New Roman" panose="02020603050405020304" pitchFamily="18" charset="0"/>
              </a:rPr>
            </a:br>
            <a:r>
              <a:rPr lang="en-US" altLang="zh-CN" sz="3200" b="1">
                <a:latin typeface="Times New Roman" panose="02020603050405020304" pitchFamily="18" charset="0"/>
              </a:rPr>
              <a:t>     A. excuse                       B. offer </a:t>
            </a:r>
          </a:p>
          <a:p>
            <a:r>
              <a:rPr lang="en-US" altLang="zh-CN" sz="3200" b="1">
                <a:latin typeface="Times New Roman" panose="02020603050405020304" pitchFamily="18" charset="0"/>
              </a:rPr>
              <a:t>     C. promise                     D. decision</a:t>
            </a:r>
          </a:p>
        </p:txBody>
      </p:sp>
      <p:sp>
        <p:nvSpPr>
          <p:cNvPr id="90115" name="Text Box 5"/>
          <p:cNvSpPr txBox="1">
            <a:spLocks noChangeArrowheads="1"/>
          </p:cNvSpPr>
          <p:nvPr/>
        </p:nvSpPr>
        <p:spPr bwMode="auto">
          <a:xfrm>
            <a:off x="4572000" y="2143125"/>
            <a:ext cx="928688"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B</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Text Box 4"/>
          <p:cNvSpPr txBox="1">
            <a:spLocks noChangeArrowheads="1"/>
          </p:cNvSpPr>
          <p:nvPr/>
        </p:nvSpPr>
        <p:spPr bwMode="auto">
          <a:xfrm>
            <a:off x="611188" y="1268413"/>
            <a:ext cx="792003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latin typeface="Times New Roman" panose="02020603050405020304" pitchFamily="18" charset="0"/>
              </a:rPr>
              <a:t>The boy promised _________ late for school again.</a:t>
            </a:r>
          </a:p>
          <a:p>
            <a:r>
              <a:rPr lang="en-US" altLang="zh-CN" sz="3200" b="1">
                <a:latin typeface="Times New Roman" panose="02020603050405020304" pitchFamily="18" charset="0"/>
              </a:rPr>
              <a:t>   A. to not be                       B. not to be         </a:t>
            </a:r>
          </a:p>
          <a:p>
            <a:r>
              <a:rPr lang="en-US" altLang="zh-CN" sz="3200" b="1">
                <a:latin typeface="Times New Roman" panose="02020603050405020304" pitchFamily="18" charset="0"/>
              </a:rPr>
              <a:t>   C. not being                      D. being not</a:t>
            </a:r>
          </a:p>
        </p:txBody>
      </p:sp>
      <p:sp>
        <p:nvSpPr>
          <p:cNvPr id="91139" name="Text Box 5"/>
          <p:cNvSpPr txBox="1">
            <a:spLocks noChangeArrowheads="1"/>
          </p:cNvSpPr>
          <p:nvPr/>
        </p:nvSpPr>
        <p:spPr bwMode="auto">
          <a:xfrm>
            <a:off x="539750" y="3860800"/>
            <a:ext cx="8135938"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zh-CN" altLang="en-US" sz="3200" b="1">
                <a:solidFill>
                  <a:srgbClr val="0000FF"/>
                </a:solidFill>
                <a:latin typeface="Times New Roman" panose="02020603050405020304" pitchFamily="18" charset="0"/>
              </a:rPr>
              <a:t>答案：</a:t>
            </a:r>
            <a:r>
              <a:rPr lang="zh-CN" altLang="en-US" sz="3200" b="1">
                <a:solidFill>
                  <a:srgbClr val="FF0000"/>
                </a:solidFill>
                <a:latin typeface="Times New Roman" panose="02020603050405020304" pitchFamily="18" charset="0"/>
              </a:rPr>
              <a:t>选</a:t>
            </a:r>
            <a:r>
              <a:rPr lang="en-US" altLang="zh-CN" sz="3200" b="1">
                <a:solidFill>
                  <a:srgbClr val="FF0000"/>
                </a:solidFill>
                <a:latin typeface="Times New Roman" panose="02020603050405020304" pitchFamily="18" charset="0"/>
              </a:rPr>
              <a:t>B</a:t>
            </a:r>
          </a:p>
          <a:p>
            <a:pPr>
              <a:lnSpc>
                <a:spcPct val="110000"/>
              </a:lnSpc>
              <a:spcBef>
                <a:spcPct val="10000"/>
              </a:spcBef>
            </a:pPr>
            <a:r>
              <a:rPr lang="zh-CN" altLang="en-US" sz="3200" b="1">
                <a:solidFill>
                  <a:srgbClr val="0000FF"/>
                </a:solidFill>
                <a:latin typeface="Times New Roman" panose="02020603050405020304" pitchFamily="18" charset="0"/>
              </a:rPr>
              <a:t>点拨：</a:t>
            </a:r>
            <a:r>
              <a:rPr lang="en-US" altLang="zh-CN" sz="3200" b="1">
                <a:latin typeface="Times New Roman" panose="02020603050405020304" pitchFamily="18" charset="0"/>
              </a:rPr>
              <a:t>promise not to do sth. </a:t>
            </a:r>
            <a:r>
              <a:rPr lang="zh-CN" altLang="en-US" sz="3200" b="1">
                <a:latin typeface="Times New Roman" panose="02020603050405020304" pitchFamily="18" charset="0"/>
              </a:rPr>
              <a:t>许诺不干某事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Oval 4"/>
          <p:cNvSpPr>
            <a:spLocks noChangeArrowheads="1"/>
          </p:cNvSpPr>
          <p:nvPr/>
        </p:nvSpPr>
        <p:spPr bwMode="auto">
          <a:xfrm>
            <a:off x="179388" y="476250"/>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2a</a:t>
            </a:r>
          </a:p>
        </p:txBody>
      </p:sp>
      <p:sp>
        <p:nvSpPr>
          <p:cNvPr id="73731" name="Text Box 6"/>
          <p:cNvSpPr txBox="1">
            <a:spLocks noChangeArrowheads="1"/>
          </p:cNvSpPr>
          <p:nvPr/>
        </p:nvSpPr>
        <p:spPr bwMode="auto">
          <a:xfrm>
            <a:off x="971550" y="476250"/>
            <a:ext cx="79200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Discuss the questions with your partner.</a:t>
            </a:r>
          </a:p>
        </p:txBody>
      </p:sp>
      <p:sp>
        <p:nvSpPr>
          <p:cNvPr id="73732" name="Text Box 7"/>
          <p:cNvSpPr txBox="1">
            <a:spLocks noChangeArrowheads="1"/>
          </p:cNvSpPr>
          <p:nvPr/>
        </p:nvSpPr>
        <p:spPr bwMode="auto">
          <a:xfrm>
            <a:off x="827088" y="2060575"/>
            <a:ext cx="7848600"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dirty="0">
                <a:solidFill>
                  <a:srgbClr val="0000FF"/>
                </a:solidFill>
                <a:latin typeface="Times New Roman" panose="02020603050405020304" pitchFamily="18" charset="0"/>
              </a:rPr>
              <a:t>1. Did you make any resolutions last year?</a:t>
            </a:r>
          </a:p>
          <a:p>
            <a:pPr>
              <a:lnSpc>
                <a:spcPct val="110000"/>
              </a:lnSpc>
              <a:spcBef>
                <a:spcPct val="10000"/>
              </a:spcBef>
            </a:pPr>
            <a:r>
              <a:rPr lang="en-US" altLang="zh-CN" sz="3200" b="1" dirty="0">
                <a:solidFill>
                  <a:srgbClr val="0000FF"/>
                </a:solidFill>
                <a:latin typeface="Times New Roman" panose="02020603050405020304" pitchFamily="18" charset="0"/>
              </a:rPr>
              <a:t>2. Were you able to keep them? Why or why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3732">
                                            <p:txEl>
                                              <p:pRg st="0" end="0"/>
                                            </p:txEl>
                                          </p:spTgt>
                                        </p:tgtEl>
                                        <p:attrNameLst>
                                          <p:attrName>style.visibility</p:attrName>
                                        </p:attrNameLst>
                                      </p:cBhvr>
                                      <p:to>
                                        <p:strVal val="visible"/>
                                      </p:to>
                                    </p:set>
                                    <p:anim calcmode="lin" valueType="num">
                                      <p:cBhvr additive="base">
                                        <p:cTn id="7" dur="500" fill="hold"/>
                                        <p:tgtEl>
                                          <p:spTgt spid="737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3732">
                                            <p:txEl>
                                              <p:pRg st="1" end="1"/>
                                            </p:txEl>
                                          </p:spTgt>
                                        </p:tgtEl>
                                        <p:attrNameLst>
                                          <p:attrName>style.visibility</p:attrName>
                                        </p:attrNameLst>
                                      </p:cBhvr>
                                      <p:to>
                                        <p:strVal val="visible"/>
                                      </p:to>
                                    </p:set>
                                    <p:anim calcmode="lin" valueType="num">
                                      <p:cBhvr additive="base">
                                        <p:cTn id="13" dur="500" fill="hold"/>
                                        <p:tgtEl>
                                          <p:spTgt spid="7373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323850" y="620713"/>
            <a:ext cx="8496300" cy="568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0" hangingPunct="0">
              <a:lnSpc>
                <a:spcPct val="110000"/>
              </a:lnSpc>
              <a:spcBef>
                <a:spcPct val="5000"/>
              </a:spcBef>
            </a:pPr>
            <a:r>
              <a:rPr lang="en-US" altLang="zh-CN" sz="3200" b="1" dirty="0">
                <a:latin typeface="Times New Roman" panose="02020603050405020304" pitchFamily="18" charset="0"/>
              </a:rPr>
              <a:t>3. have to do with  </a:t>
            </a:r>
            <a:r>
              <a:rPr lang="zh-CN" altLang="en-US" sz="3200" b="1" dirty="0">
                <a:latin typeface="Times New Roman" panose="02020603050405020304" pitchFamily="18" charset="0"/>
              </a:rPr>
              <a:t>关于；与</a:t>
            </a:r>
            <a:r>
              <a:rPr lang="en-US" altLang="zh-CN" sz="3200" b="1" dirty="0">
                <a:latin typeface="宋体" panose="02010600030101010101" pitchFamily="2" charset="-122"/>
              </a:rPr>
              <a:t>……</a:t>
            </a:r>
            <a:r>
              <a:rPr lang="zh-CN" altLang="en-US" sz="3200" b="1" dirty="0">
                <a:latin typeface="Times New Roman" panose="02020603050405020304" pitchFamily="18" charset="0"/>
              </a:rPr>
              <a:t>有关系</a:t>
            </a:r>
          </a:p>
          <a:p>
            <a:pPr algn="l" eaLnBrk="0" hangingPunct="0">
              <a:lnSpc>
                <a:spcPct val="110000"/>
              </a:lnSpc>
              <a:spcBef>
                <a:spcPct val="5000"/>
              </a:spcBef>
            </a:pPr>
            <a:r>
              <a:rPr lang="zh-CN" altLang="en-US" sz="3200" b="1" dirty="0">
                <a:latin typeface="Times New Roman" panose="02020603050405020304" pitchFamily="18" charset="0"/>
              </a:rPr>
              <a:t>    这个句型表示与某事某人有牵连，有关系，有瓜葛。 </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The book </a:t>
            </a:r>
            <a:r>
              <a:rPr lang="en-US" altLang="zh-CN" sz="3200" b="1" dirty="0">
                <a:solidFill>
                  <a:srgbClr val="0000FF"/>
                </a:solidFill>
                <a:latin typeface="Times New Roman" panose="02020603050405020304" pitchFamily="18" charset="0"/>
              </a:rPr>
              <a:t>has to do with </a:t>
            </a:r>
            <a:r>
              <a:rPr lang="en-US" altLang="zh-CN" sz="3200" b="1" dirty="0">
                <a:latin typeface="Times New Roman" panose="02020603050405020304" pitchFamily="18" charset="0"/>
              </a:rPr>
              <a:t>computers. </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那本书与计算机有关。</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What does that </a:t>
            </a:r>
            <a:r>
              <a:rPr lang="en-US" altLang="zh-CN" sz="3200" b="1" dirty="0">
                <a:solidFill>
                  <a:srgbClr val="0000FF"/>
                </a:solidFill>
                <a:latin typeface="Times New Roman" panose="02020603050405020304" pitchFamily="18" charset="0"/>
              </a:rPr>
              <a:t>have to do </a:t>
            </a:r>
            <a:r>
              <a:rPr lang="en-US" altLang="zh-CN" sz="3200" b="1" dirty="0">
                <a:latin typeface="Times New Roman" panose="02020603050405020304" pitchFamily="18" charset="0"/>
              </a:rPr>
              <a:t>with it?</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那跟这有什么关系</a:t>
            </a:r>
            <a:r>
              <a:rPr lang="en-US" altLang="zh-CN" sz="3200" b="1" dirty="0">
                <a:latin typeface="Times New Roman" panose="02020603050405020304" pitchFamily="18" charset="0"/>
              </a:rPr>
              <a:t>?</a:t>
            </a:r>
          </a:p>
          <a:p>
            <a:pPr algn="l" eaLnBrk="0" hangingPunct="0">
              <a:lnSpc>
                <a:spcPct val="110000"/>
              </a:lnSpc>
              <a:spcBef>
                <a:spcPct val="5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Harry said he didn’t want to </a:t>
            </a:r>
            <a:r>
              <a:rPr lang="en-US" altLang="zh-CN" sz="3200" b="1" dirty="0">
                <a:solidFill>
                  <a:srgbClr val="0000FF"/>
                </a:solidFill>
                <a:latin typeface="Times New Roman" panose="02020603050405020304" pitchFamily="18" charset="0"/>
              </a:rPr>
              <a:t>have anything to do with </a:t>
            </a:r>
            <a:r>
              <a:rPr lang="en-US" altLang="zh-CN" sz="3200" b="1" dirty="0">
                <a:latin typeface="Times New Roman" panose="02020603050405020304" pitchFamily="18" charset="0"/>
              </a:rPr>
              <a:t>the new comer. </a:t>
            </a:r>
          </a:p>
          <a:p>
            <a:pPr algn="l" eaLnBrk="0" hangingPunct="0">
              <a:lnSpc>
                <a:spcPct val="110000"/>
              </a:lnSpc>
              <a:spcBef>
                <a:spcPct val="5000"/>
              </a:spcBef>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哈利说他不想与那新来的扯上关系。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62">
                                            <p:txEl>
                                              <p:pRg st="1" end="1"/>
                                            </p:txEl>
                                          </p:spTgt>
                                        </p:tgtEl>
                                        <p:attrNameLst>
                                          <p:attrName>style.visibility</p:attrName>
                                        </p:attrNameLst>
                                      </p:cBhvr>
                                      <p:to>
                                        <p:strVal val="visible"/>
                                      </p:to>
                                    </p:set>
                                    <p:anim calcmode="lin" valueType="num">
                                      <p:cBhvr additive="base">
                                        <p:cTn id="7" dur="500" fill="hold"/>
                                        <p:tgtEl>
                                          <p:spTgt spid="921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62">
                                            <p:txEl>
                                              <p:pRg st="2" end="2"/>
                                            </p:txEl>
                                          </p:spTgt>
                                        </p:tgtEl>
                                        <p:attrNameLst>
                                          <p:attrName>style.visibility</p:attrName>
                                        </p:attrNameLst>
                                      </p:cBhvr>
                                      <p:to>
                                        <p:strVal val="visible"/>
                                      </p:to>
                                    </p:set>
                                    <p:anim calcmode="lin" valueType="num">
                                      <p:cBhvr additive="base">
                                        <p:cTn id="13" dur="500" fill="hold"/>
                                        <p:tgtEl>
                                          <p:spTgt spid="921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2162">
                                            <p:txEl>
                                              <p:pRg st="3" end="3"/>
                                            </p:txEl>
                                          </p:spTgt>
                                        </p:tgtEl>
                                        <p:attrNameLst>
                                          <p:attrName>style.visibility</p:attrName>
                                        </p:attrNameLst>
                                      </p:cBhvr>
                                      <p:to>
                                        <p:strVal val="visible"/>
                                      </p:to>
                                    </p:set>
                                    <p:anim calcmode="lin" valueType="num">
                                      <p:cBhvr additive="base">
                                        <p:cTn id="19" dur="500" fill="hold"/>
                                        <p:tgtEl>
                                          <p:spTgt spid="921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62">
                                            <p:txEl>
                                              <p:pRg st="4" end="4"/>
                                            </p:txEl>
                                          </p:spTgt>
                                        </p:tgtEl>
                                        <p:attrNameLst>
                                          <p:attrName>style.visibility</p:attrName>
                                        </p:attrNameLst>
                                      </p:cBhvr>
                                      <p:to>
                                        <p:strVal val="visible"/>
                                      </p:to>
                                    </p:set>
                                    <p:anim calcmode="lin" valueType="num">
                                      <p:cBhvr additive="base">
                                        <p:cTn id="25" dur="500" fill="hold"/>
                                        <p:tgtEl>
                                          <p:spTgt spid="9216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162">
                                            <p:txEl>
                                              <p:pRg st="5" end="5"/>
                                            </p:txEl>
                                          </p:spTgt>
                                        </p:tgtEl>
                                        <p:attrNameLst>
                                          <p:attrName>style.visibility</p:attrName>
                                        </p:attrNameLst>
                                      </p:cBhvr>
                                      <p:to>
                                        <p:strVal val="visible"/>
                                      </p:to>
                                    </p:set>
                                    <p:anim calcmode="lin" valueType="num">
                                      <p:cBhvr additive="base">
                                        <p:cTn id="31" dur="500" fill="hold"/>
                                        <p:tgtEl>
                                          <p:spTgt spid="9216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2162">
                                            <p:txEl>
                                              <p:pRg st="6" end="6"/>
                                            </p:txEl>
                                          </p:spTgt>
                                        </p:tgtEl>
                                        <p:attrNameLst>
                                          <p:attrName>style.visibility</p:attrName>
                                        </p:attrNameLst>
                                      </p:cBhvr>
                                      <p:to>
                                        <p:strVal val="visible"/>
                                      </p:to>
                                    </p:set>
                                    <p:anim calcmode="lin" valueType="num">
                                      <p:cBhvr additive="base">
                                        <p:cTn id="37" dur="500" fill="hold"/>
                                        <p:tgtEl>
                                          <p:spTgt spid="9216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1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92162">
                                            <p:txEl>
                                              <p:pRg st="7" end="7"/>
                                            </p:txEl>
                                          </p:spTgt>
                                        </p:tgtEl>
                                        <p:attrNameLst>
                                          <p:attrName>style.visibility</p:attrName>
                                        </p:attrNameLst>
                                      </p:cBhvr>
                                      <p:to>
                                        <p:strVal val="visible"/>
                                      </p:to>
                                    </p:set>
                                    <p:anim calcmode="lin" valueType="num">
                                      <p:cBhvr additive="base">
                                        <p:cTn id="43" dur="500" fill="hold"/>
                                        <p:tgtEl>
                                          <p:spTgt spid="9216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21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611188" y="1412875"/>
            <a:ext cx="7993062"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spcBef>
                <a:spcPct val="10000"/>
              </a:spcBef>
            </a:pPr>
            <a:r>
              <a:rPr lang="en-US" altLang="zh-CN" sz="3200" b="1">
                <a:latin typeface="Times New Roman" panose="02020603050405020304" pitchFamily="18" charset="0"/>
              </a:rPr>
              <a:t>4. take up </a:t>
            </a:r>
            <a:r>
              <a:rPr lang="zh-CN" altLang="en-US" sz="3200" b="1">
                <a:latin typeface="Times New Roman" panose="02020603050405020304" pitchFamily="18" charset="0"/>
              </a:rPr>
              <a:t>（尤指为消遣）学着做；开始做</a:t>
            </a:r>
          </a:p>
          <a:p>
            <a:pPr>
              <a:lnSpc>
                <a:spcPct val="115000"/>
              </a:lnSpc>
              <a:spcBef>
                <a:spcPct val="10000"/>
              </a:spcBef>
            </a:pPr>
            <a:r>
              <a:rPr lang="zh-CN" altLang="en-US" sz="3200" b="1">
                <a:latin typeface="Times New Roman" panose="02020603050405020304" pitchFamily="18" charset="0"/>
              </a:rPr>
              <a:t>    </a:t>
            </a:r>
            <a:r>
              <a:rPr lang="en-US" altLang="zh-CN" sz="3200" b="1">
                <a:latin typeface="Times New Roman" panose="02020603050405020304" pitchFamily="18" charset="0"/>
              </a:rPr>
              <a:t>I'd be happy to </a:t>
            </a:r>
            <a:r>
              <a:rPr lang="en-US" altLang="zh-CN" sz="3200" b="1">
                <a:solidFill>
                  <a:srgbClr val="0000FF"/>
                </a:solidFill>
                <a:latin typeface="Times New Roman" panose="02020603050405020304" pitchFamily="18" charset="0"/>
              </a:rPr>
              <a:t>take up </a:t>
            </a:r>
            <a:r>
              <a:rPr lang="en-US" altLang="zh-CN" sz="3200" b="1">
                <a:latin typeface="Times New Roman" panose="02020603050405020304" pitchFamily="18" charset="0"/>
              </a:rPr>
              <a:t>a new hobby.</a:t>
            </a:r>
          </a:p>
          <a:p>
            <a:pPr>
              <a:lnSpc>
                <a:spcPct val="115000"/>
              </a:lnSpc>
              <a:spcBef>
                <a:spcPct val="10000"/>
              </a:spcBef>
            </a:pPr>
            <a:r>
              <a:rPr lang="en-US" altLang="zh-CN" sz="3200" b="1">
                <a:latin typeface="Times New Roman" panose="02020603050405020304" pitchFamily="18" charset="0"/>
              </a:rPr>
              <a:t>      </a:t>
            </a:r>
            <a:r>
              <a:rPr lang="zh-CN" altLang="en-US" sz="3200" b="1">
                <a:latin typeface="Times New Roman" panose="02020603050405020304" pitchFamily="18" charset="0"/>
              </a:rPr>
              <a:t>我很乐意开始一种新嗜好。</a:t>
            </a:r>
          </a:p>
          <a:p>
            <a:pPr>
              <a:lnSpc>
                <a:spcPct val="115000"/>
              </a:lnSpc>
              <a:spcBef>
                <a:spcPct val="10000"/>
              </a:spcBef>
            </a:pPr>
            <a:r>
              <a:rPr lang="zh-CN" altLang="en-US" sz="3200" b="1">
                <a:latin typeface="Times New Roman" panose="02020603050405020304" pitchFamily="18" charset="0"/>
              </a:rPr>
              <a:t>    </a:t>
            </a:r>
            <a:r>
              <a:rPr lang="en-US" altLang="zh-CN" sz="3200" b="1">
                <a:latin typeface="Times New Roman" panose="02020603050405020304" pitchFamily="18" charset="0"/>
              </a:rPr>
              <a:t>When did you </a:t>
            </a:r>
            <a:r>
              <a:rPr lang="en-US" altLang="zh-CN" sz="3200" b="1">
                <a:solidFill>
                  <a:srgbClr val="0000FF"/>
                </a:solidFill>
                <a:latin typeface="Times New Roman" panose="02020603050405020304" pitchFamily="18" charset="0"/>
              </a:rPr>
              <a:t>take up </a:t>
            </a:r>
            <a:r>
              <a:rPr lang="en-US" altLang="zh-CN" sz="3200" b="1">
                <a:latin typeface="Times New Roman" panose="02020603050405020304" pitchFamily="18" charset="0"/>
              </a:rPr>
              <a:t>Japanese as a second foreign language?</a:t>
            </a:r>
          </a:p>
          <a:p>
            <a:pPr>
              <a:lnSpc>
                <a:spcPct val="115000"/>
              </a:lnSpc>
              <a:spcBef>
                <a:spcPct val="10000"/>
              </a:spcBef>
            </a:pPr>
            <a:r>
              <a:rPr lang="en-US" altLang="zh-CN" sz="3200" b="1">
                <a:latin typeface="Times New Roman" panose="02020603050405020304" pitchFamily="18" charset="0"/>
              </a:rPr>
              <a:t>    </a:t>
            </a:r>
            <a:r>
              <a:rPr lang="zh-CN" altLang="en-US" sz="3200" b="1">
                <a:latin typeface="Times New Roman" panose="02020603050405020304" pitchFamily="18" charset="0"/>
              </a:rPr>
              <a:t>你什么时候开始选修日语作为第二语言</a:t>
            </a:r>
            <a:r>
              <a:rPr lang="en-US" altLang="zh-CN" sz="3200" b="1">
                <a:latin typeface="Times New Roman" panose="02020603050405020304" pitchFamily="18" charset="0"/>
              </a:rPr>
              <a:t>?</a:t>
            </a:r>
            <a:r>
              <a:rPr lang="en-US" altLang="zh-CN" sz="3200">
                <a:latin typeface="Times New Roman" panose="02020603050405020304" pitchFamily="18" charset="0"/>
              </a:rPr>
              <a:t> </a:t>
            </a:r>
          </a:p>
        </p:txBody>
      </p:sp>
      <p:sp>
        <p:nvSpPr>
          <p:cNvPr id="9318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8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0" name="Rectangle 6"/>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1" name="Rectangle 7"/>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3192" name="Rectangle 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86">
                                            <p:txEl>
                                              <p:pRg st="1" end="1"/>
                                            </p:txEl>
                                          </p:spTgt>
                                        </p:tgtEl>
                                        <p:attrNameLst>
                                          <p:attrName>style.visibility</p:attrName>
                                        </p:attrNameLst>
                                      </p:cBhvr>
                                      <p:to>
                                        <p:strVal val="visible"/>
                                      </p:to>
                                    </p:set>
                                    <p:animEffect transition="in" filter="blinds(horizontal)">
                                      <p:cBhvr>
                                        <p:cTn id="7" dur="500"/>
                                        <p:tgtEl>
                                          <p:spTgt spid="931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3186">
                                            <p:txEl>
                                              <p:pRg st="2" end="2"/>
                                            </p:txEl>
                                          </p:spTgt>
                                        </p:tgtEl>
                                        <p:attrNameLst>
                                          <p:attrName>style.visibility</p:attrName>
                                        </p:attrNameLst>
                                      </p:cBhvr>
                                      <p:to>
                                        <p:strVal val="visible"/>
                                      </p:to>
                                    </p:set>
                                    <p:animEffect transition="in" filter="blinds(horizontal)">
                                      <p:cBhvr>
                                        <p:cTn id="12" dur="500"/>
                                        <p:tgtEl>
                                          <p:spTgt spid="9318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3186">
                                            <p:txEl>
                                              <p:pRg st="3" end="3"/>
                                            </p:txEl>
                                          </p:spTgt>
                                        </p:tgtEl>
                                        <p:attrNameLst>
                                          <p:attrName>style.visibility</p:attrName>
                                        </p:attrNameLst>
                                      </p:cBhvr>
                                      <p:to>
                                        <p:strVal val="visible"/>
                                      </p:to>
                                    </p:set>
                                    <p:animEffect transition="in" filter="blinds(horizontal)">
                                      <p:cBhvr>
                                        <p:cTn id="17" dur="500"/>
                                        <p:tgtEl>
                                          <p:spTgt spid="9318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3186">
                                            <p:txEl>
                                              <p:pRg st="4" end="4"/>
                                            </p:txEl>
                                          </p:spTgt>
                                        </p:tgtEl>
                                        <p:attrNameLst>
                                          <p:attrName>style.visibility</p:attrName>
                                        </p:attrNameLst>
                                      </p:cBhvr>
                                      <p:to>
                                        <p:strVal val="visible"/>
                                      </p:to>
                                    </p:set>
                                    <p:animEffect transition="in" filter="blinds(horizontal)">
                                      <p:cBhvr>
                                        <p:cTn id="22" dur="500"/>
                                        <p:tgtEl>
                                          <p:spTgt spid="931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 Box 4"/>
          <p:cNvSpPr txBox="1">
            <a:spLocks noChangeArrowheads="1"/>
          </p:cNvSpPr>
          <p:nvPr/>
        </p:nvSpPr>
        <p:spPr bwMode="auto">
          <a:xfrm>
            <a:off x="1000125" y="1071563"/>
            <a:ext cx="735806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People along the river didn’t allow them to _______ a factory so as not to pollute the water.</a:t>
            </a:r>
            <a:br>
              <a:rPr lang="en-US" altLang="zh-CN" sz="3200" b="1" dirty="0">
                <a:latin typeface="Times New Roman" panose="02020603050405020304" pitchFamily="18" charset="0"/>
              </a:rPr>
            </a:br>
            <a:r>
              <a:rPr lang="en-US" altLang="zh-CN" sz="3200" b="1" dirty="0">
                <a:latin typeface="Times New Roman" panose="02020603050405020304" pitchFamily="18" charset="0"/>
              </a:rPr>
              <a:t>     A. set up                     B. give up    </a:t>
            </a:r>
          </a:p>
          <a:p>
            <a:r>
              <a:rPr lang="en-US" altLang="zh-CN" sz="3200" b="1" dirty="0">
                <a:latin typeface="Times New Roman" panose="02020603050405020304" pitchFamily="18" charset="0"/>
              </a:rPr>
              <a:t>     C. take up                   D. look up</a:t>
            </a:r>
          </a:p>
          <a:p>
            <a:r>
              <a:rPr lang="en-US" altLang="zh-CN" sz="3200" b="1" dirty="0">
                <a:latin typeface="Times New Roman" panose="02020603050405020304" pitchFamily="18" charset="0"/>
              </a:rPr>
              <a:t>Jacky’s mother was surprised to see her son _______ all the food on the table quickly.</a:t>
            </a:r>
          </a:p>
          <a:p>
            <a:r>
              <a:rPr lang="en-US" altLang="zh-CN" sz="3200" b="1" dirty="0">
                <a:latin typeface="Times New Roman" panose="02020603050405020304" pitchFamily="18" charset="0"/>
              </a:rPr>
              <a:t>      A. eat up                    B. look up </a:t>
            </a:r>
          </a:p>
          <a:p>
            <a:r>
              <a:rPr lang="en-US" altLang="zh-CN" sz="3200" b="1" dirty="0">
                <a:latin typeface="Times New Roman" panose="02020603050405020304" pitchFamily="18" charset="0"/>
              </a:rPr>
              <a:t>      C. take up                  D. give up</a:t>
            </a:r>
          </a:p>
        </p:txBody>
      </p:sp>
      <p:sp>
        <p:nvSpPr>
          <p:cNvPr id="94211" name="Text Box 5"/>
          <p:cNvSpPr txBox="1">
            <a:spLocks noChangeArrowheads="1"/>
          </p:cNvSpPr>
          <p:nvPr/>
        </p:nvSpPr>
        <p:spPr bwMode="auto">
          <a:xfrm>
            <a:off x="1928813" y="1571625"/>
            <a:ext cx="928687"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A</a:t>
            </a:r>
            <a:endParaRPr lang="en-US" altLang="zh-CN" sz="3200" b="1">
              <a:latin typeface="Times New Roman" panose="02020603050405020304" pitchFamily="18" charset="0"/>
            </a:endParaRPr>
          </a:p>
        </p:txBody>
      </p:sp>
      <p:sp>
        <p:nvSpPr>
          <p:cNvPr id="94212" name="Text Box 5"/>
          <p:cNvSpPr txBox="1">
            <a:spLocks noChangeArrowheads="1"/>
          </p:cNvSpPr>
          <p:nvPr/>
        </p:nvSpPr>
        <p:spPr bwMode="auto">
          <a:xfrm>
            <a:off x="2071688" y="4071938"/>
            <a:ext cx="9286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spcBef>
                <a:spcPct val="10000"/>
              </a:spcBef>
            </a:pPr>
            <a:r>
              <a:rPr lang="en-US" altLang="zh-CN" sz="3200" b="1">
                <a:solidFill>
                  <a:srgbClr val="0000FF"/>
                </a:solidFill>
                <a:latin typeface="Times New Roman" panose="02020603050405020304" pitchFamily="18" charset="0"/>
              </a:rPr>
              <a:t>A</a:t>
            </a:r>
            <a:endParaRPr lang="en-US" altLang="zh-CN" sz="3200" b="1">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2">
                                            <p:txEl>
                                              <p:pRg st="0" end="0"/>
                                            </p:txEl>
                                          </p:spTgt>
                                        </p:tgtEl>
                                        <p:attrNameLst>
                                          <p:attrName>style.visibility</p:attrName>
                                        </p:attrNameLst>
                                      </p:cBhvr>
                                      <p:to>
                                        <p:strVal val="visible"/>
                                      </p:to>
                                    </p:set>
                                    <p:anim calcmode="lin" valueType="num">
                                      <p:cBhvr additive="base">
                                        <p:cTn id="13" dur="500" fill="hold"/>
                                        <p:tgtEl>
                                          <p:spTgt spid="942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258888" y="1052513"/>
            <a:ext cx="6408737"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05000"/>
              </a:lnSpc>
              <a:spcBef>
                <a:spcPct val="10000"/>
              </a:spcBef>
            </a:pPr>
            <a:r>
              <a:rPr lang="en-US" altLang="zh-CN" sz="3200" b="1" dirty="0">
                <a:latin typeface="Times New Roman" panose="02020603050405020304" pitchFamily="18" charset="0"/>
              </a:rPr>
              <a:t>    take a photo / picture</a:t>
            </a:r>
            <a:r>
              <a:rPr lang="zh-CN" altLang="en-US" sz="3200" b="1" dirty="0">
                <a:latin typeface="Times New Roman" panose="02020603050405020304" pitchFamily="18" charset="0"/>
              </a:rPr>
              <a:t>拍照</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照相</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hand in </a:t>
            </a:r>
            <a:r>
              <a:rPr lang="zh-CN" altLang="en-US" sz="3200" b="1" dirty="0">
                <a:latin typeface="Times New Roman" panose="02020603050405020304" pitchFamily="18" charset="0"/>
              </a:rPr>
              <a:t>参加</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插手</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seat </a:t>
            </a:r>
            <a:r>
              <a:rPr lang="zh-CN" altLang="en-US" sz="3200" b="1" dirty="0">
                <a:latin typeface="Times New Roman" panose="02020603050405020304" pitchFamily="18" charset="0"/>
              </a:rPr>
              <a:t>就座</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入座</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shower </a:t>
            </a:r>
            <a:r>
              <a:rPr lang="zh-CN" altLang="en-US" sz="3200" b="1" dirty="0">
                <a:latin typeface="Times New Roman" panose="02020603050405020304" pitchFamily="18" charset="0"/>
              </a:rPr>
              <a:t>洗淋浴</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walk </a:t>
            </a:r>
            <a:r>
              <a:rPr lang="zh-CN" altLang="en-US" sz="3200" b="1" dirty="0">
                <a:latin typeface="Times New Roman" panose="02020603050405020304" pitchFamily="18" charset="0"/>
              </a:rPr>
              <a:t>散步</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 train </a:t>
            </a:r>
            <a:r>
              <a:rPr lang="zh-CN" altLang="en-US" sz="3200" b="1" dirty="0">
                <a:latin typeface="Times New Roman" panose="02020603050405020304" pitchFamily="18" charset="0"/>
              </a:rPr>
              <a:t>乘火车</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care of </a:t>
            </a:r>
            <a:r>
              <a:rPr lang="zh-CN" altLang="en-US" sz="3200" b="1" dirty="0">
                <a:latin typeface="Times New Roman" panose="02020603050405020304" pitchFamily="18" charset="0"/>
              </a:rPr>
              <a:t>照顾</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away </a:t>
            </a:r>
            <a:r>
              <a:rPr lang="zh-CN" altLang="en-US" sz="3200" b="1" dirty="0">
                <a:latin typeface="Times New Roman" panose="02020603050405020304" pitchFamily="18" charset="0"/>
              </a:rPr>
              <a:t>拿走</a:t>
            </a:r>
          </a:p>
          <a:p>
            <a:pPr>
              <a:lnSpc>
                <a:spcPct val="105000"/>
              </a:lnSpc>
              <a:spcBef>
                <a:spcPct val="10000"/>
              </a:spcBef>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take out </a:t>
            </a:r>
            <a:r>
              <a:rPr lang="zh-CN" altLang="en-US" sz="3200" b="1" dirty="0">
                <a:latin typeface="Times New Roman" panose="02020603050405020304" pitchFamily="18" charset="0"/>
              </a:rPr>
              <a:t>取出</a:t>
            </a:r>
          </a:p>
        </p:txBody>
      </p:sp>
      <p:sp>
        <p:nvSpPr>
          <p:cNvPr id="9523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8" name="Rectangle 6"/>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39" name="Rectangle 7"/>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sp>
        <p:nvSpPr>
          <p:cNvPr id="95240" name="Rectangle 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l"/>
            <a:endParaRPr lang="zh-CN" altLang="zh-CN"/>
          </a:p>
        </p:txBody>
      </p:sp>
      <p:pic>
        <p:nvPicPr>
          <p:cNvPr id="95241" name="Picture 9" descr="2805181_113407072_2"/>
          <p:cNvPicPr>
            <a:picLocks noChangeAspect="1" noChangeArrowheads="1"/>
          </p:cNvPicPr>
          <p:nvPr/>
        </p:nvPicPr>
        <p:blipFill>
          <a:blip r:embed="rId2" cstate="email"/>
          <a:srcRect/>
          <a:stretch>
            <a:fillRect/>
          </a:stretch>
        </p:blipFill>
        <p:spPr bwMode="auto">
          <a:xfrm>
            <a:off x="7037388" y="4437063"/>
            <a:ext cx="210661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Effect transition="in" filter="blinds(horizontal)">
                                      <p:cBhvr>
                                        <p:cTn id="7" dur="500"/>
                                        <p:tgtEl>
                                          <p:spTgt spid="95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5234">
                                            <p:txEl>
                                              <p:pRg st="1" end="1"/>
                                            </p:txEl>
                                          </p:spTgt>
                                        </p:tgtEl>
                                        <p:attrNameLst>
                                          <p:attrName>style.visibility</p:attrName>
                                        </p:attrNameLst>
                                      </p:cBhvr>
                                      <p:to>
                                        <p:strVal val="visible"/>
                                      </p:to>
                                    </p:set>
                                    <p:animEffect transition="in" filter="blinds(horizontal)">
                                      <p:cBhvr>
                                        <p:cTn id="12" dur="500"/>
                                        <p:tgtEl>
                                          <p:spTgt spid="952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5234">
                                            <p:txEl>
                                              <p:pRg st="2" end="2"/>
                                            </p:txEl>
                                          </p:spTgt>
                                        </p:tgtEl>
                                        <p:attrNameLst>
                                          <p:attrName>style.visibility</p:attrName>
                                        </p:attrNameLst>
                                      </p:cBhvr>
                                      <p:to>
                                        <p:strVal val="visible"/>
                                      </p:to>
                                    </p:set>
                                    <p:animEffect transition="in" filter="blinds(horizontal)">
                                      <p:cBhvr>
                                        <p:cTn id="17" dur="500"/>
                                        <p:tgtEl>
                                          <p:spTgt spid="952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5234">
                                            <p:txEl>
                                              <p:pRg st="3" end="3"/>
                                            </p:txEl>
                                          </p:spTgt>
                                        </p:tgtEl>
                                        <p:attrNameLst>
                                          <p:attrName>style.visibility</p:attrName>
                                        </p:attrNameLst>
                                      </p:cBhvr>
                                      <p:to>
                                        <p:strVal val="visible"/>
                                      </p:to>
                                    </p:set>
                                    <p:animEffect transition="in" filter="blinds(horizontal)">
                                      <p:cBhvr>
                                        <p:cTn id="22" dur="500"/>
                                        <p:tgtEl>
                                          <p:spTgt spid="952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5234">
                                            <p:txEl>
                                              <p:pRg st="4" end="4"/>
                                            </p:txEl>
                                          </p:spTgt>
                                        </p:tgtEl>
                                        <p:attrNameLst>
                                          <p:attrName>style.visibility</p:attrName>
                                        </p:attrNameLst>
                                      </p:cBhvr>
                                      <p:to>
                                        <p:strVal val="visible"/>
                                      </p:to>
                                    </p:set>
                                    <p:animEffect transition="in" filter="blinds(horizontal)">
                                      <p:cBhvr>
                                        <p:cTn id="27" dur="500"/>
                                        <p:tgtEl>
                                          <p:spTgt spid="952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5234">
                                            <p:txEl>
                                              <p:pRg st="5" end="5"/>
                                            </p:txEl>
                                          </p:spTgt>
                                        </p:tgtEl>
                                        <p:attrNameLst>
                                          <p:attrName>style.visibility</p:attrName>
                                        </p:attrNameLst>
                                      </p:cBhvr>
                                      <p:to>
                                        <p:strVal val="visible"/>
                                      </p:to>
                                    </p:set>
                                    <p:animEffect transition="in" filter="blinds(horizontal)">
                                      <p:cBhvr>
                                        <p:cTn id="32" dur="500"/>
                                        <p:tgtEl>
                                          <p:spTgt spid="9523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5234">
                                            <p:txEl>
                                              <p:pRg st="6" end="6"/>
                                            </p:txEl>
                                          </p:spTgt>
                                        </p:tgtEl>
                                        <p:attrNameLst>
                                          <p:attrName>style.visibility</p:attrName>
                                        </p:attrNameLst>
                                      </p:cBhvr>
                                      <p:to>
                                        <p:strVal val="visible"/>
                                      </p:to>
                                    </p:set>
                                    <p:animEffect transition="in" filter="blinds(horizontal)">
                                      <p:cBhvr>
                                        <p:cTn id="37" dur="500"/>
                                        <p:tgtEl>
                                          <p:spTgt spid="9523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5234">
                                            <p:txEl>
                                              <p:pRg st="7" end="7"/>
                                            </p:txEl>
                                          </p:spTgt>
                                        </p:tgtEl>
                                        <p:attrNameLst>
                                          <p:attrName>style.visibility</p:attrName>
                                        </p:attrNameLst>
                                      </p:cBhvr>
                                      <p:to>
                                        <p:strVal val="visible"/>
                                      </p:to>
                                    </p:set>
                                    <p:animEffect transition="in" filter="blinds(horizontal)">
                                      <p:cBhvr>
                                        <p:cTn id="42" dur="500"/>
                                        <p:tgtEl>
                                          <p:spTgt spid="9523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5234">
                                            <p:txEl>
                                              <p:pRg st="8" end="8"/>
                                            </p:txEl>
                                          </p:spTgt>
                                        </p:tgtEl>
                                        <p:attrNameLst>
                                          <p:attrName>style.visibility</p:attrName>
                                        </p:attrNameLst>
                                      </p:cBhvr>
                                      <p:to>
                                        <p:strVal val="visible"/>
                                      </p:to>
                                    </p:set>
                                    <p:animEffect transition="in" filter="blinds(horizontal)">
                                      <p:cBhvr>
                                        <p:cTn id="47" dur="500"/>
                                        <p:tgtEl>
                                          <p:spTgt spid="9523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WordArt 4"/>
          <p:cNvSpPr>
            <a:spLocks noChangeArrowheads="1" noChangeShapeType="1" noTextEdit="1"/>
          </p:cNvSpPr>
          <p:nvPr/>
        </p:nvSpPr>
        <p:spPr bwMode="auto">
          <a:xfrm>
            <a:off x="755650" y="404813"/>
            <a:ext cx="3240088" cy="1079500"/>
          </a:xfrm>
          <a:prstGeom prst="rect">
            <a:avLst/>
          </a:prstGeom>
          <a:extLst>
            <a:ext uri="{91240B29-F687-4F45-9708-019B960494DF}">
              <a14:hiddenLine xmlns:a14="http://schemas.microsoft.com/office/drawing/2010/main" w="12700">
                <a:solidFill>
                  <a:srgbClr val="000000"/>
                </a:solidFill>
                <a:round/>
              </a14:hiddenLine>
            </a:ext>
          </a:extLst>
        </p:spPr>
        <p:txBody>
          <a:bodyPr wrap="none" fromWordArt="1">
            <a:prstTxWarp prst="textCurveUp">
              <a:avLst>
                <a:gd name="adj" fmla="val 40356"/>
              </a:avLst>
            </a:prstTxWarp>
          </a:bodyPr>
          <a:lstStyle/>
          <a:p>
            <a:r>
              <a:rPr lang="zh-CN" altLang="en-US" sz="4800" b="1" kern="10" dirty="0">
                <a:gradFill rotWithShape="1">
                  <a:gsLst>
                    <a:gs pos="0">
                      <a:srgbClr val="FF3399"/>
                    </a:gs>
                    <a:gs pos="100000">
                      <a:srgbClr val="6666FF"/>
                    </a:gs>
                  </a:gsLst>
                  <a:lin ang="5400000" scaled="1"/>
                </a:gradFill>
                <a:effectLst>
                  <a:outerShdw dist="45791" dir="2021404" algn="ctr" rotWithShape="0">
                    <a:srgbClr val="808080">
                      <a:alpha val="79999"/>
                    </a:srgbClr>
                  </a:outerShdw>
                </a:effectLst>
                <a:latin typeface="隶书" panose="02010509060101010101" charset="-122"/>
                <a:ea typeface="隶书" panose="02010509060101010101" charset="-122"/>
              </a:rPr>
              <a:t>归纳小结</a:t>
            </a:r>
          </a:p>
        </p:txBody>
      </p:sp>
      <p:sp>
        <p:nvSpPr>
          <p:cNvPr id="96259" name="Rectangle 5"/>
          <p:cNvSpPr>
            <a:spLocks noChangeArrowheads="1"/>
          </p:cNvSpPr>
          <p:nvPr/>
        </p:nvSpPr>
        <p:spPr bwMode="auto">
          <a:xfrm>
            <a:off x="0" y="1854490"/>
            <a:ext cx="8208962" cy="260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20000"/>
              </a:lnSpc>
              <a:spcBef>
                <a:spcPct val="10000"/>
              </a:spcBef>
            </a:pPr>
            <a:r>
              <a:rPr lang="en-US" altLang="zh-CN" sz="3200" b="1" dirty="0">
                <a:solidFill>
                  <a:srgbClr val="0000FF"/>
                </a:solidFill>
                <a:latin typeface="Times New Roman" panose="02020603050405020304" pitchFamily="18" charset="0"/>
              </a:rPr>
              <a:t>      make a promise                 </a:t>
            </a:r>
            <a:r>
              <a:rPr lang="zh-CN" altLang="en-US" sz="3200" b="1" dirty="0">
                <a:solidFill>
                  <a:srgbClr val="0000FF"/>
                </a:solidFill>
                <a:latin typeface="Times New Roman" panose="02020603050405020304" pitchFamily="18" charset="0"/>
              </a:rPr>
              <a:t>许下诺言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keep a promise                  </a:t>
            </a:r>
            <a:r>
              <a:rPr lang="zh-CN" altLang="en-US" sz="3200" b="1" dirty="0">
                <a:solidFill>
                  <a:srgbClr val="0000FF"/>
                </a:solidFill>
                <a:latin typeface="Times New Roman" panose="02020603050405020304" pitchFamily="18" charset="0"/>
              </a:rPr>
              <a:t>遵守诺言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break a promise                </a:t>
            </a:r>
            <a:r>
              <a:rPr lang="zh-CN" altLang="en-US" sz="3200" b="1" dirty="0">
                <a:solidFill>
                  <a:srgbClr val="0000FF"/>
                </a:solidFill>
                <a:latin typeface="Times New Roman" panose="02020603050405020304" pitchFamily="18" charset="0"/>
              </a:rPr>
              <a:t>违背诺言</a:t>
            </a:r>
          </a:p>
          <a:p>
            <a:pPr algn="l">
              <a:lnSpc>
                <a:spcPct val="120000"/>
              </a:lnSpc>
              <a:spcBef>
                <a:spcPct val="10000"/>
              </a:spcBef>
            </a:pPr>
            <a:r>
              <a:rPr lang="zh-CN" altLang="en-US" sz="3200" b="1" dirty="0">
                <a:solidFill>
                  <a:srgbClr val="0000FF"/>
                </a:solidFill>
                <a:latin typeface="Times New Roman" panose="02020603050405020304" pitchFamily="18" charset="0"/>
              </a:rPr>
              <a:t>      </a:t>
            </a:r>
            <a:r>
              <a:rPr lang="en-US" altLang="zh-CN" sz="3200" b="1" dirty="0">
                <a:solidFill>
                  <a:srgbClr val="0000FF"/>
                </a:solidFill>
                <a:latin typeface="Times New Roman" panose="02020603050405020304" pitchFamily="18" charset="0"/>
              </a:rPr>
              <a:t>promise sb.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许诺某人干某</a:t>
            </a:r>
            <a:r>
              <a:rPr lang="zh-CN" altLang="en-US" sz="3200" b="1" dirty="0" smtClean="0">
                <a:solidFill>
                  <a:srgbClr val="0000FF"/>
                </a:solidFill>
                <a:latin typeface="Times New Roman" panose="02020603050405020304" pitchFamily="18" charset="0"/>
              </a:rPr>
              <a:t>事 </a:t>
            </a:r>
            <a:endParaRPr lang="zh-CN" altLang="en-US" sz="3200" b="1" dirty="0">
              <a:latin typeface="Times New Roman" panose="02020603050405020304" pitchFamily="18" charset="0"/>
            </a:endParaRPr>
          </a:p>
        </p:txBody>
      </p:sp>
      <p:pic>
        <p:nvPicPr>
          <p:cNvPr id="96260" name="Picture 7" descr="rainbow cartoon wallpaper"/>
          <p:cNvPicPr>
            <a:picLocks noChangeAspect="1" noChangeArrowheads="1"/>
          </p:cNvPicPr>
          <p:nvPr/>
        </p:nvPicPr>
        <p:blipFill>
          <a:blip r:embed="rId2" cstate="email"/>
          <a:srcRect/>
          <a:stretch>
            <a:fillRect/>
          </a:stretch>
        </p:blipFill>
        <p:spPr bwMode="auto">
          <a:xfrm>
            <a:off x="26194" y="4931568"/>
            <a:ext cx="3024188"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6259">
                                            <p:txEl>
                                              <p:pRg st="3" end="3"/>
                                            </p:txEl>
                                          </p:spTgt>
                                        </p:tgtEl>
                                        <p:attrNameLst>
                                          <p:attrName>style.visibility</p:attrName>
                                        </p:attrNameLst>
                                      </p:cBhvr>
                                      <p:to>
                                        <p:strVal val="visible"/>
                                      </p:to>
                                    </p:set>
                                    <p:anim calcmode="lin" valueType="num">
                                      <p:cBhvr additive="base">
                                        <p:cTn id="25" dur="500" fill="hold"/>
                                        <p:tgtEl>
                                          <p:spTgt spid="962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2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Oval 4"/>
          <p:cNvSpPr>
            <a:spLocks noChangeArrowheads="1"/>
          </p:cNvSpPr>
          <p:nvPr/>
        </p:nvSpPr>
        <p:spPr bwMode="auto">
          <a:xfrm>
            <a:off x="179388" y="620713"/>
            <a:ext cx="79057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2b</a:t>
            </a:r>
          </a:p>
        </p:txBody>
      </p:sp>
      <p:sp>
        <p:nvSpPr>
          <p:cNvPr id="74755" name="Text Box 5"/>
          <p:cNvSpPr txBox="1">
            <a:spLocks noChangeArrowheads="1"/>
          </p:cNvSpPr>
          <p:nvPr/>
        </p:nvSpPr>
        <p:spPr bwMode="auto">
          <a:xfrm>
            <a:off x="971550" y="476250"/>
            <a:ext cx="79216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Read the passage and match each paragraph [1-3] with its main purpose in the box. </a:t>
            </a:r>
            <a:r>
              <a:rPr lang="en-US" altLang="zh-CN" sz="3600" b="1" u="sng" dirty="0">
                <a:solidFill>
                  <a:srgbClr val="FF0000"/>
                </a:solidFill>
                <a:latin typeface="Times New Roman" panose="02020603050405020304" pitchFamily="18" charset="0"/>
              </a:rPr>
              <a:t>Underline</a:t>
            </a:r>
            <a:r>
              <a:rPr lang="en-US" altLang="zh-CN" sz="3600" b="1" dirty="0">
                <a:latin typeface="Times New Roman" panose="02020603050405020304" pitchFamily="18" charset="0"/>
              </a:rPr>
              <a:t> the words and phrases that helped you decide.</a:t>
            </a:r>
          </a:p>
        </p:txBody>
      </p:sp>
      <p:sp>
        <p:nvSpPr>
          <p:cNvPr id="74756" name="Rectangle 6"/>
          <p:cNvSpPr>
            <a:spLocks noChangeArrowheads="1"/>
          </p:cNvSpPr>
          <p:nvPr/>
        </p:nvSpPr>
        <p:spPr bwMode="auto">
          <a:xfrm>
            <a:off x="179388" y="3429000"/>
            <a:ext cx="8785225" cy="2376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l">
              <a:lnSpc>
                <a:spcPct val="105000"/>
              </a:lnSpc>
              <a:spcBef>
                <a:spcPct val="5000"/>
              </a:spcBef>
            </a:pPr>
            <a:r>
              <a:rPr lang="en-US" altLang="zh-CN" sz="2800" b="1" dirty="0">
                <a:latin typeface="Times New Roman" panose="02020603050405020304" pitchFamily="18" charset="0"/>
              </a:rPr>
              <a:t>___________ To question the idea of making resolutions</a:t>
            </a:r>
          </a:p>
          <a:p>
            <a:pPr algn="l">
              <a:lnSpc>
                <a:spcPct val="105000"/>
              </a:lnSpc>
              <a:spcBef>
                <a:spcPct val="5000"/>
              </a:spcBef>
            </a:pPr>
            <a:r>
              <a:rPr lang="en-US" altLang="zh-CN" sz="2800" b="1" dirty="0">
                <a:latin typeface="Times New Roman" panose="02020603050405020304" pitchFamily="18" charset="0"/>
              </a:rPr>
              <a:t>___________ To give the meaning of resolution</a:t>
            </a:r>
          </a:p>
          <a:p>
            <a:pPr algn="l">
              <a:lnSpc>
                <a:spcPct val="105000"/>
              </a:lnSpc>
              <a:spcBef>
                <a:spcPct val="5000"/>
              </a:spcBef>
            </a:pPr>
            <a:r>
              <a:rPr lang="en-US" altLang="zh-CN" sz="2800" b="1" dirty="0">
                <a:latin typeface="Times New Roman" panose="02020603050405020304" pitchFamily="18" charset="0"/>
              </a:rPr>
              <a:t>___________ To discuss the different kinds of resolutions</a:t>
            </a:r>
          </a:p>
        </p:txBody>
      </p:sp>
      <p:sp>
        <p:nvSpPr>
          <p:cNvPr id="74758" name="Text Box 9"/>
          <p:cNvSpPr txBox="1">
            <a:spLocks noChangeArrowheads="1"/>
          </p:cNvSpPr>
          <p:nvPr/>
        </p:nvSpPr>
        <p:spPr bwMode="auto">
          <a:xfrm>
            <a:off x="250825" y="3860800"/>
            <a:ext cx="3095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3</a:t>
            </a:r>
          </a:p>
        </p:txBody>
      </p:sp>
      <p:sp>
        <p:nvSpPr>
          <p:cNvPr id="74759" name="Text Box 10"/>
          <p:cNvSpPr txBox="1">
            <a:spLocks noChangeArrowheads="1"/>
          </p:cNvSpPr>
          <p:nvPr/>
        </p:nvSpPr>
        <p:spPr bwMode="auto">
          <a:xfrm>
            <a:off x="250825" y="4292600"/>
            <a:ext cx="2592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1</a:t>
            </a:r>
          </a:p>
        </p:txBody>
      </p:sp>
      <p:sp>
        <p:nvSpPr>
          <p:cNvPr id="74760" name="Text Box 11"/>
          <p:cNvSpPr txBox="1">
            <a:spLocks noChangeArrowheads="1"/>
          </p:cNvSpPr>
          <p:nvPr/>
        </p:nvSpPr>
        <p:spPr bwMode="auto">
          <a:xfrm>
            <a:off x="179388" y="4797425"/>
            <a:ext cx="3311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b="1">
                <a:solidFill>
                  <a:srgbClr val="0000FF"/>
                </a:solidFill>
                <a:latin typeface="Times New Roman" panose="02020603050405020304" pitchFamily="18" charset="0"/>
              </a:rPr>
              <a:t>Paragraph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9"/>
                                        </p:tgtEl>
                                        <p:attrNameLst>
                                          <p:attrName>style.visibility</p:attrName>
                                        </p:attrNameLst>
                                      </p:cBhvr>
                                      <p:to>
                                        <p:strVal val="visible"/>
                                      </p:to>
                                    </p:set>
                                    <p:anim calcmode="lin" valueType="num">
                                      <p:cBhvr additive="base">
                                        <p:cTn id="7" dur="500" fill="hold"/>
                                        <p:tgtEl>
                                          <p:spTgt spid="74759"/>
                                        </p:tgtEl>
                                        <p:attrNameLst>
                                          <p:attrName>ppt_x</p:attrName>
                                        </p:attrNameLst>
                                      </p:cBhvr>
                                      <p:tavLst>
                                        <p:tav tm="0">
                                          <p:val>
                                            <p:strVal val="#ppt_x"/>
                                          </p:val>
                                        </p:tav>
                                        <p:tav tm="100000">
                                          <p:val>
                                            <p:strVal val="#ppt_x"/>
                                          </p:val>
                                        </p:tav>
                                      </p:tavLst>
                                    </p:anim>
                                    <p:anim calcmode="lin" valueType="num">
                                      <p:cBhvr additive="base">
                                        <p:cTn id="8" dur="500" fill="hold"/>
                                        <p:tgtEl>
                                          <p:spTgt spid="747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60"/>
                                        </p:tgtEl>
                                        <p:attrNameLst>
                                          <p:attrName>style.visibility</p:attrName>
                                        </p:attrNameLst>
                                      </p:cBhvr>
                                      <p:to>
                                        <p:strVal val="visible"/>
                                      </p:to>
                                    </p:set>
                                    <p:anim calcmode="lin" valueType="num">
                                      <p:cBhvr additive="base">
                                        <p:cTn id="13" dur="500" fill="hold"/>
                                        <p:tgtEl>
                                          <p:spTgt spid="74760"/>
                                        </p:tgtEl>
                                        <p:attrNameLst>
                                          <p:attrName>ppt_x</p:attrName>
                                        </p:attrNameLst>
                                      </p:cBhvr>
                                      <p:tavLst>
                                        <p:tav tm="0">
                                          <p:val>
                                            <p:strVal val="#ppt_x"/>
                                          </p:val>
                                        </p:tav>
                                        <p:tav tm="100000">
                                          <p:val>
                                            <p:strVal val="#ppt_x"/>
                                          </p:val>
                                        </p:tav>
                                      </p:tavLst>
                                    </p:anim>
                                    <p:anim calcmode="lin" valueType="num">
                                      <p:cBhvr additive="base">
                                        <p:cTn id="14" dur="500" fill="hold"/>
                                        <p:tgtEl>
                                          <p:spTgt spid="7476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4758"/>
                                        </p:tgtEl>
                                        <p:attrNameLst>
                                          <p:attrName>style.visibility</p:attrName>
                                        </p:attrNameLst>
                                      </p:cBhvr>
                                      <p:to>
                                        <p:strVal val="visible"/>
                                      </p:to>
                                    </p:set>
                                    <p:anim calcmode="lin" valueType="num">
                                      <p:cBhvr additive="base">
                                        <p:cTn id="19" dur="500" fill="hold"/>
                                        <p:tgtEl>
                                          <p:spTgt spid="74758"/>
                                        </p:tgtEl>
                                        <p:attrNameLst>
                                          <p:attrName>ppt_x</p:attrName>
                                        </p:attrNameLst>
                                      </p:cBhvr>
                                      <p:tavLst>
                                        <p:tav tm="0">
                                          <p:val>
                                            <p:strVal val="#ppt_x"/>
                                          </p:val>
                                        </p:tav>
                                        <p:tav tm="100000">
                                          <p:val>
                                            <p:strVal val="#ppt_x"/>
                                          </p:val>
                                        </p:tav>
                                      </p:tavLst>
                                    </p:anim>
                                    <p:anim calcmode="lin" valueType="num">
                                      <p:cBhvr additive="base">
                                        <p:cTn id="20" dur="500" fill="hold"/>
                                        <p:tgtEl>
                                          <p:spTgt spid="747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p:bldP spid="74759" grpId="0"/>
      <p:bldP spid="7476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4"/>
          <p:cNvSpPr txBox="1">
            <a:spLocks noChangeArrowheads="1"/>
          </p:cNvSpPr>
          <p:nvPr/>
        </p:nvSpPr>
        <p:spPr bwMode="auto">
          <a:xfrm>
            <a:off x="1357313" y="785813"/>
            <a:ext cx="559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Mark T (True) or F (False).</a:t>
            </a:r>
          </a:p>
        </p:txBody>
      </p:sp>
      <p:sp>
        <p:nvSpPr>
          <p:cNvPr id="75779" name="Text Box 5"/>
          <p:cNvSpPr txBox="1">
            <a:spLocks noChangeArrowheads="1"/>
          </p:cNvSpPr>
          <p:nvPr/>
        </p:nvSpPr>
        <p:spPr bwMode="auto">
          <a:xfrm>
            <a:off x="971550" y="1916113"/>
            <a:ext cx="7704138"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spcBef>
                <a:spcPct val="10000"/>
              </a:spcBef>
            </a:pPr>
            <a:r>
              <a:rPr lang="en-US" altLang="zh-CN" sz="3200" b="1" dirty="0">
                <a:latin typeface="Times New Roman" panose="02020603050405020304" pitchFamily="18" charset="0"/>
              </a:rPr>
              <a:t>1. The resolution is a kind of promise.</a:t>
            </a:r>
          </a:p>
          <a:p>
            <a:pPr>
              <a:lnSpc>
                <a:spcPct val="120000"/>
              </a:lnSpc>
              <a:spcBef>
                <a:spcPct val="10000"/>
              </a:spcBef>
            </a:pPr>
            <a:r>
              <a:rPr lang="en-US" altLang="zh-CN" sz="3200" b="1" dirty="0">
                <a:latin typeface="Times New Roman" panose="02020603050405020304" pitchFamily="18" charset="0"/>
              </a:rPr>
              <a:t>2. Many resolutions have to do with other people.</a:t>
            </a:r>
          </a:p>
          <a:p>
            <a:pPr>
              <a:lnSpc>
                <a:spcPct val="120000"/>
              </a:lnSpc>
              <a:spcBef>
                <a:spcPct val="10000"/>
              </a:spcBef>
            </a:pPr>
            <a:r>
              <a:rPr lang="en-US" altLang="zh-CN" sz="3200" b="1" dirty="0">
                <a:latin typeface="Times New Roman" panose="02020603050405020304" pitchFamily="18" charset="0"/>
              </a:rPr>
              <a:t>3. The writer thinks the resolutions may be difficult keep.</a:t>
            </a:r>
          </a:p>
        </p:txBody>
      </p:sp>
      <p:sp>
        <p:nvSpPr>
          <p:cNvPr id="75780" name="Text Box 6"/>
          <p:cNvSpPr txBox="1">
            <a:spLocks noChangeArrowheads="1"/>
          </p:cNvSpPr>
          <p:nvPr/>
        </p:nvSpPr>
        <p:spPr bwMode="auto">
          <a:xfrm>
            <a:off x="323850" y="1989138"/>
            <a:ext cx="455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T</a:t>
            </a:r>
          </a:p>
        </p:txBody>
      </p:sp>
      <p:sp>
        <p:nvSpPr>
          <p:cNvPr id="75781" name="Text Box 7"/>
          <p:cNvSpPr txBox="1">
            <a:spLocks noChangeArrowheads="1"/>
          </p:cNvSpPr>
          <p:nvPr/>
        </p:nvSpPr>
        <p:spPr bwMode="auto">
          <a:xfrm>
            <a:off x="323850" y="2636838"/>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F</a:t>
            </a:r>
          </a:p>
        </p:txBody>
      </p:sp>
      <p:sp>
        <p:nvSpPr>
          <p:cNvPr id="75782" name="Text Box 8"/>
          <p:cNvSpPr txBox="1">
            <a:spLocks noChangeArrowheads="1"/>
          </p:cNvSpPr>
          <p:nvPr/>
        </p:nvSpPr>
        <p:spPr bwMode="auto">
          <a:xfrm>
            <a:off x="323850" y="386080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ppt_x"/>
                                          </p:val>
                                        </p:tav>
                                        <p:tav tm="100000">
                                          <p:val>
                                            <p:strVal val="#ppt_x"/>
                                          </p:val>
                                        </p:tav>
                                      </p:tavLst>
                                    </p:anim>
                                    <p:anim calcmode="lin" valueType="num">
                                      <p:cBhvr additive="base">
                                        <p:cTn id="8"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1"/>
                                        </p:tgtEl>
                                        <p:attrNameLst>
                                          <p:attrName>style.visibility</p:attrName>
                                        </p:attrNameLst>
                                      </p:cBhvr>
                                      <p:to>
                                        <p:strVal val="visible"/>
                                      </p:to>
                                    </p:set>
                                    <p:anim calcmode="lin" valueType="num">
                                      <p:cBhvr additive="base">
                                        <p:cTn id="13" dur="500" fill="hold"/>
                                        <p:tgtEl>
                                          <p:spTgt spid="75781"/>
                                        </p:tgtEl>
                                        <p:attrNameLst>
                                          <p:attrName>ppt_x</p:attrName>
                                        </p:attrNameLst>
                                      </p:cBhvr>
                                      <p:tavLst>
                                        <p:tav tm="0">
                                          <p:val>
                                            <p:strVal val="#ppt_x"/>
                                          </p:val>
                                        </p:tav>
                                        <p:tav tm="100000">
                                          <p:val>
                                            <p:strVal val="#ppt_x"/>
                                          </p:val>
                                        </p:tav>
                                      </p:tavLst>
                                    </p:anim>
                                    <p:anim calcmode="lin" valueType="num">
                                      <p:cBhvr additive="base">
                                        <p:cTn id="14" dur="500" fill="hold"/>
                                        <p:tgtEl>
                                          <p:spTgt spid="7578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5782"/>
                                        </p:tgtEl>
                                        <p:attrNameLst>
                                          <p:attrName>style.visibility</p:attrName>
                                        </p:attrNameLst>
                                      </p:cBhvr>
                                      <p:to>
                                        <p:strVal val="visible"/>
                                      </p:to>
                                    </p:set>
                                    <p:anim calcmode="lin" valueType="num">
                                      <p:cBhvr additive="base">
                                        <p:cTn id="19" dur="500" fill="hold"/>
                                        <p:tgtEl>
                                          <p:spTgt spid="75782"/>
                                        </p:tgtEl>
                                        <p:attrNameLst>
                                          <p:attrName>ppt_x</p:attrName>
                                        </p:attrNameLst>
                                      </p:cBhvr>
                                      <p:tavLst>
                                        <p:tav tm="0">
                                          <p:val>
                                            <p:strVal val="#ppt_x"/>
                                          </p:val>
                                        </p:tav>
                                        <p:tav tm="100000">
                                          <p:val>
                                            <p:strVal val="#ppt_x"/>
                                          </p:val>
                                        </p:tav>
                                      </p:tavLst>
                                    </p:anim>
                                    <p:anim calcmode="lin" valueType="num">
                                      <p:cBhvr additive="base">
                                        <p:cTn id="20"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p:bldP spid="75781" grpId="0"/>
      <p:bldP spid="7578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Oval 4"/>
          <p:cNvSpPr>
            <a:spLocks noChangeArrowheads="1"/>
          </p:cNvSpPr>
          <p:nvPr/>
        </p:nvSpPr>
        <p:spPr bwMode="auto">
          <a:xfrm>
            <a:off x="179388" y="476250"/>
            <a:ext cx="79057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2c</a:t>
            </a:r>
          </a:p>
        </p:txBody>
      </p:sp>
      <p:sp>
        <p:nvSpPr>
          <p:cNvPr id="76803" name="Rectangle 5"/>
          <p:cNvSpPr>
            <a:spLocks noChangeArrowheads="1"/>
          </p:cNvSpPr>
          <p:nvPr/>
        </p:nvSpPr>
        <p:spPr bwMode="auto">
          <a:xfrm>
            <a:off x="971550" y="404813"/>
            <a:ext cx="79216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Which paragraph in the passage do you think each sentence goes in? Write the letters [A–D] in the correct places in the passage.</a:t>
            </a:r>
          </a:p>
        </p:txBody>
      </p:sp>
      <p:sp>
        <p:nvSpPr>
          <p:cNvPr id="76804" name="AutoShape 8" descr="hd-cartoon-wallpapers-top"/>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sp>
        <p:nvSpPr>
          <p:cNvPr id="76805" name="AutoShape 10" descr="hd-cartoon-wallpapers-top"/>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endParaRPr lang="zh-CN" altLang="zh-CN"/>
          </a:p>
        </p:txBody>
      </p:sp>
      <p:pic>
        <p:nvPicPr>
          <p:cNvPr id="76806" name="Picture 11" descr="lll"/>
          <p:cNvPicPr>
            <a:picLocks noChangeAspect="1" noChangeArrowheads="1"/>
          </p:cNvPicPr>
          <p:nvPr/>
        </p:nvPicPr>
        <p:blipFill>
          <a:blip r:embed="rId2" cstate="email"/>
          <a:srcRect/>
          <a:stretch>
            <a:fillRect/>
          </a:stretch>
        </p:blipFill>
        <p:spPr bwMode="auto">
          <a:xfrm>
            <a:off x="2700338" y="3068638"/>
            <a:ext cx="4248150" cy="318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4"/>
          <p:cNvSpPr>
            <a:spLocks noChangeArrowheads="1"/>
          </p:cNvSpPr>
          <p:nvPr/>
        </p:nvSpPr>
        <p:spPr bwMode="auto">
          <a:xfrm>
            <a:off x="611188" y="1557338"/>
            <a:ext cx="7993062"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FF"/>
                </a:solidFill>
                <a:latin typeface="Times New Roman" panose="02020603050405020304" pitchFamily="18" charset="0"/>
              </a:rPr>
              <a:t>A.</a:t>
            </a:r>
            <a:r>
              <a:rPr lang="en-US" altLang="zh-CN" sz="3200" b="1" dirty="0">
                <a:latin typeface="Times New Roman" panose="02020603050405020304" pitchFamily="18" charset="0"/>
              </a:rPr>
              <a:t> These are about making yourself a better person.</a:t>
            </a:r>
          </a:p>
          <a:p>
            <a:pPr algn="l"/>
            <a:r>
              <a:rPr lang="en-US" altLang="zh-CN" sz="3200" b="1" dirty="0">
                <a:solidFill>
                  <a:srgbClr val="0000FF"/>
                </a:solidFill>
                <a:latin typeface="Times New Roman" panose="02020603050405020304" pitchFamily="18" charset="0"/>
              </a:rPr>
              <a:t>B</a:t>
            </a:r>
            <a:r>
              <a:rPr lang="en-US" altLang="zh-CN" sz="3200" b="1" dirty="0">
                <a:latin typeface="Times New Roman" panose="02020603050405020304" pitchFamily="18" charset="0"/>
              </a:rPr>
              <a:t>. For example, a student may have to find more time to study.</a:t>
            </a:r>
          </a:p>
          <a:p>
            <a:pPr algn="l"/>
            <a:r>
              <a:rPr lang="en-US" altLang="zh-CN" sz="3200" b="1" dirty="0">
                <a:solidFill>
                  <a:srgbClr val="0000FF"/>
                </a:solidFill>
                <a:latin typeface="Times New Roman" panose="02020603050405020304" pitchFamily="18" charset="0"/>
              </a:rPr>
              <a:t>C</a:t>
            </a:r>
            <a:r>
              <a:rPr lang="en-US" altLang="zh-CN" sz="3200" b="1" dirty="0">
                <a:latin typeface="Times New Roman" panose="02020603050405020304" pitchFamily="18" charset="0"/>
              </a:rPr>
              <a:t>. There are good reasons for this.</a:t>
            </a:r>
          </a:p>
          <a:p>
            <a:pPr algn="l"/>
            <a:r>
              <a:rPr lang="en-US" altLang="zh-CN" sz="3200" b="1" dirty="0">
                <a:solidFill>
                  <a:srgbClr val="0000FF"/>
                </a:solidFill>
                <a:latin typeface="Times New Roman" panose="02020603050405020304" pitchFamily="18" charset="0"/>
              </a:rPr>
              <a:t>D</a:t>
            </a:r>
            <a:r>
              <a:rPr lang="en-US" altLang="zh-CN" sz="3200" b="1" dirty="0">
                <a:latin typeface="Times New Roman" panose="02020603050405020304" pitchFamily="18" charset="0"/>
              </a:rPr>
              <a:t>. The start of the year is often a time for making resolutions.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250825" y="765175"/>
            <a:ext cx="86423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1.</a:t>
            </a:r>
            <a:r>
              <a:rPr lang="en-US" altLang="zh-CN" sz="3200" b="1">
                <a:solidFill>
                  <a:srgbClr val="1A38FF"/>
                </a:solidFill>
                <a:latin typeface="Times New Roman" panose="02020603050405020304" pitchFamily="18" charset="0"/>
              </a:rPr>
              <a:t> </a:t>
            </a:r>
            <a:r>
              <a:rPr lang="en-US" altLang="zh-CN" sz="3200" b="1">
                <a:solidFill>
                  <a:srgbClr val="000000"/>
                </a:solidFill>
                <a:latin typeface="Times New Roman" panose="02020603050405020304" pitchFamily="18" charset="0"/>
              </a:rPr>
              <a:t>Do you know what a resolution is? It’s a kind of promise. </a:t>
            </a:r>
            <a:r>
              <a:rPr lang="en-US" altLang="zh-CN" sz="3200" b="1">
                <a:latin typeface="Times New Roman" panose="02020603050405020304" pitchFamily="18" charset="0"/>
              </a:rPr>
              <a:t>I’m going to tidy my room when I get back from school.”) However, promises you make to yourself are resolutions, and the most common kind is New Year’s resolutions. ____________ When we make resolutions</a:t>
            </a:r>
          </a:p>
          <a:p>
            <a:pPr algn="l"/>
            <a:r>
              <a:rPr lang="en-US" altLang="zh-CN" sz="3200" b="1">
                <a:latin typeface="Times New Roman" panose="02020603050405020304" pitchFamily="18" charset="0"/>
              </a:rPr>
              <a:t>at the beginning of the year, we hope that we are going to improve our lives. Some people write down their resolutions and plans for the coming</a:t>
            </a:r>
          </a:p>
          <a:p>
            <a:pPr algn="l"/>
            <a:r>
              <a:rPr lang="en-US" altLang="zh-CN" sz="3200" b="1">
                <a:latin typeface="Times New Roman" panose="02020603050405020304" pitchFamily="18" charset="0"/>
              </a:rPr>
              <a:t>year. Others tell their family and friends about their wishes and plans.</a:t>
            </a:r>
          </a:p>
        </p:txBody>
      </p:sp>
      <p:sp>
        <p:nvSpPr>
          <p:cNvPr id="78851" name="Text Box 3"/>
          <p:cNvSpPr txBox="1">
            <a:spLocks noChangeArrowheads="1"/>
          </p:cNvSpPr>
          <p:nvPr/>
        </p:nvSpPr>
        <p:spPr bwMode="auto">
          <a:xfrm>
            <a:off x="1258888" y="3141663"/>
            <a:ext cx="15128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additive="base">
                                        <p:cTn id="7" dur="500" fill="hold"/>
                                        <p:tgtEl>
                                          <p:spTgt spid="78851"/>
                                        </p:tgtEl>
                                        <p:attrNameLst>
                                          <p:attrName>ppt_x</p:attrName>
                                        </p:attrNameLst>
                                      </p:cBhvr>
                                      <p:tavLst>
                                        <p:tav tm="0">
                                          <p:val>
                                            <p:strVal val="#ppt_x"/>
                                          </p:val>
                                        </p:tav>
                                        <p:tav tm="100000">
                                          <p:val>
                                            <p:strVal val="#ppt_x"/>
                                          </p:val>
                                        </p:tav>
                                      </p:tavLst>
                                    </p:anim>
                                    <p:anim calcmode="lin" valueType="num">
                                      <p:cBhvr additive="base">
                                        <p:cTn id="8" dur="500" fill="hold"/>
                                        <p:tgtEl>
                                          <p:spTgt spid="78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250825" y="692150"/>
            <a:ext cx="8497888"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2.</a:t>
            </a:r>
            <a:r>
              <a:rPr lang="en-US" altLang="zh-CN" sz="3200" b="1">
                <a:latin typeface="Times New Roman" panose="02020603050405020304" pitchFamily="18" charset="0"/>
              </a:rPr>
              <a:t> There are different kinds of resolutions. Some are about physical health. For example, some people promise themselves they are going to start an exercise program or eat less fast food. Many resolutions have to do with</a:t>
            </a:r>
          </a:p>
          <a:p>
            <a:pPr algn="l"/>
            <a:r>
              <a:rPr lang="en-US" altLang="zh-CN" sz="3200" b="1">
                <a:latin typeface="Times New Roman" panose="02020603050405020304" pitchFamily="18" charset="0"/>
              </a:rPr>
              <a:t>self-improvement. __________ Some people might say they are going to take up a hobby like painting or taking photos, or learn to play the guitar. Some resolutions have to do with better planning, like making a weekly plan for schoolwork. ____________</a:t>
            </a:r>
          </a:p>
        </p:txBody>
      </p:sp>
      <p:sp>
        <p:nvSpPr>
          <p:cNvPr id="79875" name="Text Box 3"/>
          <p:cNvSpPr txBox="1">
            <a:spLocks noChangeArrowheads="1"/>
          </p:cNvSpPr>
          <p:nvPr/>
        </p:nvSpPr>
        <p:spPr bwMode="auto">
          <a:xfrm>
            <a:off x="4140200" y="3068638"/>
            <a:ext cx="100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A</a:t>
            </a:r>
          </a:p>
        </p:txBody>
      </p:sp>
      <p:sp>
        <p:nvSpPr>
          <p:cNvPr id="79876" name="Text Box 4"/>
          <p:cNvSpPr txBox="1">
            <a:spLocks noChangeArrowheads="1"/>
          </p:cNvSpPr>
          <p:nvPr/>
        </p:nvSpPr>
        <p:spPr bwMode="auto">
          <a:xfrm>
            <a:off x="3419475" y="5516563"/>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500" fill="hold"/>
                                        <p:tgtEl>
                                          <p:spTgt spid="79875"/>
                                        </p:tgtEl>
                                        <p:attrNameLst>
                                          <p:attrName>ppt_x</p:attrName>
                                        </p:attrNameLst>
                                      </p:cBhvr>
                                      <p:tavLst>
                                        <p:tav tm="0">
                                          <p:val>
                                            <p:strVal val="#ppt_x"/>
                                          </p:val>
                                        </p:tav>
                                        <p:tav tm="100000">
                                          <p:val>
                                            <p:strVal val="#ppt_x"/>
                                          </p:val>
                                        </p:tav>
                                      </p:tavLst>
                                    </p:anim>
                                    <p:anim calcmode="lin" valueType="num">
                                      <p:cBhvr additive="base">
                                        <p:cTn id="8" dur="500" fill="hold"/>
                                        <p:tgtEl>
                                          <p:spTgt spid="798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additive="base">
                                        <p:cTn id="13" dur="500" fill="hold"/>
                                        <p:tgtEl>
                                          <p:spTgt spid="79876"/>
                                        </p:tgtEl>
                                        <p:attrNameLst>
                                          <p:attrName>ppt_x</p:attrName>
                                        </p:attrNameLst>
                                      </p:cBhvr>
                                      <p:tavLst>
                                        <p:tav tm="0">
                                          <p:val>
                                            <p:strVal val="#ppt_x"/>
                                          </p:val>
                                        </p:tav>
                                        <p:tav tm="100000">
                                          <p:val>
                                            <p:strVal val="#ppt_x"/>
                                          </p:val>
                                        </p:tav>
                                      </p:tavLst>
                                    </p:anim>
                                    <p:anim calcmode="lin" valueType="num">
                                      <p:cBhvr additive="base">
                                        <p:cTn id="14"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P spid="7987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539750" y="692150"/>
            <a:ext cx="820737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solidFill>
                  <a:srgbClr val="0000FF"/>
                </a:solidFill>
                <a:latin typeface="Times New Roman" panose="02020603050405020304" pitchFamily="18" charset="0"/>
              </a:rPr>
              <a:t>3.</a:t>
            </a:r>
            <a:r>
              <a:rPr lang="en-US" altLang="zh-CN" sz="3200" b="1">
                <a:latin typeface="Times New Roman" panose="02020603050405020304" pitchFamily="18" charset="0"/>
              </a:rPr>
              <a:t> Although there are differences, most resolutions have one thing in common. People hardly ever keep them! ___________ Sometimes the resolutions may be too difficult to keep. Sometimes people just forget about them. For this reason, some people say the best resolution is to have no resolutions! How about you-will you make any next year?</a:t>
            </a:r>
          </a:p>
        </p:txBody>
      </p:sp>
      <p:pic>
        <p:nvPicPr>
          <p:cNvPr id="80899" name="Picture 3"/>
          <p:cNvPicPr>
            <a:picLocks noChangeAspect="1" noChangeArrowheads="1"/>
          </p:cNvPicPr>
          <p:nvPr/>
        </p:nvPicPr>
        <p:blipFill>
          <a:blip r:embed="rId2" cstate="email"/>
          <a:srcRect/>
          <a:stretch>
            <a:fillRect/>
          </a:stretch>
        </p:blipFill>
        <p:spPr bwMode="auto">
          <a:xfrm>
            <a:off x="7596188" y="4652963"/>
            <a:ext cx="13112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 Box 4"/>
          <p:cNvSpPr txBox="1">
            <a:spLocks noChangeArrowheads="1"/>
          </p:cNvSpPr>
          <p:nvPr/>
        </p:nvSpPr>
        <p:spPr bwMode="auto">
          <a:xfrm>
            <a:off x="5508625" y="1628775"/>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additive="base">
                                        <p:cTn id="7" dur="500" fill="hold"/>
                                        <p:tgtEl>
                                          <p:spTgt spid="80900"/>
                                        </p:tgtEl>
                                        <p:attrNameLst>
                                          <p:attrName>ppt_x</p:attrName>
                                        </p:attrNameLst>
                                      </p:cBhvr>
                                      <p:tavLst>
                                        <p:tav tm="0">
                                          <p:val>
                                            <p:strVal val="#ppt_x"/>
                                          </p:val>
                                        </p:tav>
                                        <p:tav tm="100000">
                                          <p:val>
                                            <p:strVal val="#ppt_x"/>
                                          </p:val>
                                        </p:tav>
                                      </p:tavLst>
                                    </p:anim>
                                    <p:anim calcmode="lin" valueType="num">
                                      <p:cBhvr additive="base">
                                        <p:cTn id="8"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1234</Words>
  <Application>Microsoft Office PowerPoint</Application>
  <PresentationFormat>全屏显示(4:3)</PresentationFormat>
  <Paragraphs>147</Paragraphs>
  <Slides>24</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Aharoni</vt:lpstr>
      <vt:lpstr>隶书</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2023-01-16T21:14:58Z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2FBF7C4A2EE64EEC802A4CC1936C87EF</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