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8" r:id="rId5"/>
    <p:sldId id="259" r:id="rId6"/>
    <p:sldId id="261" r:id="rId7"/>
    <p:sldId id="262" r:id="rId8"/>
    <p:sldId id="263" r:id="rId9"/>
    <p:sldId id="266" r:id="rId10"/>
    <p:sldId id="267" r:id="rId11"/>
    <p:sldId id="264" r:id="rId12"/>
    <p:sldId id="268" r:id="rId13"/>
    <p:sldId id="269" r:id="rId14"/>
    <p:sldId id="271" r:id="rId15"/>
    <p:sldId id="272" r:id="rId16"/>
    <p:sldId id="273" r:id="rId17"/>
    <p:sldId id="275" r:id="rId18"/>
    <p:sldId id="277" r:id="rId19"/>
    <p:sldId id="26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60093"/>
    <a:srgbClr val="FF0066"/>
    <a:srgbClr val="009900"/>
    <a:srgbClr val="FF0000"/>
    <a:srgbClr val="990000"/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797B0-82B0-418F-B6A0-4F5056B443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903F1-0037-4C57-93BF-487E8EEF4D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903F1-0037-4C57-93BF-487E8EEF4D8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A4CB49-60FC-44E4-8AC9-433352E8CCE2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62472" name="Group 8"/>
          <p:cNvGrpSpPr/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24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4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8B13F-AC2D-4F1A-B77F-2C1229AA8F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843C3-56E3-4C11-ACBA-9D5B1A60BB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9BA60-9DE1-46C1-B452-F479F5AAD1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E2856-95DE-4648-97BC-9715A989A4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E5FC6-EDDB-4C09-B450-B2E11AC8B4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6F48-38B2-4458-8468-F2FEB7A0B4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38DD-2365-4BA8-B018-C7EA1C541B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A80FC-2839-4FE0-9B6D-96EA49A27C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BCDA9-2FDF-41E4-A412-0400E5FC8F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802B5645-E837-4CB1-AED2-1D1F0EF2943C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61448" name="Group 8"/>
          <p:cNvGrpSpPr/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4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400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430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9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201181916249757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1" y="3935020"/>
            <a:ext cx="4179247" cy="280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56188" y="4875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95536" y="1124744"/>
            <a:ext cx="7113190" cy="21384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spc="30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啤酒生产中的数</a:t>
            </a:r>
            <a:r>
              <a:rPr lang="zh-CN" altLang="en-US" sz="3600" b="1" kern="10" spc="300" dirty="0" smtClean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学</a:t>
            </a:r>
            <a:endParaRPr lang="en-US" altLang="zh-CN" sz="3600" b="1" kern="10" spc="300" dirty="0" smtClean="0"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汉仪小隶书简" pitchFamily="49" charset="-122"/>
              <a:ea typeface="汉仪小隶书简" pitchFamily="49" charset="-122"/>
            </a:endParaRPr>
          </a:p>
          <a:p>
            <a:pPr algn="ctr"/>
            <a:r>
              <a:rPr lang="en-US" altLang="zh-CN" sz="3200" b="1" kern="10" dirty="0" smtClean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——</a:t>
            </a:r>
            <a:r>
              <a:rPr lang="zh-CN" altLang="en-US" sz="3200" b="1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正比例</a:t>
            </a:r>
          </a:p>
        </p:txBody>
      </p:sp>
      <p:sp>
        <p:nvSpPr>
          <p:cNvPr id="9" name="矩形 8"/>
          <p:cNvSpPr/>
          <p:nvPr/>
        </p:nvSpPr>
        <p:spPr>
          <a:xfrm>
            <a:off x="1447276" y="508539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5445125"/>
            <a:ext cx="899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（</a:t>
            </a:r>
            <a:r>
              <a:rPr lang="en-US" altLang="zh-CN" sz="2800" b="1">
                <a:solidFill>
                  <a:srgbClr val="0000FF"/>
                </a:solidFill>
              </a:rPr>
              <a:t>3</a:t>
            </a:r>
            <a:r>
              <a:rPr lang="zh-CN" altLang="en-US" sz="2800" b="1">
                <a:solidFill>
                  <a:srgbClr val="0000FF"/>
                </a:solidFill>
              </a:rPr>
              <a:t>）估计一下，要生产</a:t>
            </a:r>
            <a:r>
              <a:rPr lang="en-US" altLang="zh-CN" sz="2800" b="1">
                <a:solidFill>
                  <a:srgbClr val="0000FF"/>
                </a:solidFill>
              </a:rPr>
              <a:t>80</a:t>
            </a:r>
            <a:r>
              <a:rPr lang="zh-CN" altLang="en-US" sz="2800" b="1">
                <a:solidFill>
                  <a:srgbClr val="0000FF"/>
                </a:solidFill>
              </a:rPr>
              <a:t>吨啤酒，大约需要多少小时？</a:t>
            </a:r>
          </a:p>
        </p:txBody>
      </p:sp>
      <p:grpSp>
        <p:nvGrpSpPr>
          <p:cNvPr id="64517" name="Group 5"/>
          <p:cNvGrpSpPr/>
          <p:nvPr/>
        </p:nvGrpSpPr>
        <p:grpSpPr bwMode="auto">
          <a:xfrm>
            <a:off x="1908175" y="836613"/>
            <a:ext cx="5434013" cy="5053012"/>
            <a:chOff x="1474" y="890"/>
            <a:chExt cx="3423" cy="3183"/>
          </a:xfrm>
        </p:grpSpPr>
        <p:grpSp>
          <p:nvGrpSpPr>
            <p:cNvPr id="64518" name="Group 6"/>
            <p:cNvGrpSpPr/>
            <p:nvPr/>
          </p:nvGrpSpPr>
          <p:grpSpPr bwMode="auto">
            <a:xfrm>
              <a:off x="1474" y="890"/>
              <a:ext cx="3423" cy="3183"/>
              <a:chOff x="1474" y="754"/>
              <a:chExt cx="3423" cy="3183"/>
            </a:xfrm>
          </p:grpSpPr>
          <p:grpSp>
            <p:nvGrpSpPr>
              <p:cNvPr id="64519" name="Group 7"/>
              <p:cNvGrpSpPr/>
              <p:nvPr/>
            </p:nvGrpSpPr>
            <p:grpSpPr bwMode="auto">
              <a:xfrm>
                <a:off x="1746" y="890"/>
                <a:ext cx="2404" cy="2359"/>
                <a:chOff x="1066" y="1525"/>
                <a:chExt cx="2086" cy="2041"/>
              </a:xfrm>
            </p:grpSpPr>
            <p:sp>
              <p:nvSpPr>
                <p:cNvPr id="64520" name="Line 8"/>
                <p:cNvSpPr>
                  <a:spLocks noChangeShapeType="1"/>
                </p:cNvSpPr>
                <p:nvPr/>
              </p:nvSpPr>
              <p:spPr bwMode="auto">
                <a:xfrm>
                  <a:off x="1066" y="3566"/>
                  <a:ext cx="20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66" y="1525"/>
                  <a:ext cx="0" cy="204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2" name="Line 10"/>
                <p:cNvSpPr>
                  <a:spLocks noChangeShapeType="1"/>
                </p:cNvSpPr>
                <p:nvPr/>
              </p:nvSpPr>
              <p:spPr bwMode="auto">
                <a:xfrm>
                  <a:off x="1066" y="333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3" name="Line 11"/>
                <p:cNvSpPr>
                  <a:spLocks noChangeShapeType="1"/>
                </p:cNvSpPr>
                <p:nvPr/>
              </p:nvSpPr>
              <p:spPr bwMode="auto">
                <a:xfrm>
                  <a:off x="1066" y="1752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4" name="Line 12"/>
                <p:cNvSpPr>
                  <a:spLocks noChangeShapeType="1"/>
                </p:cNvSpPr>
                <p:nvPr/>
              </p:nvSpPr>
              <p:spPr bwMode="auto">
                <a:xfrm>
                  <a:off x="1066" y="3113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5" name="Line 13"/>
                <p:cNvSpPr>
                  <a:spLocks noChangeShapeType="1"/>
                </p:cNvSpPr>
                <p:nvPr/>
              </p:nvSpPr>
              <p:spPr bwMode="auto">
                <a:xfrm>
                  <a:off x="1066" y="2886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6" name="Line 14"/>
                <p:cNvSpPr>
                  <a:spLocks noChangeShapeType="1"/>
                </p:cNvSpPr>
                <p:nvPr/>
              </p:nvSpPr>
              <p:spPr bwMode="auto">
                <a:xfrm>
                  <a:off x="1066" y="265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7" name="Line 15"/>
                <p:cNvSpPr>
                  <a:spLocks noChangeShapeType="1"/>
                </p:cNvSpPr>
                <p:nvPr/>
              </p:nvSpPr>
              <p:spPr bwMode="auto">
                <a:xfrm>
                  <a:off x="1066" y="2432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8" name="Line 16"/>
                <p:cNvSpPr>
                  <a:spLocks noChangeShapeType="1"/>
                </p:cNvSpPr>
                <p:nvPr/>
              </p:nvSpPr>
              <p:spPr bwMode="auto">
                <a:xfrm>
                  <a:off x="1066" y="2205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29" name="Line 17"/>
                <p:cNvSpPr>
                  <a:spLocks noChangeShapeType="1"/>
                </p:cNvSpPr>
                <p:nvPr/>
              </p:nvSpPr>
              <p:spPr bwMode="auto">
                <a:xfrm>
                  <a:off x="1066" y="197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0" name="Line 18"/>
                <p:cNvSpPr>
                  <a:spLocks noChangeShapeType="1"/>
                </p:cNvSpPr>
                <p:nvPr/>
              </p:nvSpPr>
              <p:spPr bwMode="auto">
                <a:xfrm>
                  <a:off x="1292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1" name="Line 19"/>
                <p:cNvSpPr>
                  <a:spLocks noChangeShapeType="1"/>
                </p:cNvSpPr>
                <p:nvPr/>
              </p:nvSpPr>
              <p:spPr bwMode="auto">
                <a:xfrm>
                  <a:off x="1519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2" name="Line 20"/>
                <p:cNvSpPr>
                  <a:spLocks noChangeShapeType="1"/>
                </p:cNvSpPr>
                <p:nvPr/>
              </p:nvSpPr>
              <p:spPr bwMode="auto">
                <a:xfrm>
                  <a:off x="1746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3" name="Line 21"/>
                <p:cNvSpPr>
                  <a:spLocks noChangeShapeType="1"/>
                </p:cNvSpPr>
                <p:nvPr/>
              </p:nvSpPr>
              <p:spPr bwMode="auto">
                <a:xfrm>
                  <a:off x="1973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4" name="Line 22"/>
                <p:cNvSpPr>
                  <a:spLocks noChangeShapeType="1"/>
                </p:cNvSpPr>
                <p:nvPr/>
              </p:nvSpPr>
              <p:spPr bwMode="auto">
                <a:xfrm>
                  <a:off x="2200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5" name="Line 23"/>
                <p:cNvSpPr>
                  <a:spLocks noChangeShapeType="1"/>
                </p:cNvSpPr>
                <p:nvPr/>
              </p:nvSpPr>
              <p:spPr bwMode="auto">
                <a:xfrm>
                  <a:off x="2427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6" name="Line 24"/>
                <p:cNvSpPr>
                  <a:spLocks noChangeShapeType="1"/>
                </p:cNvSpPr>
                <p:nvPr/>
              </p:nvSpPr>
              <p:spPr bwMode="auto">
                <a:xfrm>
                  <a:off x="2653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537" name="Line 25"/>
                <p:cNvSpPr>
                  <a:spLocks noChangeShapeType="1"/>
                </p:cNvSpPr>
                <p:nvPr/>
              </p:nvSpPr>
              <p:spPr bwMode="auto">
                <a:xfrm>
                  <a:off x="2880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538" name="Text Box 26"/>
              <p:cNvSpPr txBox="1">
                <a:spLocks noChangeArrowheads="1"/>
              </p:cNvSpPr>
              <p:nvPr/>
            </p:nvSpPr>
            <p:spPr bwMode="auto">
              <a:xfrm>
                <a:off x="1610" y="754"/>
                <a:ext cx="8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1400" b="1"/>
                  <a:t>工作总量（吨）</a:t>
                </a:r>
              </a:p>
            </p:txBody>
          </p:sp>
          <p:sp>
            <p:nvSpPr>
              <p:cNvPr id="64539" name="Text Box 27"/>
              <p:cNvSpPr txBox="1">
                <a:spLocks noChangeArrowheads="1"/>
              </p:cNvSpPr>
              <p:nvPr/>
            </p:nvSpPr>
            <p:spPr bwMode="auto">
              <a:xfrm>
                <a:off x="3878" y="3277"/>
                <a:ext cx="10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1600" b="1"/>
                  <a:t>工作时间（时）</a:t>
                </a:r>
              </a:p>
            </p:txBody>
          </p:sp>
          <p:sp>
            <p:nvSpPr>
              <p:cNvPr id="64540" name="Text Box 28"/>
              <p:cNvSpPr txBox="1">
                <a:spLocks noChangeArrowheads="1"/>
              </p:cNvSpPr>
              <p:nvPr/>
            </p:nvSpPr>
            <p:spPr bwMode="auto">
              <a:xfrm>
                <a:off x="1927" y="324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1</a:t>
                </a:r>
              </a:p>
            </p:txBody>
          </p:sp>
          <p:sp>
            <p:nvSpPr>
              <p:cNvPr id="64541" name="Text Box 29"/>
              <p:cNvSpPr txBox="1">
                <a:spLocks noChangeArrowheads="1"/>
              </p:cNvSpPr>
              <p:nvPr/>
            </p:nvSpPr>
            <p:spPr bwMode="auto">
              <a:xfrm>
                <a:off x="2154" y="324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2</a:t>
                </a:r>
              </a:p>
            </p:txBody>
          </p:sp>
          <p:sp>
            <p:nvSpPr>
              <p:cNvPr id="64542" name="Text Box 30"/>
              <p:cNvSpPr txBox="1">
                <a:spLocks noChangeArrowheads="1"/>
              </p:cNvSpPr>
              <p:nvPr/>
            </p:nvSpPr>
            <p:spPr bwMode="auto">
              <a:xfrm>
                <a:off x="2426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  <p:sp>
            <p:nvSpPr>
              <p:cNvPr id="64543" name="Text Box 31"/>
              <p:cNvSpPr txBox="1">
                <a:spLocks noChangeArrowheads="1"/>
              </p:cNvSpPr>
              <p:nvPr/>
            </p:nvSpPr>
            <p:spPr bwMode="auto">
              <a:xfrm>
                <a:off x="2699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4</a:t>
                </a:r>
              </a:p>
            </p:txBody>
          </p:sp>
          <p:sp>
            <p:nvSpPr>
              <p:cNvPr id="64544" name="Text Box 32"/>
              <p:cNvSpPr txBox="1">
                <a:spLocks noChangeArrowheads="1"/>
              </p:cNvSpPr>
              <p:nvPr/>
            </p:nvSpPr>
            <p:spPr bwMode="auto">
              <a:xfrm>
                <a:off x="2956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5</a:t>
                </a:r>
              </a:p>
            </p:txBody>
          </p:sp>
          <p:sp>
            <p:nvSpPr>
              <p:cNvPr id="64545" name="Text Box 33"/>
              <p:cNvSpPr txBox="1">
                <a:spLocks noChangeArrowheads="1"/>
              </p:cNvSpPr>
              <p:nvPr/>
            </p:nvSpPr>
            <p:spPr bwMode="auto">
              <a:xfrm>
                <a:off x="3198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6</a:t>
                </a:r>
              </a:p>
            </p:txBody>
          </p:sp>
          <p:sp>
            <p:nvSpPr>
              <p:cNvPr id="64546" name="Text Box 34"/>
              <p:cNvSpPr txBox="1">
                <a:spLocks noChangeArrowheads="1"/>
              </p:cNvSpPr>
              <p:nvPr/>
            </p:nvSpPr>
            <p:spPr bwMode="auto">
              <a:xfrm>
                <a:off x="3470" y="324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7</a:t>
                </a:r>
              </a:p>
            </p:txBody>
          </p:sp>
          <p:sp>
            <p:nvSpPr>
              <p:cNvPr id="64547" name="Text Box 35"/>
              <p:cNvSpPr txBox="1">
                <a:spLocks noChangeArrowheads="1"/>
              </p:cNvSpPr>
              <p:nvPr/>
            </p:nvSpPr>
            <p:spPr bwMode="auto">
              <a:xfrm>
                <a:off x="1474" y="288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14</a:t>
                </a:r>
              </a:p>
            </p:txBody>
          </p:sp>
          <p:sp>
            <p:nvSpPr>
              <p:cNvPr id="64548" name="Text Box 36"/>
              <p:cNvSpPr txBox="1">
                <a:spLocks noChangeArrowheads="1"/>
              </p:cNvSpPr>
              <p:nvPr/>
            </p:nvSpPr>
            <p:spPr bwMode="auto">
              <a:xfrm>
                <a:off x="1474" y="261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28</a:t>
                </a:r>
              </a:p>
            </p:txBody>
          </p:sp>
          <p:sp>
            <p:nvSpPr>
              <p:cNvPr id="64549" name="Text Box 37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42</a:t>
                </a:r>
              </a:p>
            </p:txBody>
          </p:sp>
          <p:sp>
            <p:nvSpPr>
              <p:cNvPr id="64550" name="Text Box 38"/>
              <p:cNvSpPr txBox="1">
                <a:spLocks noChangeArrowheads="1"/>
              </p:cNvSpPr>
              <p:nvPr/>
            </p:nvSpPr>
            <p:spPr bwMode="auto">
              <a:xfrm>
                <a:off x="1474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56</a:t>
                </a:r>
              </a:p>
            </p:txBody>
          </p:sp>
          <p:sp>
            <p:nvSpPr>
              <p:cNvPr id="64551" name="Text Box 39"/>
              <p:cNvSpPr txBox="1">
                <a:spLocks noChangeArrowheads="1"/>
              </p:cNvSpPr>
              <p:nvPr/>
            </p:nvSpPr>
            <p:spPr bwMode="auto">
              <a:xfrm>
                <a:off x="1474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70</a:t>
                </a:r>
              </a:p>
            </p:txBody>
          </p:sp>
          <p:sp>
            <p:nvSpPr>
              <p:cNvPr id="64552" name="Text Box 40"/>
              <p:cNvSpPr txBox="1">
                <a:spLocks noChangeArrowheads="1"/>
              </p:cNvSpPr>
              <p:nvPr/>
            </p:nvSpPr>
            <p:spPr bwMode="auto">
              <a:xfrm>
                <a:off x="147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84</a:t>
                </a:r>
              </a:p>
            </p:txBody>
          </p:sp>
          <p:sp>
            <p:nvSpPr>
              <p:cNvPr id="64553" name="Text Box 41"/>
              <p:cNvSpPr txBox="1">
                <a:spLocks noChangeArrowheads="1"/>
              </p:cNvSpPr>
              <p:nvPr/>
            </p:nvSpPr>
            <p:spPr bwMode="auto">
              <a:xfrm>
                <a:off x="1474" y="129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98</a:t>
                </a:r>
              </a:p>
            </p:txBody>
          </p:sp>
          <p:sp>
            <p:nvSpPr>
              <p:cNvPr id="64554" name="Text Box 42"/>
              <p:cNvSpPr txBox="1">
                <a:spLocks noChangeArrowheads="1"/>
              </p:cNvSpPr>
              <p:nvPr/>
            </p:nvSpPr>
            <p:spPr bwMode="auto">
              <a:xfrm>
                <a:off x="2595" y="370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zh-CN"/>
              </a:p>
            </p:txBody>
          </p:sp>
          <p:sp>
            <p:nvSpPr>
              <p:cNvPr id="64555" name="Text Box 43"/>
              <p:cNvSpPr txBox="1">
                <a:spLocks noChangeArrowheads="1"/>
              </p:cNvSpPr>
              <p:nvPr/>
            </p:nvSpPr>
            <p:spPr bwMode="auto">
              <a:xfrm>
                <a:off x="1550" y="311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0</a:t>
                </a:r>
              </a:p>
            </p:txBody>
          </p:sp>
        </p:grpSp>
        <p:sp>
          <p:nvSpPr>
            <p:cNvPr id="64556" name="Oval 44"/>
            <p:cNvSpPr>
              <a:spLocks noChangeArrowheads="1"/>
            </p:cNvSpPr>
            <p:nvPr/>
          </p:nvSpPr>
          <p:spPr bwMode="auto">
            <a:xfrm>
              <a:off x="3288" y="178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57" name="Oval 45"/>
            <p:cNvSpPr>
              <a:spLocks noChangeArrowheads="1"/>
            </p:cNvSpPr>
            <p:nvPr/>
          </p:nvSpPr>
          <p:spPr bwMode="auto">
            <a:xfrm>
              <a:off x="3560" y="1517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58" name="Oval 46"/>
            <p:cNvSpPr>
              <a:spLocks noChangeArrowheads="1"/>
            </p:cNvSpPr>
            <p:nvPr/>
          </p:nvSpPr>
          <p:spPr bwMode="auto">
            <a:xfrm>
              <a:off x="2245" y="283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59" name="Oval 47"/>
            <p:cNvSpPr>
              <a:spLocks noChangeArrowheads="1"/>
            </p:cNvSpPr>
            <p:nvPr/>
          </p:nvSpPr>
          <p:spPr bwMode="auto">
            <a:xfrm>
              <a:off x="2516" y="2560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0" name="Oval 48"/>
            <p:cNvSpPr>
              <a:spLocks noChangeArrowheads="1"/>
            </p:cNvSpPr>
            <p:nvPr/>
          </p:nvSpPr>
          <p:spPr bwMode="auto">
            <a:xfrm>
              <a:off x="2789" y="2288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1" name="Oval 49"/>
            <p:cNvSpPr>
              <a:spLocks noChangeArrowheads="1"/>
            </p:cNvSpPr>
            <p:nvPr/>
          </p:nvSpPr>
          <p:spPr bwMode="auto">
            <a:xfrm>
              <a:off x="3016" y="2061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2" name="Oval 50"/>
            <p:cNvSpPr>
              <a:spLocks noChangeArrowheads="1"/>
            </p:cNvSpPr>
            <p:nvPr/>
          </p:nvSpPr>
          <p:spPr bwMode="auto">
            <a:xfrm>
              <a:off x="1973" y="3105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V="1">
              <a:off x="1746" y="1290"/>
              <a:ext cx="2087" cy="20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179388" y="476250"/>
            <a:ext cx="73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</a:rPr>
              <a:t>例</a:t>
            </a:r>
            <a:r>
              <a:rPr lang="en-US" altLang="zh-CN" sz="2800" b="1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1908175" y="227647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9900"/>
                </a:solidFill>
              </a:rPr>
              <a:t>80</a:t>
            </a:r>
          </a:p>
        </p:txBody>
      </p:sp>
      <p:sp>
        <p:nvSpPr>
          <p:cNvPr id="64566" name="Oval 54"/>
          <p:cNvSpPr>
            <a:spLocks noChangeArrowheads="1"/>
          </p:cNvSpPr>
          <p:nvPr/>
        </p:nvSpPr>
        <p:spPr bwMode="auto">
          <a:xfrm>
            <a:off x="2268538" y="2420938"/>
            <a:ext cx="73025" cy="71437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8" name="Line 56"/>
          <p:cNvSpPr>
            <a:spLocks noChangeShapeType="1"/>
          </p:cNvSpPr>
          <p:nvPr/>
        </p:nvSpPr>
        <p:spPr bwMode="auto">
          <a:xfrm flipH="1">
            <a:off x="2339975" y="2492375"/>
            <a:ext cx="23034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69" name="Oval 57"/>
          <p:cNvSpPr>
            <a:spLocks noChangeArrowheads="1"/>
          </p:cNvSpPr>
          <p:nvPr/>
        </p:nvSpPr>
        <p:spPr bwMode="auto">
          <a:xfrm>
            <a:off x="4572000" y="2492375"/>
            <a:ext cx="73025" cy="71438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70" name="Line 58"/>
          <p:cNvSpPr>
            <a:spLocks noChangeShapeType="1"/>
          </p:cNvSpPr>
          <p:nvPr/>
        </p:nvSpPr>
        <p:spPr bwMode="auto">
          <a:xfrm flipV="1">
            <a:off x="4572000" y="2492375"/>
            <a:ext cx="0" cy="23050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71" name="Oval 59"/>
          <p:cNvSpPr>
            <a:spLocks noChangeArrowheads="1"/>
          </p:cNvSpPr>
          <p:nvPr/>
        </p:nvSpPr>
        <p:spPr bwMode="auto">
          <a:xfrm>
            <a:off x="4570413" y="4797425"/>
            <a:ext cx="73025" cy="71438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65" grpId="0"/>
      <p:bldP spid="64566" grpId="0" animBg="1"/>
      <p:bldP spid="64568" grpId="0" animBg="1"/>
      <p:bldP spid="64569" grpId="0" animBg="1"/>
      <p:bldP spid="64570" grpId="0" animBg="1"/>
      <p:bldP spid="645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403350" y="1755775"/>
            <a:ext cx="1296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400" b="1"/>
              <a:t>路程（千米）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732588" y="4897438"/>
            <a:ext cx="1208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b="1"/>
              <a:t>时间（时）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76371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b="1"/>
              <a:t>1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268538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7717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276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8512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3561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493236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5435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594042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9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6443663" y="49244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10</a:t>
            </a:r>
          </a:p>
        </p:txBody>
      </p:sp>
      <p:grpSp>
        <p:nvGrpSpPr>
          <p:cNvPr id="11329" name="Group 65"/>
          <p:cNvGrpSpPr/>
          <p:nvPr/>
        </p:nvGrpSpPr>
        <p:grpSpPr bwMode="auto">
          <a:xfrm>
            <a:off x="1403350" y="1955800"/>
            <a:ext cx="5473700" cy="2968625"/>
            <a:chOff x="339" y="210"/>
            <a:chExt cx="5535" cy="3049"/>
          </a:xfrm>
        </p:grpSpPr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339" y="3249"/>
              <a:ext cx="55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339" y="210"/>
              <a:ext cx="0" cy="30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339" y="2976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39" y="271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V="1">
              <a:off x="339" y="2432"/>
              <a:ext cx="5263" cy="18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339" y="2188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39" y="192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39" y="1663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39" y="141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599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861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110" y="618"/>
              <a:ext cx="13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1384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164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907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2168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242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26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97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324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351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3773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403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429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4557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39" y="116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339" y="890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339" y="618"/>
              <a:ext cx="530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>
              <a:off x="483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50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>
              <a:off x="535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6" name="Line 62"/>
            <p:cNvSpPr>
              <a:spLocks noChangeShapeType="1"/>
            </p:cNvSpPr>
            <p:nvPr/>
          </p:nvSpPr>
          <p:spPr bwMode="auto">
            <a:xfrm>
              <a:off x="562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1042988" y="44751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969963" y="42592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160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995363" y="39719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240</a:t>
            </a:r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969963" y="37560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320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969963" y="34671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400</a:t>
            </a:r>
          </a:p>
        </p:txBody>
      </p:sp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969963" y="31797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480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969963" y="29638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560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1114425" y="47640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969963" y="27479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640</a:t>
            </a: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969963" y="2459038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720</a:t>
            </a:r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969963" y="21717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800</a:t>
            </a:r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V="1">
            <a:off x="1403350" y="2260600"/>
            <a:ext cx="5400675" cy="2665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42" name="Oval 78"/>
          <p:cNvSpPr>
            <a:spLocks noChangeArrowheads="1"/>
          </p:cNvSpPr>
          <p:nvPr/>
        </p:nvSpPr>
        <p:spPr bwMode="auto">
          <a:xfrm>
            <a:off x="1906588" y="46355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2916238" y="41306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4" name="Oval 80"/>
          <p:cNvSpPr>
            <a:spLocks noChangeArrowheads="1"/>
          </p:cNvSpPr>
          <p:nvPr/>
        </p:nvSpPr>
        <p:spPr bwMode="auto">
          <a:xfrm>
            <a:off x="4500563" y="3340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6084888" y="2547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7" name="Oval 83"/>
          <p:cNvSpPr>
            <a:spLocks noChangeArrowheads="1"/>
          </p:cNvSpPr>
          <p:nvPr/>
        </p:nvSpPr>
        <p:spPr bwMode="auto">
          <a:xfrm>
            <a:off x="2411413" y="4348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8" name="Oval 84"/>
          <p:cNvSpPr>
            <a:spLocks noChangeArrowheads="1"/>
          </p:cNvSpPr>
          <p:nvPr/>
        </p:nvSpPr>
        <p:spPr bwMode="auto">
          <a:xfrm>
            <a:off x="3419475" y="38449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49" name="Oval 85"/>
          <p:cNvSpPr>
            <a:spLocks noChangeArrowheads="1"/>
          </p:cNvSpPr>
          <p:nvPr/>
        </p:nvSpPr>
        <p:spPr bwMode="auto">
          <a:xfrm>
            <a:off x="5508625" y="2836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3924300" y="36290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51" name="Oval 87"/>
          <p:cNvSpPr>
            <a:spLocks noChangeArrowheads="1"/>
          </p:cNvSpPr>
          <p:nvPr/>
        </p:nvSpPr>
        <p:spPr bwMode="auto">
          <a:xfrm>
            <a:off x="5003800" y="3122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539750" y="908050"/>
            <a:ext cx="768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9900"/>
                </a:solidFill>
              </a:rPr>
              <a:t>一辆汽车行驶的路程和时间之间的关系如下图。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990000"/>
                </a:solidFill>
                <a:ea typeface="楷体_GB2312" pitchFamily="49" charset="-122"/>
              </a:rPr>
              <a:t>练一练：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611188" y="5373688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</a:rPr>
              <a:t>）从图中你发现了什么？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1403350" y="1755775"/>
            <a:ext cx="1296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400" b="1"/>
              <a:t>路程（千米）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6732588" y="4897438"/>
            <a:ext cx="1208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b="1"/>
              <a:t>时间（时）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176371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b="1"/>
              <a:t>1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2268538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27717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3276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8512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3561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</a:t>
            </a: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93236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5435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594042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9</a:t>
            </a:r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6443663" y="49244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10</a:t>
            </a:r>
          </a:p>
        </p:txBody>
      </p:sp>
      <p:grpSp>
        <p:nvGrpSpPr>
          <p:cNvPr id="65587" name="Group 51"/>
          <p:cNvGrpSpPr/>
          <p:nvPr/>
        </p:nvGrpSpPr>
        <p:grpSpPr bwMode="auto">
          <a:xfrm>
            <a:off x="1403350" y="1955800"/>
            <a:ext cx="5473700" cy="2968625"/>
            <a:chOff x="339" y="210"/>
            <a:chExt cx="5535" cy="3049"/>
          </a:xfrm>
        </p:grpSpPr>
        <p:sp>
          <p:nvSpPr>
            <p:cNvPr id="65588" name="Line 52"/>
            <p:cNvSpPr>
              <a:spLocks noChangeShapeType="1"/>
            </p:cNvSpPr>
            <p:nvPr/>
          </p:nvSpPr>
          <p:spPr bwMode="auto">
            <a:xfrm>
              <a:off x="339" y="3249"/>
              <a:ext cx="55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89" name="Line 53"/>
            <p:cNvSpPr>
              <a:spLocks noChangeShapeType="1"/>
            </p:cNvSpPr>
            <p:nvPr/>
          </p:nvSpPr>
          <p:spPr bwMode="auto">
            <a:xfrm flipV="1">
              <a:off x="339" y="210"/>
              <a:ext cx="0" cy="30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0" name="Line 54"/>
            <p:cNvSpPr>
              <a:spLocks noChangeShapeType="1"/>
            </p:cNvSpPr>
            <p:nvPr/>
          </p:nvSpPr>
          <p:spPr bwMode="auto">
            <a:xfrm>
              <a:off x="339" y="2976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1" name="Line 55"/>
            <p:cNvSpPr>
              <a:spLocks noChangeShapeType="1"/>
            </p:cNvSpPr>
            <p:nvPr/>
          </p:nvSpPr>
          <p:spPr bwMode="auto">
            <a:xfrm>
              <a:off x="339" y="271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2" name="Line 56"/>
            <p:cNvSpPr>
              <a:spLocks noChangeShapeType="1"/>
            </p:cNvSpPr>
            <p:nvPr/>
          </p:nvSpPr>
          <p:spPr bwMode="auto">
            <a:xfrm flipV="1">
              <a:off x="339" y="2432"/>
              <a:ext cx="5263" cy="18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3" name="Line 57"/>
            <p:cNvSpPr>
              <a:spLocks noChangeShapeType="1"/>
            </p:cNvSpPr>
            <p:nvPr/>
          </p:nvSpPr>
          <p:spPr bwMode="auto">
            <a:xfrm>
              <a:off x="339" y="2188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4" name="Line 58"/>
            <p:cNvSpPr>
              <a:spLocks noChangeShapeType="1"/>
            </p:cNvSpPr>
            <p:nvPr/>
          </p:nvSpPr>
          <p:spPr bwMode="auto">
            <a:xfrm>
              <a:off x="339" y="192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5" name="Line 59"/>
            <p:cNvSpPr>
              <a:spLocks noChangeShapeType="1"/>
            </p:cNvSpPr>
            <p:nvPr/>
          </p:nvSpPr>
          <p:spPr bwMode="auto">
            <a:xfrm>
              <a:off x="339" y="1663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6" name="Line 60"/>
            <p:cNvSpPr>
              <a:spLocks noChangeShapeType="1"/>
            </p:cNvSpPr>
            <p:nvPr/>
          </p:nvSpPr>
          <p:spPr bwMode="auto">
            <a:xfrm>
              <a:off x="339" y="141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7" name="Line 61"/>
            <p:cNvSpPr>
              <a:spLocks noChangeShapeType="1"/>
            </p:cNvSpPr>
            <p:nvPr/>
          </p:nvSpPr>
          <p:spPr bwMode="auto">
            <a:xfrm>
              <a:off x="599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8" name="Line 62"/>
            <p:cNvSpPr>
              <a:spLocks noChangeShapeType="1"/>
            </p:cNvSpPr>
            <p:nvPr/>
          </p:nvSpPr>
          <p:spPr bwMode="auto">
            <a:xfrm>
              <a:off x="861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99" name="Line 63"/>
            <p:cNvSpPr>
              <a:spLocks noChangeShapeType="1"/>
            </p:cNvSpPr>
            <p:nvPr/>
          </p:nvSpPr>
          <p:spPr bwMode="auto">
            <a:xfrm>
              <a:off x="1110" y="618"/>
              <a:ext cx="13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0" name="Line 64"/>
            <p:cNvSpPr>
              <a:spLocks noChangeShapeType="1"/>
            </p:cNvSpPr>
            <p:nvPr/>
          </p:nvSpPr>
          <p:spPr bwMode="auto">
            <a:xfrm>
              <a:off x="1384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1" name="Line 65"/>
            <p:cNvSpPr>
              <a:spLocks noChangeShapeType="1"/>
            </p:cNvSpPr>
            <p:nvPr/>
          </p:nvSpPr>
          <p:spPr bwMode="auto">
            <a:xfrm>
              <a:off x="164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2" name="Line 66"/>
            <p:cNvSpPr>
              <a:spLocks noChangeShapeType="1"/>
            </p:cNvSpPr>
            <p:nvPr/>
          </p:nvSpPr>
          <p:spPr bwMode="auto">
            <a:xfrm>
              <a:off x="1907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3" name="Line 67"/>
            <p:cNvSpPr>
              <a:spLocks noChangeShapeType="1"/>
            </p:cNvSpPr>
            <p:nvPr/>
          </p:nvSpPr>
          <p:spPr bwMode="auto">
            <a:xfrm>
              <a:off x="2168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4" name="Line 68"/>
            <p:cNvSpPr>
              <a:spLocks noChangeShapeType="1"/>
            </p:cNvSpPr>
            <p:nvPr/>
          </p:nvSpPr>
          <p:spPr bwMode="auto">
            <a:xfrm>
              <a:off x="242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5" name="Line 69"/>
            <p:cNvSpPr>
              <a:spLocks noChangeShapeType="1"/>
            </p:cNvSpPr>
            <p:nvPr/>
          </p:nvSpPr>
          <p:spPr bwMode="auto">
            <a:xfrm>
              <a:off x="26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6" name="Line 70"/>
            <p:cNvSpPr>
              <a:spLocks noChangeShapeType="1"/>
            </p:cNvSpPr>
            <p:nvPr/>
          </p:nvSpPr>
          <p:spPr bwMode="auto">
            <a:xfrm>
              <a:off x="297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7" name="Line 71"/>
            <p:cNvSpPr>
              <a:spLocks noChangeShapeType="1"/>
            </p:cNvSpPr>
            <p:nvPr/>
          </p:nvSpPr>
          <p:spPr bwMode="auto">
            <a:xfrm>
              <a:off x="324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8" name="Line 72"/>
            <p:cNvSpPr>
              <a:spLocks noChangeShapeType="1"/>
            </p:cNvSpPr>
            <p:nvPr/>
          </p:nvSpPr>
          <p:spPr bwMode="auto">
            <a:xfrm>
              <a:off x="351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09" name="Line 73"/>
            <p:cNvSpPr>
              <a:spLocks noChangeShapeType="1"/>
            </p:cNvSpPr>
            <p:nvPr/>
          </p:nvSpPr>
          <p:spPr bwMode="auto">
            <a:xfrm>
              <a:off x="3773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0" name="Line 74"/>
            <p:cNvSpPr>
              <a:spLocks noChangeShapeType="1"/>
            </p:cNvSpPr>
            <p:nvPr/>
          </p:nvSpPr>
          <p:spPr bwMode="auto">
            <a:xfrm>
              <a:off x="403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1" name="Line 75"/>
            <p:cNvSpPr>
              <a:spLocks noChangeShapeType="1"/>
            </p:cNvSpPr>
            <p:nvPr/>
          </p:nvSpPr>
          <p:spPr bwMode="auto">
            <a:xfrm>
              <a:off x="429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2" name="Line 76"/>
            <p:cNvSpPr>
              <a:spLocks noChangeShapeType="1"/>
            </p:cNvSpPr>
            <p:nvPr/>
          </p:nvSpPr>
          <p:spPr bwMode="auto">
            <a:xfrm>
              <a:off x="4557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3" name="Line 77"/>
            <p:cNvSpPr>
              <a:spLocks noChangeShapeType="1"/>
            </p:cNvSpPr>
            <p:nvPr/>
          </p:nvSpPr>
          <p:spPr bwMode="auto">
            <a:xfrm>
              <a:off x="339" y="116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4" name="Line 78"/>
            <p:cNvSpPr>
              <a:spLocks noChangeShapeType="1"/>
            </p:cNvSpPr>
            <p:nvPr/>
          </p:nvSpPr>
          <p:spPr bwMode="auto">
            <a:xfrm>
              <a:off x="339" y="890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5" name="Line 79"/>
            <p:cNvSpPr>
              <a:spLocks noChangeShapeType="1"/>
            </p:cNvSpPr>
            <p:nvPr/>
          </p:nvSpPr>
          <p:spPr bwMode="auto">
            <a:xfrm>
              <a:off x="339" y="618"/>
              <a:ext cx="530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6" name="Line 80"/>
            <p:cNvSpPr>
              <a:spLocks noChangeShapeType="1"/>
            </p:cNvSpPr>
            <p:nvPr/>
          </p:nvSpPr>
          <p:spPr bwMode="auto">
            <a:xfrm>
              <a:off x="483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7" name="Line 81"/>
            <p:cNvSpPr>
              <a:spLocks noChangeShapeType="1"/>
            </p:cNvSpPr>
            <p:nvPr/>
          </p:nvSpPr>
          <p:spPr bwMode="auto">
            <a:xfrm>
              <a:off x="50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8" name="Line 82"/>
            <p:cNvSpPr>
              <a:spLocks noChangeShapeType="1"/>
            </p:cNvSpPr>
            <p:nvPr/>
          </p:nvSpPr>
          <p:spPr bwMode="auto">
            <a:xfrm>
              <a:off x="535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619" name="Line 83"/>
            <p:cNvSpPr>
              <a:spLocks noChangeShapeType="1"/>
            </p:cNvSpPr>
            <p:nvPr/>
          </p:nvSpPr>
          <p:spPr bwMode="auto">
            <a:xfrm>
              <a:off x="562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1042988" y="44751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</a:t>
            </a:r>
          </a:p>
        </p:txBody>
      </p:sp>
      <p:sp>
        <p:nvSpPr>
          <p:cNvPr id="65621" name="Text Box 85"/>
          <p:cNvSpPr txBox="1">
            <a:spLocks noChangeArrowheads="1"/>
          </p:cNvSpPr>
          <p:nvPr/>
        </p:nvSpPr>
        <p:spPr bwMode="auto">
          <a:xfrm>
            <a:off x="969963" y="42592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160</a:t>
            </a:r>
          </a:p>
        </p:txBody>
      </p:sp>
      <p:sp>
        <p:nvSpPr>
          <p:cNvPr id="65622" name="Text Box 86"/>
          <p:cNvSpPr txBox="1">
            <a:spLocks noChangeArrowheads="1"/>
          </p:cNvSpPr>
          <p:nvPr/>
        </p:nvSpPr>
        <p:spPr bwMode="auto">
          <a:xfrm>
            <a:off x="995363" y="39719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240</a:t>
            </a:r>
          </a:p>
        </p:txBody>
      </p:sp>
      <p:sp>
        <p:nvSpPr>
          <p:cNvPr id="65623" name="Text Box 87"/>
          <p:cNvSpPr txBox="1">
            <a:spLocks noChangeArrowheads="1"/>
          </p:cNvSpPr>
          <p:nvPr/>
        </p:nvSpPr>
        <p:spPr bwMode="auto">
          <a:xfrm>
            <a:off x="969963" y="37560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320</a:t>
            </a:r>
          </a:p>
        </p:txBody>
      </p:sp>
      <p:sp>
        <p:nvSpPr>
          <p:cNvPr id="65624" name="Text Box 88"/>
          <p:cNvSpPr txBox="1">
            <a:spLocks noChangeArrowheads="1"/>
          </p:cNvSpPr>
          <p:nvPr/>
        </p:nvSpPr>
        <p:spPr bwMode="auto">
          <a:xfrm>
            <a:off x="969963" y="34671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400</a:t>
            </a:r>
          </a:p>
        </p:txBody>
      </p: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969963" y="31797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480</a:t>
            </a:r>
          </a:p>
        </p:txBody>
      </p:sp>
      <p:sp>
        <p:nvSpPr>
          <p:cNvPr id="65626" name="Text Box 90"/>
          <p:cNvSpPr txBox="1">
            <a:spLocks noChangeArrowheads="1"/>
          </p:cNvSpPr>
          <p:nvPr/>
        </p:nvSpPr>
        <p:spPr bwMode="auto">
          <a:xfrm>
            <a:off x="969963" y="29638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560</a:t>
            </a:r>
          </a:p>
        </p:txBody>
      </p: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1114425" y="47640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0</a:t>
            </a:r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969963" y="27479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640</a:t>
            </a:r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969963" y="2459038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720</a:t>
            </a:r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969963" y="21717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800</a:t>
            </a:r>
          </a:p>
        </p:txBody>
      </p:sp>
      <p:sp>
        <p:nvSpPr>
          <p:cNvPr id="65631" name="Line 95"/>
          <p:cNvSpPr>
            <a:spLocks noChangeShapeType="1"/>
          </p:cNvSpPr>
          <p:nvPr/>
        </p:nvSpPr>
        <p:spPr bwMode="auto">
          <a:xfrm flipV="1">
            <a:off x="1403350" y="2260600"/>
            <a:ext cx="5400675" cy="2665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632" name="Oval 96"/>
          <p:cNvSpPr>
            <a:spLocks noChangeArrowheads="1"/>
          </p:cNvSpPr>
          <p:nvPr/>
        </p:nvSpPr>
        <p:spPr bwMode="auto">
          <a:xfrm>
            <a:off x="1906588" y="46355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3" name="Oval 97"/>
          <p:cNvSpPr>
            <a:spLocks noChangeArrowheads="1"/>
          </p:cNvSpPr>
          <p:nvPr/>
        </p:nvSpPr>
        <p:spPr bwMode="auto">
          <a:xfrm>
            <a:off x="2916238" y="41306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4" name="Oval 98"/>
          <p:cNvSpPr>
            <a:spLocks noChangeArrowheads="1"/>
          </p:cNvSpPr>
          <p:nvPr/>
        </p:nvSpPr>
        <p:spPr bwMode="auto">
          <a:xfrm>
            <a:off x="4500563" y="3340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5" name="Oval 99"/>
          <p:cNvSpPr>
            <a:spLocks noChangeArrowheads="1"/>
          </p:cNvSpPr>
          <p:nvPr/>
        </p:nvSpPr>
        <p:spPr bwMode="auto">
          <a:xfrm>
            <a:off x="6084888" y="2547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6" name="Oval 100"/>
          <p:cNvSpPr>
            <a:spLocks noChangeArrowheads="1"/>
          </p:cNvSpPr>
          <p:nvPr/>
        </p:nvSpPr>
        <p:spPr bwMode="auto">
          <a:xfrm>
            <a:off x="2411413" y="4348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7" name="Oval 101"/>
          <p:cNvSpPr>
            <a:spLocks noChangeArrowheads="1"/>
          </p:cNvSpPr>
          <p:nvPr/>
        </p:nvSpPr>
        <p:spPr bwMode="auto">
          <a:xfrm>
            <a:off x="3419475" y="38449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8" name="Oval 102"/>
          <p:cNvSpPr>
            <a:spLocks noChangeArrowheads="1"/>
          </p:cNvSpPr>
          <p:nvPr/>
        </p:nvSpPr>
        <p:spPr bwMode="auto">
          <a:xfrm>
            <a:off x="5508625" y="2836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39" name="Oval 103"/>
          <p:cNvSpPr>
            <a:spLocks noChangeArrowheads="1"/>
          </p:cNvSpPr>
          <p:nvPr/>
        </p:nvSpPr>
        <p:spPr bwMode="auto">
          <a:xfrm>
            <a:off x="3924300" y="36290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40" name="Oval 104"/>
          <p:cNvSpPr>
            <a:spLocks noChangeArrowheads="1"/>
          </p:cNvSpPr>
          <p:nvPr/>
        </p:nvSpPr>
        <p:spPr bwMode="auto">
          <a:xfrm>
            <a:off x="5003800" y="3122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641" name="Text Box 105"/>
          <p:cNvSpPr txBox="1">
            <a:spLocks noChangeArrowheads="1"/>
          </p:cNvSpPr>
          <p:nvPr/>
        </p:nvSpPr>
        <p:spPr bwMode="auto">
          <a:xfrm>
            <a:off x="323850" y="530066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</a:rPr>
              <a:t>）根据上图估计一下，要行驶</a:t>
            </a:r>
            <a:r>
              <a:rPr lang="en-US" altLang="zh-CN" sz="3200" b="1" dirty="0">
                <a:solidFill>
                  <a:srgbClr val="0000FF"/>
                </a:solidFill>
              </a:rPr>
              <a:t>600</a:t>
            </a:r>
            <a:r>
              <a:rPr lang="zh-CN" altLang="en-US" sz="3200" b="1" dirty="0">
                <a:solidFill>
                  <a:srgbClr val="0000FF"/>
                </a:solidFill>
              </a:rPr>
              <a:t>千米</a:t>
            </a:r>
          </a:p>
          <a:p>
            <a:r>
              <a:rPr lang="zh-CN" altLang="en-US" sz="3200" b="1" dirty="0">
                <a:solidFill>
                  <a:srgbClr val="0000FF"/>
                </a:solidFill>
              </a:rPr>
              <a:t>        大约需要多少小时？</a:t>
            </a:r>
          </a:p>
        </p:txBody>
      </p:sp>
      <p:sp>
        <p:nvSpPr>
          <p:cNvPr id="65642" name="Text Box 106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练一练：</a:t>
            </a:r>
          </a:p>
        </p:txBody>
      </p:sp>
      <p:sp>
        <p:nvSpPr>
          <p:cNvPr id="65643" name="Text Box 107"/>
          <p:cNvSpPr txBox="1">
            <a:spLocks noChangeArrowheads="1"/>
          </p:cNvSpPr>
          <p:nvPr/>
        </p:nvSpPr>
        <p:spPr bwMode="auto">
          <a:xfrm>
            <a:off x="539750" y="908050"/>
            <a:ext cx="768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9900"/>
                </a:solidFill>
              </a:rPr>
              <a:t>一辆汽车行驶的路程和时间之间的关系如下图。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03350" y="1755775"/>
            <a:ext cx="1296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400" b="1"/>
              <a:t>路程（千米）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732588" y="4897438"/>
            <a:ext cx="1208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b="1"/>
              <a:t>时间（时）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76371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400" b="1"/>
              <a:t>1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268538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7717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76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85127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43561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4932363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5435600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5940425" y="49244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9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443663" y="49244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10</a:t>
            </a:r>
          </a:p>
        </p:txBody>
      </p:sp>
      <p:grpSp>
        <p:nvGrpSpPr>
          <p:cNvPr id="66576" name="Group 16"/>
          <p:cNvGrpSpPr/>
          <p:nvPr/>
        </p:nvGrpSpPr>
        <p:grpSpPr bwMode="auto">
          <a:xfrm>
            <a:off x="1403350" y="1955800"/>
            <a:ext cx="5473700" cy="2968625"/>
            <a:chOff x="339" y="210"/>
            <a:chExt cx="5535" cy="3049"/>
          </a:xfrm>
        </p:grpSpPr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>
              <a:off x="339" y="3249"/>
              <a:ext cx="55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 flipV="1">
              <a:off x="339" y="210"/>
              <a:ext cx="0" cy="30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9" name="Line 19"/>
            <p:cNvSpPr>
              <a:spLocks noChangeShapeType="1"/>
            </p:cNvSpPr>
            <p:nvPr/>
          </p:nvSpPr>
          <p:spPr bwMode="auto">
            <a:xfrm>
              <a:off x="339" y="2976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0" name="Line 20"/>
            <p:cNvSpPr>
              <a:spLocks noChangeShapeType="1"/>
            </p:cNvSpPr>
            <p:nvPr/>
          </p:nvSpPr>
          <p:spPr bwMode="auto">
            <a:xfrm>
              <a:off x="339" y="271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1" name="Line 21"/>
            <p:cNvSpPr>
              <a:spLocks noChangeShapeType="1"/>
            </p:cNvSpPr>
            <p:nvPr/>
          </p:nvSpPr>
          <p:spPr bwMode="auto">
            <a:xfrm flipV="1">
              <a:off x="339" y="2432"/>
              <a:ext cx="5263" cy="18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2" name="Line 22"/>
            <p:cNvSpPr>
              <a:spLocks noChangeShapeType="1"/>
            </p:cNvSpPr>
            <p:nvPr/>
          </p:nvSpPr>
          <p:spPr bwMode="auto">
            <a:xfrm>
              <a:off x="339" y="2188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3" name="Line 23"/>
            <p:cNvSpPr>
              <a:spLocks noChangeShapeType="1"/>
            </p:cNvSpPr>
            <p:nvPr/>
          </p:nvSpPr>
          <p:spPr bwMode="auto">
            <a:xfrm>
              <a:off x="339" y="192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4" name="Line 24"/>
            <p:cNvSpPr>
              <a:spLocks noChangeShapeType="1"/>
            </p:cNvSpPr>
            <p:nvPr/>
          </p:nvSpPr>
          <p:spPr bwMode="auto">
            <a:xfrm>
              <a:off x="339" y="1663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5" name="Line 25"/>
            <p:cNvSpPr>
              <a:spLocks noChangeShapeType="1"/>
            </p:cNvSpPr>
            <p:nvPr/>
          </p:nvSpPr>
          <p:spPr bwMode="auto">
            <a:xfrm>
              <a:off x="339" y="1415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6" name="Line 26"/>
            <p:cNvSpPr>
              <a:spLocks noChangeShapeType="1"/>
            </p:cNvSpPr>
            <p:nvPr/>
          </p:nvSpPr>
          <p:spPr bwMode="auto">
            <a:xfrm>
              <a:off x="599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7" name="Line 27"/>
            <p:cNvSpPr>
              <a:spLocks noChangeShapeType="1"/>
            </p:cNvSpPr>
            <p:nvPr/>
          </p:nvSpPr>
          <p:spPr bwMode="auto">
            <a:xfrm>
              <a:off x="861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8" name="Line 28"/>
            <p:cNvSpPr>
              <a:spLocks noChangeShapeType="1"/>
            </p:cNvSpPr>
            <p:nvPr/>
          </p:nvSpPr>
          <p:spPr bwMode="auto">
            <a:xfrm>
              <a:off x="1110" y="618"/>
              <a:ext cx="13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9" name="Line 29"/>
            <p:cNvSpPr>
              <a:spLocks noChangeShapeType="1"/>
            </p:cNvSpPr>
            <p:nvPr/>
          </p:nvSpPr>
          <p:spPr bwMode="auto">
            <a:xfrm>
              <a:off x="1384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0" name="Line 30"/>
            <p:cNvSpPr>
              <a:spLocks noChangeShapeType="1"/>
            </p:cNvSpPr>
            <p:nvPr/>
          </p:nvSpPr>
          <p:spPr bwMode="auto">
            <a:xfrm>
              <a:off x="164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1" name="Line 31"/>
            <p:cNvSpPr>
              <a:spLocks noChangeShapeType="1"/>
            </p:cNvSpPr>
            <p:nvPr/>
          </p:nvSpPr>
          <p:spPr bwMode="auto">
            <a:xfrm>
              <a:off x="1907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2" name="Line 32"/>
            <p:cNvSpPr>
              <a:spLocks noChangeShapeType="1"/>
            </p:cNvSpPr>
            <p:nvPr/>
          </p:nvSpPr>
          <p:spPr bwMode="auto">
            <a:xfrm>
              <a:off x="2168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3" name="Line 33"/>
            <p:cNvSpPr>
              <a:spLocks noChangeShapeType="1"/>
            </p:cNvSpPr>
            <p:nvPr/>
          </p:nvSpPr>
          <p:spPr bwMode="auto">
            <a:xfrm>
              <a:off x="2426" y="618"/>
              <a:ext cx="0" cy="263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4" name="Line 34"/>
            <p:cNvSpPr>
              <a:spLocks noChangeShapeType="1"/>
            </p:cNvSpPr>
            <p:nvPr/>
          </p:nvSpPr>
          <p:spPr bwMode="auto">
            <a:xfrm>
              <a:off x="26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5" name="Line 35"/>
            <p:cNvSpPr>
              <a:spLocks noChangeShapeType="1"/>
            </p:cNvSpPr>
            <p:nvPr/>
          </p:nvSpPr>
          <p:spPr bwMode="auto">
            <a:xfrm>
              <a:off x="297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6" name="Line 36"/>
            <p:cNvSpPr>
              <a:spLocks noChangeShapeType="1"/>
            </p:cNvSpPr>
            <p:nvPr/>
          </p:nvSpPr>
          <p:spPr bwMode="auto">
            <a:xfrm>
              <a:off x="324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7" name="Line 37"/>
            <p:cNvSpPr>
              <a:spLocks noChangeShapeType="1"/>
            </p:cNvSpPr>
            <p:nvPr/>
          </p:nvSpPr>
          <p:spPr bwMode="auto">
            <a:xfrm>
              <a:off x="351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8" name="Line 38"/>
            <p:cNvSpPr>
              <a:spLocks noChangeShapeType="1"/>
            </p:cNvSpPr>
            <p:nvPr/>
          </p:nvSpPr>
          <p:spPr bwMode="auto">
            <a:xfrm>
              <a:off x="3773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99" name="Line 39"/>
            <p:cNvSpPr>
              <a:spLocks noChangeShapeType="1"/>
            </p:cNvSpPr>
            <p:nvPr/>
          </p:nvSpPr>
          <p:spPr bwMode="auto">
            <a:xfrm>
              <a:off x="4034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0" name="Line 40"/>
            <p:cNvSpPr>
              <a:spLocks noChangeShapeType="1"/>
            </p:cNvSpPr>
            <p:nvPr/>
          </p:nvSpPr>
          <p:spPr bwMode="auto">
            <a:xfrm>
              <a:off x="4295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1" name="Line 41"/>
            <p:cNvSpPr>
              <a:spLocks noChangeShapeType="1"/>
            </p:cNvSpPr>
            <p:nvPr/>
          </p:nvSpPr>
          <p:spPr bwMode="auto">
            <a:xfrm>
              <a:off x="4557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2" name="Line 42"/>
            <p:cNvSpPr>
              <a:spLocks noChangeShapeType="1"/>
            </p:cNvSpPr>
            <p:nvPr/>
          </p:nvSpPr>
          <p:spPr bwMode="auto">
            <a:xfrm>
              <a:off x="339" y="1162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3" name="Line 43"/>
            <p:cNvSpPr>
              <a:spLocks noChangeShapeType="1"/>
            </p:cNvSpPr>
            <p:nvPr/>
          </p:nvSpPr>
          <p:spPr bwMode="auto">
            <a:xfrm>
              <a:off x="339" y="890"/>
              <a:ext cx="5263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4" name="Line 44"/>
            <p:cNvSpPr>
              <a:spLocks noChangeShapeType="1"/>
            </p:cNvSpPr>
            <p:nvPr/>
          </p:nvSpPr>
          <p:spPr bwMode="auto">
            <a:xfrm>
              <a:off x="339" y="618"/>
              <a:ext cx="530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5" name="Line 45"/>
            <p:cNvSpPr>
              <a:spLocks noChangeShapeType="1"/>
            </p:cNvSpPr>
            <p:nvPr/>
          </p:nvSpPr>
          <p:spPr bwMode="auto">
            <a:xfrm>
              <a:off x="483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6" name="Line 46"/>
            <p:cNvSpPr>
              <a:spLocks noChangeShapeType="1"/>
            </p:cNvSpPr>
            <p:nvPr/>
          </p:nvSpPr>
          <p:spPr bwMode="auto">
            <a:xfrm>
              <a:off x="5098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7" name="Line 47"/>
            <p:cNvSpPr>
              <a:spLocks noChangeShapeType="1"/>
            </p:cNvSpPr>
            <p:nvPr/>
          </p:nvSpPr>
          <p:spPr bwMode="auto">
            <a:xfrm>
              <a:off x="5359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608" name="Line 48"/>
            <p:cNvSpPr>
              <a:spLocks noChangeShapeType="1"/>
            </p:cNvSpPr>
            <p:nvPr/>
          </p:nvSpPr>
          <p:spPr bwMode="auto">
            <a:xfrm>
              <a:off x="5620" y="618"/>
              <a:ext cx="0" cy="2641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1042988" y="44751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969963" y="42592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160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995363" y="39719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240</a:t>
            </a: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969963" y="3756025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320</a:t>
            </a: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969963" y="34671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400</a:t>
            </a:r>
          </a:p>
        </p:txBody>
      </p:sp>
      <p:sp>
        <p:nvSpPr>
          <p:cNvPr id="66614" name="Text Box 54"/>
          <p:cNvSpPr txBox="1">
            <a:spLocks noChangeArrowheads="1"/>
          </p:cNvSpPr>
          <p:nvPr/>
        </p:nvSpPr>
        <p:spPr bwMode="auto">
          <a:xfrm>
            <a:off x="969963" y="31797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480</a:t>
            </a:r>
          </a:p>
        </p:txBody>
      </p:sp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969963" y="29638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560</a:t>
            </a:r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1114425" y="47640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0</a:t>
            </a:r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969963" y="27479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640</a:t>
            </a:r>
          </a:p>
        </p:txBody>
      </p:sp>
      <p:sp>
        <p:nvSpPr>
          <p:cNvPr id="66618" name="Text Box 58"/>
          <p:cNvSpPr txBox="1">
            <a:spLocks noChangeArrowheads="1"/>
          </p:cNvSpPr>
          <p:nvPr/>
        </p:nvSpPr>
        <p:spPr bwMode="auto">
          <a:xfrm>
            <a:off x="969963" y="2459038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720</a:t>
            </a:r>
          </a:p>
        </p:txBody>
      </p:sp>
      <p:sp>
        <p:nvSpPr>
          <p:cNvPr id="66619" name="Text Box 59"/>
          <p:cNvSpPr txBox="1">
            <a:spLocks noChangeArrowheads="1"/>
          </p:cNvSpPr>
          <p:nvPr/>
        </p:nvSpPr>
        <p:spPr bwMode="auto">
          <a:xfrm>
            <a:off x="969963" y="2171700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/>
              <a:t>800</a:t>
            </a:r>
          </a:p>
        </p:txBody>
      </p:sp>
      <p:sp>
        <p:nvSpPr>
          <p:cNvPr id="66620" name="Line 60"/>
          <p:cNvSpPr>
            <a:spLocks noChangeShapeType="1"/>
          </p:cNvSpPr>
          <p:nvPr/>
        </p:nvSpPr>
        <p:spPr bwMode="auto">
          <a:xfrm flipV="1">
            <a:off x="1403350" y="2260600"/>
            <a:ext cx="5400675" cy="2665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621" name="Oval 61"/>
          <p:cNvSpPr>
            <a:spLocks noChangeArrowheads="1"/>
          </p:cNvSpPr>
          <p:nvPr/>
        </p:nvSpPr>
        <p:spPr bwMode="auto">
          <a:xfrm>
            <a:off x="1906588" y="46355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2" name="Oval 62"/>
          <p:cNvSpPr>
            <a:spLocks noChangeArrowheads="1"/>
          </p:cNvSpPr>
          <p:nvPr/>
        </p:nvSpPr>
        <p:spPr bwMode="auto">
          <a:xfrm>
            <a:off x="2916238" y="41306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3" name="Oval 63"/>
          <p:cNvSpPr>
            <a:spLocks noChangeArrowheads="1"/>
          </p:cNvSpPr>
          <p:nvPr/>
        </p:nvSpPr>
        <p:spPr bwMode="auto">
          <a:xfrm>
            <a:off x="4500563" y="3340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4" name="Oval 64"/>
          <p:cNvSpPr>
            <a:spLocks noChangeArrowheads="1"/>
          </p:cNvSpPr>
          <p:nvPr/>
        </p:nvSpPr>
        <p:spPr bwMode="auto">
          <a:xfrm>
            <a:off x="6084888" y="2547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5" name="Oval 65"/>
          <p:cNvSpPr>
            <a:spLocks noChangeArrowheads="1"/>
          </p:cNvSpPr>
          <p:nvPr/>
        </p:nvSpPr>
        <p:spPr bwMode="auto">
          <a:xfrm>
            <a:off x="2411413" y="4348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6" name="Oval 66"/>
          <p:cNvSpPr>
            <a:spLocks noChangeArrowheads="1"/>
          </p:cNvSpPr>
          <p:nvPr/>
        </p:nvSpPr>
        <p:spPr bwMode="auto">
          <a:xfrm>
            <a:off x="3419475" y="38449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7" name="Oval 67"/>
          <p:cNvSpPr>
            <a:spLocks noChangeArrowheads="1"/>
          </p:cNvSpPr>
          <p:nvPr/>
        </p:nvSpPr>
        <p:spPr bwMode="auto">
          <a:xfrm>
            <a:off x="5508625" y="2836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8" name="Oval 68"/>
          <p:cNvSpPr>
            <a:spLocks noChangeArrowheads="1"/>
          </p:cNvSpPr>
          <p:nvPr/>
        </p:nvSpPr>
        <p:spPr bwMode="auto">
          <a:xfrm>
            <a:off x="3924300" y="36290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29" name="Oval 69"/>
          <p:cNvSpPr>
            <a:spLocks noChangeArrowheads="1"/>
          </p:cNvSpPr>
          <p:nvPr/>
        </p:nvSpPr>
        <p:spPr bwMode="auto">
          <a:xfrm>
            <a:off x="5003800" y="31226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323850" y="5373688"/>
            <a:ext cx="7908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</a:rPr>
              <a:t>）估计一下</a:t>
            </a:r>
            <a:r>
              <a:rPr lang="en-US" altLang="zh-CN" sz="3200" b="1" dirty="0">
                <a:solidFill>
                  <a:srgbClr val="0000FF"/>
                </a:solidFill>
              </a:rPr>
              <a:t>8.5</a:t>
            </a:r>
            <a:r>
              <a:rPr lang="zh-CN" altLang="en-US" sz="3200" b="1" dirty="0">
                <a:solidFill>
                  <a:srgbClr val="0000FF"/>
                </a:solidFill>
              </a:rPr>
              <a:t>小时大约行驶多少千米？</a:t>
            </a: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539750" y="908050"/>
            <a:ext cx="768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9900"/>
                </a:solidFill>
              </a:rPr>
              <a:t>一辆汽车行驶的路程和时间之间的关系如下图。</a:t>
            </a:r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练一练：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990000"/>
                </a:solidFill>
                <a:ea typeface="楷体_GB2312" pitchFamily="49" charset="-122"/>
              </a:rPr>
              <a:t>达标检测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7705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9900"/>
                </a:solidFill>
              </a:rPr>
              <a:t>1.</a:t>
            </a:r>
            <a:r>
              <a:rPr lang="zh-CN" altLang="en-US" sz="2400" b="1" dirty="0">
                <a:solidFill>
                  <a:srgbClr val="009900"/>
                </a:solidFill>
              </a:rPr>
              <a:t>在一定的弹性限度内，弹簧伸长的长度与所挂物体的质量情况如下表。</a:t>
            </a:r>
          </a:p>
        </p:txBody>
      </p:sp>
      <p:graphicFrame>
        <p:nvGraphicFramePr>
          <p:cNvPr id="68775" name="Group 167"/>
          <p:cNvGraphicFramePr>
            <a:graphicFrameLocks noGrp="1"/>
          </p:cNvGraphicFramePr>
          <p:nvPr/>
        </p:nvGraphicFramePr>
        <p:xfrm>
          <a:off x="971550" y="1989138"/>
          <a:ext cx="6192838" cy="100806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物体质量（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kg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弹簧伸长长度（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750" name="Text Box 142"/>
          <p:cNvSpPr txBox="1">
            <a:spLocks noChangeArrowheads="1"/>
          </p:cNvSpPr>
          <p:nvPr/>
        </p:nvSpPr>
        <p:spPr bwMode="auto">
          <a:xfrm>
            <a:off x="323850" y="3284538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）弹簧</a:t>
            </a:r>
            <a:r>
              <a:rPr lang="zh-CN" altLang="en-US" sz="2800" b="1" dirty="0">
                <a:solidFill>
                  <a:srgbClr val="FF0000"/>
                </a:solidFill>
              </a:rPr>
              <a:t>伸长的长度</a:t>
            </a:r>
            <a:r>
              <a:rPr lang="zh-CN" altLang="en-US" sz="2800" b="1" dirty="0">
                <a:solidFill>
                  <a:srgbClr val="0000FF"/>
                </a:solidFill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</a:rPr>
              <a:t>所挂物体的质量</a:t>
            </a:r>
            <a:r>
              <a:rPr lang="zh-CN" altLang="en-US" sz="2800" b="1" dirty="0">
                <a:solidFill>
                  <a:srgbClr val="0000FF"/>
                </a:solidFill>
              </a:rPr>
              <a:t>成正比例关系吗？说明理由。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23850" y="206057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0000FF"/>
                </a:solidFill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</a:rPr>
              <a:t>）在下图中描出表示物体质量和弹簧伸长长度相对应的点，然后把它们按顺序连接起来。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达标检测</a:t>
            </a:r>
          </a:p>
        </p:txBody>
      </p:sp>
      <p:graphicFrame>
        <p:nvGraphicFramePr>
          <p:cNvPr id="69638" name="Group 6"/>
          <p:cNvGraphicFramePr>
            <a:graphicFrameLocks noGrp="1"/>
          </p:cNvGraphicFramePr>
          <p:nvPr/>
        </p:nvGraphicFramePr>
        <p:xfrm>
          <a:off x="900113" y="981075"/>
          <a:ext cx="6192837" cy="100806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物体质量（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kg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弹簧伸长长度（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9667" name="Group 35"/>
          <p:cNvGrpSpPr/>
          <p:nvPr/>
        </p:nvGrpSpPr>
        <p:grpSpPr bwMode="auto">
          <a:xfrm>
            <a:off x="3203575" y="2565400"/>
            <a:ext cx="5203825" cy="4075113"/>
            <a:chOff x="1429" y="882"/>
            <a:chExt cx="3362" cy="2750"/>
          </a:xfrm>
        </p:grpSpPr>
        <p:grpSp>
          <p:nvGrpSpPr>
            <p:cNvPr id="69668" name="Group 36"/>
            <p:cNvGrpSpPr/>
            <p:nvPr/>
          </p:nvGrpSpPr>
          <p:grpSpPr bwMode="auto">
            <a:xfrm>
              <a:off x="1746" y="1018"/>
              <a:ext cx="2404" cy="2359"/>
              <a:chOff x="1066" y="1525"/>
              <a:chExt cx="2086" cy="2041"/>
            </a:xfrm>
          </p:grpSpPr>
          <p:sp>
            <p:nvSpPr>
              <p:cNvPr id="69669" name="Line 37"/>
              <p:cNvSpPr>
                <a:spLocks noChangeShapeType="1"/>
              </p:cNvSpPr>
              <p:nvPr/>
            </p:nvSpPr>
            <p:spPr bwMode="auto">
              <a:xfrm>
                <a:off x="1066" y="3566"/>
                <a:ext cx="20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0" name="Line 38"/>
              <p:cNvSpPr>
                <a:spLocks noChangeShapeType="1"/>
              </p:cNvSpPr>
              <p:nvPr/>
            </p:nvSpPr>
            <p:spPr bwMode="auto">
              <a:xfrm flipV="1">
                <a:off x="1066" y="1525"/>
                <a:ext cx="0" cy="20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1" name="Line 39"/>
              <p:cNvSpPr>
                <a:spLocks noChangeShapeType="1"/>
              </p:cNvSpPr>
              <p:nvPr/>
            </p:nvSpPr>
            <p:spPr bwMode="auto">
              <a:xfrm>
                <a:off x="1066" y="333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2" name="Line 40"/>
              <p:cNvSpPr>
                <a:spLocks noChangeShapeType="1"/>
              </p:cNvSpPr>
              <p:nvPr/>
            </p:nvSpPr>
            <p:spPr bwMode="auto">
              <a:xfrm>
                <a:off x="1066" y="175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3" name="Line 41"/>
              <p:cNvSpPr>
                <a:spLocks noChangeShapeType="1"/>
              </p:cNvSpPr>
              <p:nvPr/>
            </p:nvSpPr>
            <p:spPr bwMode="auto">
              <a:xfrm>
                <a:off x="1066" y="3113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4" name="Line 42"/>
              <p:cNvSpPr>
                <a:spLocks noChangeShapeType="1"/>
              </p:cNvSpPr>
              <p:nvPr/>
            </p:nvSpPr>
            <p:spPr bwMode="auto">
              <a:xfrm>
                <a:off x="1066" y="2886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5" name="Line 43"/>
              <p:cNvSpPr>
                <a:spLocks noChangeShapeType="1"/>
              </p:cNvSpPr>
              <p:nvPr/>
            </p:nvSpPr>
            <p:spPr bwMode="auto">
              <a:xfrm>
                <a:off x="1066" y="265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6" name="Line 44"/>
              <p:cNvSpPr>
                <a:spLocks noChangeShapeType="1"/>
              </p:cNvSpPr>
              <p:nvPr/>
            </p:nvSpPr>
            <p:spPr bwMode="auto">
              <a:xfrm>
                <a:off x="1066" y="243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7" name="Line 45"/>
              <p:cNvSpPr>
                <a:spLocks noChangeShapeType="1"/>
              </p:cNvSpPr>
              <p:nvPr/>
            </p:nvSpPr>
            <p:spPr bwMode="auto">
              <a:xfrm>
                <a:off x="1066" y="2205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8" name="Line 46"/>
              <p:cNvSpPr>
                <a:spLocks noChangeShapeType="1"/>
              </p:cNvSpPr>
              <p:nvPr/>
            </p:nvSpPr>
            <p:spPr bwMode="auto">
              <a:xfrm>
                <a:off x="1066" y="197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79" name="Line 47"/>
              <p:cNvSpPr>
                <a:spLocks noChangeShapeType="1"/>
              </p:cNvSpPr>
              <p:nvPr/>
            </p:nvSpPr>
            <p:spPr bwMode="auto">
              <a:xfrm>
                <a:off x="1292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0" name="Line 48"/>
              <p:cNvSpPr>
                <a:spLocks noChangeShapeType="1"/>
              </p:cNvSpPr>
              <p:nvPr/>
            </p:nvSpPr>
            <p:spPr bwMode="auto">
              <a:xfrm>
                <a:off x="1519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1" name="Line 49"/>
              <p:cNvSpPr>
                <a:spLocks noChangeShapeType="1"/>
              </p:cNvSpPr>
              <p:nvPr/>
            </p:nvSpPr>
            <p:spPr bwMode="auto">
              <a:xfrm>
                <a:off x="1746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2" name="Line 50"/>
              <p:cNvSpPr>
                <a:spLocks noChangeShapeType="1"/>
              </p:cNvSpPr>
              <p:nvPr/>
            </p:nvSpPr>
            <p:spPr bwMode="auto">
              <a:xfrm>
                <a:off x="197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3" name="Line 51"/>
              <p:cNvSpPr>
                <a:spLocks noChangeShapeType="1"/>
              </p:cNvSpPr>
              <p:nvPr/>
            </p:nvSpPr>
            <p:spPr bwMode="auto">
              <a:xfrm>
                <a:off x="220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4" name="Line 52"/>
              <p:cNvSpPr>
                <a:spLocks noChangeShapeType="1"/>
              </p:cNvSpPr>
              <p:nvPr/>
            </p:nvSpPr>
            <p:spPr bwMode="auto">
              <a:xfrm>
                <a:off x="2427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5" name="Line 53"/>
              <p:cNvSpPr>
                <a:spLocks noChangeShapeType="1"/>
              </p:cNvSpPr>
              <p:nvPr/>
            </p:nvSpPr>
            <p:spPr bwMode="auto">
              <a:xfrm>
                <a:off x="265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86" name="Line 54"/>
              <p:cNvSpPr>
                <a:spLocks noChangeShapeType="1"/>
              </p:cNvSpPr>
              <p:nvPr/>
            </p:nvSpPr>
            <p:spPr bwMode="auto">
              <a:xfrm>
                <a:off x="288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9687" name="Text Box 55"/>
            <p:cNvSpPr txBox="1">
              <a:spLocks noChangeArrowheads="1"/>
            </p:cNvSpPr>
            <p:nvPr/>
          </p:nvSpPr>
          <p:spPr bwMode="auto">
            <a:xfrm>
              <a:off x="1610" y="882"/>
              <a:ext cx="816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 b="1"/>
                <a:t>长度（厘米）</a:t>
              </a:r>
            </a:p>
          </p:txBody>
        </p:sp>
        <p:sp>
          <p:nvSpPr>
            <p:cNvPr id="69688" name="Text Box 56"/>
            <p:cNvSpPr txBox="1">
              <a:spLocks noChangeArrowheads="1"/>
            </p:cNvSpPr>
            <p:nvPr/>
          </p:nvSpPr>
          <p:spPr bwMode="auto">
            <a:xfrm>
              <a:off x="3878" y="3405"/>
              <a:ext cx="91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/>
                <a:t>质量（千克）</a:t>
              </a:r>
            </a:p>
          </p:txBody>
        </p:sp>
        <p:sp>
          <p:nvSpPr>
            <p:cNvPr id="69689" name="Text Box 57"/>
            <p:cNvSpPr txBox="1">
              <a:spLocks noChangeArrowheads="1"/>
            </p:cNvSpPr>
            <p:nvPr/>
          </p:nvSpPr>
          <p:spPr bwMode="auto">
            <a:xfrm>
              <a:off x="1927" y="3377"/>
              <a:ext cx="19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1</a:t>
              </a:r>
            </a:p>
          </p:txBody>
        </p:sp>
        <p:sp>
          <p:nvSpPr>
            <p:cNvPr id="69690" name="Text Box 58"/>
            <p:cNvSpPr txBox="1">
              <a:spLocks noChangeArrowheads="1"/>
            </p:cNvSpPr>
            <p:nvPr/>
          </p:nvSpPr>
          <p:spPr bwMode="auto">
            <a:xfrm>
              <a:off x="2154" y="3377"/>
              <a:ext cx="19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2</a:t>
              </a:r>
            </a:p>
          </p:txBody>
        </p:sp>
        <p:sp>
          <p:nvSpPr>
            <p:cNvPr id="69691" name="Text Box 59"/>
            <p:cNvSpPr txBox="1">
              <a:spLocks noChangeArrowheads="1"/>
            </p:cNvSpPr>
            <p:nvPr/>
          </p:nvSpPr>
          <p:spPr bwMode="auto">
            <a:xfrm>
              <a:off x="2426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69692" name="Text Box 60"/>
            <p:cNvSpPr txBox="1">
              <a:spLocks noChangeArrowheads="1"/>
            </p:cNvSpPr>
            <p:nvPr/>
          </p:nvSpPr>
          <p:spPr bwMode="auto">
            <a:xfrm>
              <a:off x="2699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4</a:t>
              </a:r>
            </a:p>
          </p:txBody>
        </p:sp>
        <p:sp>
          <p:nvSpPr>
            <p:cNvPr id="69693" name="Text Box 61"/>
            <p:cNvSpPr txBox="1">
              <a:spLocks noChangeArrowheads="1"/>
            </p:cNvSpPr>
            <p:nvPr/>
          </p:nvSpPr>
          <p:spPr bwMode="auto">
            <a:xfrm>
              <a:off x="2956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5</a:t>
              </a:r>
            </a:p>
          </p:txBody>
        </p:sp>
        <p:sp>
          <p:nvSpPr>
            <p:cNvPr id="69694" name="Text Box 62"/>
            <p:cNvSpPr txBox="1">
              <a:spLocks noChangeArrowheads="1"/>
            </p:cNvSpPr>
            <p:nvPr/>
          </p:nvSpPr>
          <p:spPr bwMode="auto">
            <a:xfrm>
              <a:off x="3198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6</a:t>
              </a:r>
            </a:p>
          </p:txBody>
        </p:sp>
        <p:sp>
          <p:nvSpPr>
            <p:cNvPr id="69695" name="Text Box 63"/>
            <p:cNvSpPr txBox="1">
              <a:spLocks noChangeArrowheads="1"/>
            </p:cNvSpPr>
            <p:nvPr/>
          </p:nvSpPr>
          <p:spPr bwMode="auto">
            <a:xfrm>
              <a:off x="3471" y="3377"/>
              <a:ext cx="20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7</a:t>
              </a:r>
            </a:p>
          </p:txBody>
        </p:sp>
        <p:sp>
          <p:nvSpPr>
            <p:cNvPr id="69696" name="Text Box 64"/>
            <p:cNvSpPr txBox="1">
              <a:spLocks noChangeArrowheads="1"/>
            </p:cNvSpPr>
            <p:nvPr/>
          </p:nvSpPr>
          <p:spPr bwMode="auto">
            <a:xfrm>
              <a:off x="1474" y="3014"/>
              <a:ext cx="3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0.5</a:t>
              </a:r>
            </a:p>
          </p:txBody>
        </p:sp>
        <p:sp>
          <p:nvSpPr>
            <p:cNvPr id="69697" name="Text Box 65"/>
            <p:cNvSpPr txBox="1">
              <a:spLocks noChangeArrowheads="1"/>
            </p:cNvSpPr>
            <p:nvPr/>
          </p:nvSpPr>
          <p:spPr bwMode="auto">
            <a:xfrm>
              <a:off x="1474" y="2742"/>
              <a:ext cx="24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1</a:t>
              </a:r>
            </a:p>
          </p:txBody>
        </p:sp>
        <p:sp>
          <p:nvSpPr>
            <p:cNvPr id="69698" name="Text Box 66"/>
            <p:cNvSpPr txBox="1">
              <a:spLocks noChangeArrowheads="1"/>
            </p:cNvSpPr>
            <p:nvPr/>
          </p:nvSpPr>
          <p:spPr bwMode="auto">
            <a:xfrm>
              <a:off x="1474" y="2469"/>
              <a:ext cx="3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1.5</a:t>
              </a:r>
            </a:p>
          </p:txBody>
        </p:sp>
        <p:sp>
          <p:nvSpPr>
            <p:cNvPr id="69699" name="Text Box 67"/>
            <p:cNvSpPr txBox="1">
              <a:spLocks noChangeArrowheads="1"/>
            </p:cNvSpPr>
            <p:nvPr/>
          </p:nvSpPr>
          <p:spPr bwMode="auto">
            <a:xfrm>
              <a:off x="1474" y="2197"/>
              <a:ext cx="24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2</a:t>
              </a:r>
            </a:p>
          </p:txBody>
        </p: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1474" y="1925"/>
              <a:ext cx="32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2.5</a:t>
              </a:r>
            </a:p>
          </p:txBody>
        </p:sp>
        <p:sp>
          <p:nvSpPr>
            <p:cNvPr id="69701" name="Text Box 69"/>
            <p:cNvSpPr txBox="1">
              <a:spLocks noChangeArrowheads="1"/>
            </p:cNvSpPr>
            <p:nvPr/>
          </p:nvSpPr>
          <p:spPr bwMode="auto">
            <a:xfrm>
              <a:off x="1474" y="1653"/>
              <a:ext cx="24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3</a:t>
              </a:r>
            </a:p>
          </p:txBody>
        </p:sp>
        <p:sp>
          <p:nvSpPr>
            <p:cNvPr id="69702" name="Text Box 70"/>
            <p:cNvSpPr txBox="1">
              <a:spLocks noChangeArrowheads="1"/>
            </p:cNvSpPr>
            <p:nvPr/>
          </p:nvSpPr>
          <p:spPr bwMode="auto">
            <a:xfrm>
              <a:off x="1429" y="1434"/>
              <a:ext cx="36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3.5</a:t>
              </a:r>
            </a:p>
          </p:txBody>
        </p:sp>
        <p:sp>
          <p:nvSpPr>
            <p:cNvPr id="69703" name="Text Box 71"/>
            <p:cNvSpPr txBox="1">
              <a:spLocks noChangeArrowheads="1"/>
            </p:cNvSpPr>
            <p:nvPr/>
          </p:nvSpPr>
          <p:spPr bwMode="auto">
            <a:xfrm>
              <a:off x="1655" y="3385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</a:t>
              </a:r>
            </a:p>
          </p:txBody>
        </p:sp>
      </p:grpSp>
      <p:grpSp>
        <p:nvGrpSpPr>
          <p:cNvPr id="69712" name="Group 80"/>
          <p:cNvGrpSpPr/>
          <p:nvPr/>
        </p:nvGrpSpPr>
        <p:grpSpPr bwMode="auto">
          <a:xfrm>
            <a:off x="3708400" y="3141663"/>
            <a:ext cx="3240088" cy="3167062"/>
            <a:chOff x="2336" y="2024"/>
            <a:chExt cx="2009" cy="1950"/>
          </a:xfrm>
        </p:grpSpPr>
        <p:sp>
          <p:nvSpPr>
            <p:cNvPr id="69704" name="Oval 72"/>
            <p:cNvSpPr>
              <a:spLocks noChangeArrowheads="1"/>
            </p:cNvSpPr>
            <p:nvPr/>
          </p:nvSpPr>
          <p:spPr bwMode="auto">
            <a:xfrm>
              <a:off x="3062" y="3203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05" name="Oval 73"/>
            <p:cNvSpPr>
              <a:spLocks noChangeArrowheads="1"/>
            </p:cNvSpPr>
            <p:nvPr/>
          </p:nvSpPr>
          <p:spPr bwMode="auto">
            <a:xfrm>
              <a:off x="2562" y="3702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06" name="Oval 74"/>
            <p:cNvSpPr>
              <a:spLocks noChangeArrowheads="1"/>
            </p:cNvSpPr>
            <p:nvPr/>
          </p:nvSpPr>
          <p:spPr bwMode="auto">
            <a:xfrm>
              <a:off x="2790" y="3475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07" name="Oval 75"/>
            <p:cNvSpPr>
              <a:spLocks noChangeArrowheads="1"/>
            </p:cNvSpPr>
            <p:nvPr/>
          </p:nvSpPr>
          <p:spPr bwMode="auto">
            <a:xfrm>
              <a:off x="3289" y="2976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08" name="Oval 76"/>
            <p:cNvSpPr>
              <a:spLocks noChangeArrowheads="1"/>
            </p:cNvSpPr>
            <p:nvPr/>
          </p:nvSpPr>
          <p:spPr bwMode="auto">
            <a:xfrm>
              <a:off x="3560" y="2704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auto">
            <a:xfrm>
              <a:off x="3820" y="2478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auto">
            <a:xfrm>
              <a:off x="4060" y="2250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711" name="Line 79"/>
            <p:cNvSpPr>
              <a:spLocks noChangeShapeType="1"/>
            </p:cNvSpPr>
            <p:nvPr/>
          </p:nvSpPr>
          <p:spPr bwMode="auto">
            <a:xfrm flipV="1">
              <a:off x="2336" y="2024"/>
              <a:ext cx="2009" cy="19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4119563" y="608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395288" y="5373688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）根据上图估计一下，称</a:t>
            </a:r>
            <a:r>
              <a:rPr lang="en-US" altLang="zh-CN" sz="2800" b="1" dirty="0">
                <a:solidFill>
                  <a:srgbClr val="0000FF"/>
                </a:solidFill>
              </a:rPr>
              <a:t>2.5</a:t>
            </a:r>
            <a:r>
              <a:rPr lang="zh-CN" altLang="en-US" sz="2800" b="1" dirty="0">
                <a:solidFill>
                  <a:srgbClr val="0000FF"/>
                </a:solidFill>
              </a:rPr>
              <a:t>千克物体时，弹簧大约伸长多少厘米？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达标检测</a:t>
            </a:r>
          </a:p>
        </p:txBody>
      </p:sp>
      <p:grpSp>
        <p:nvGrpSpPr>
          <p:cNvPr id="70699" name="Group 43"/>
          <p:cNvGrpSpPr/>
          <p:nvPr/>
        </p:nvGrpSpPr>
        <p:grpSpPr bwMode="auto">
          <a:xfrm>
            <a:off x="2124075" y="1082675"/>
            <a:ext cx="5203825" cy="4075113"/>
            <a:chOff x="1429" y="882"/>
            <a:chExt cx="3362" cy="2750"/>
          </a:xfrm>
        </p:grpSpPr>
        <p:grpSp>
          <p:nvGrpSpPr>
            <p:cNvPr id="70700" name="Group 44"/>
            <p:cNvGrpSpPr/>
            <p:nvPr/>
          </p:nvGrpSpPr>
          <p:grpSpPr bwMode="auto">
            <a:xfrm>
              <a:off x="1746" y="1018"/>
              <a:ext cx="2404" cy="2359"/>
              <a:chOff x="1066" y="1525"/>
              <a:chExt cx="2086" cy="2041"/>
            </a:xfrm>
          </p:grpSpPr>
          <p:sp>
            <p:nvSpPr>
              <p:cNvPr id="70701" name="Line 45"/>
              <p:cNvSpPr>
                <a:spLocks noChangeShapeType="1"/>
              </p:cNvSpPr>
              <p:nvPr/>
            </p:nvSpPr>
            <p:spPr bwMode="auto">
              <a:xfrm>
                <a:off x="1066" y="3566"/>
                <a:ext cx="20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2" name="Line 46"/>
              <p:cNvSpPr>
                <a:spLocks noChangeShapeType="1"/>
              </p:cNvSpPr>
              <p:nvPr/>
            </p:nvSpPr>
            <p:spPr bwMode="auto">
              <a:xfrm flipV="1">
                <a:off x="1066" y="1525"/>
                <a:ext cx="0" cy="20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3" name="Line 47"/>
              <p:cNvSpPr>
                <a:spLocks noChangeShapeType="1"/>
              </p:cNvSpPr>
              <p:nvPr/>
            </p:nvSpPr>
            <p:spPr bwMode="auto">
              <a:xfrm>
                <a:off x="1066" y="333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4" name="Line 48"/>
              <p:cNvSpPr>
                <a:spLocks noChangeShapeType="1"/>
              </p:cNvSpPr>
              <p:nvPr/>
            </p:nvSpPr>
            <p:spPr bwMode="auto">
              <a:xfrm>
                <a:off x="1066" y="175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5" name="Line 49"/>
              <p:cNvSpPr>
                <a:spLocks noChangeShapeType="1"/>
              </p:cNvSpPr>
              <p:nvPr/>
            </p:nvSpPr>
            <p:spPr bwMode="auto">
              <a:xfrm>
                <a:off x="1066" y="3113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6" name="Line 50"/>
              <p:cNvSpPr>
                <a:spLocks noChangeShapeType="1"/>
              </p:cNvSpPr>
              <p:nvPr/>
            </p:nvSpPr>
            <p:spPr bwMode="auto">
              <a:xfrm>
                <a:off x="1066" y="2886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7" name="Line 51"/>
              <p:cNvSpPr>
                <a:spLocks noChangeShapeType="1"/>
              </p:cNvSpPr>
              <p:nvPr/>
            </p:nvSpPr>
            <p:spPr bwMode="auto">
              <a:xfrm>
                <a:off x="1066" y="265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8" name="Line 52"/>
              <p:cNvSpPr>
                <a:spLocks noChangeShapeType="1"/>
              </p:cNvSpPr>
              <p:nvPr/>
            </p:nvSpPr>
            <p:spPr bwMode="auto">
              <a:xfrm>
                <a:off x="1066" y="243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09" name="Line 53"/>
              <p:cNvSpPr>
                <a:spLocks noChangeShapeType="1"/>
              </p:cNvSpPr>
              <p:nvPr/>
            </p:nvSpPr>
            <p:spPr bwMode="auto">
              <a:xfrm>
                <a:off x="1066" y="2205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0" name="Line 54"/>
              <p:cNvSpPr>
                <a:spLocks noChangeShapeType="1"/>
              </p:cNvSpPr>
              <p:nvPr/>
            </p:nvSpPr>
            <p:spPr bwMode="auto">
              <a:xfrm>
                <a:off x="1066" y="197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1" name="Line 55"/>
              <p:cNvSpPr>
                <a:spLocks noChangeShapeType="1"/>
              </p:cNvSpPr>
              <p:nvPr/>
            </p:nvSpPr>
            <p:spPr bwMode="auto">
              <a:xfrm>
                <a:off x="1292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2" name="Line 56"/>
              <p:cNvSpPr>
                <a:spLocks noChangeShapeType="1"/>
              </p:cNvSpPr>
              <p:nvPr/>
            </p:nvSpPr>
            <p:spPr bwMode="auto">
              <a:xfrm>
                <a:off x="1519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3" name="Line 57"/>
              <p:cNvSpPr>
                <a:spLocks noChangeShapeType="1"/>
              </p:cNvSpPr>
              <p:nvPr/>
            </p:nvSpPr>
            <p:spPr bwMode="auto">
              <a:xfrm>
                <a:off x="1746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4" name="Line 58"/>
              <p:cNvSpPr>
                <a:spLocks noChangeShapeType="1"/>
              </p:cNvSpPr>
              <p:nvPr/>
            </p:nvSpPr>
            <p:spPr bwMode="auto">
              <a:xfrm>
                <a:off x="197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5" name="Line 59"/>
              <p:cNvSpPr>
                <a:spLocks noChangeShapeType="1"/>
              </p:cNvSpPr>
              <p:nvPr/>
            </p:nvSpPr>
            <p:spPr bwMode="auto">
              <a:xfrm>
                <a:off x="220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6" name="Line 60"/>
              <p:cNvSpPr>
                <a:spLocks noChangeShapeType="1"/>
              </p:cNvSpPr>
              <p:nvPr/>
            </p:nvSpPr>
            <p:spPr bwMode="auto">
              <a:xfrm>
                <a:off x="2427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7" name="Line 61"/>
              <p:cNvSpPr>
                <a:spLocks noChangeShapeType="1"/>
              </p:cNvSpPr>
              <p:nvPr/>
            </p:nvSpPr>
            <p:spPr bwMode="auto">
              <a:xfrm>
                <a:off x="265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718" name="Line 62"/>
              <p:cNvSpPr>
                <a:spLocks noChangeShapeType="1"/>
              </p:cNvSpPr>
              <p:nvPr/>
            </p:nvSpPr>
            <p:spPr bwMode="auto">
              <a:xfrm>
                <a:off x="288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0719" name="Text Box 63"/>
            <p:cNvSpPr txBox="1">
              <a:spLocks noChangeArrowheads="1"/>
            </p:cNvSpPr>
            <p:nvPr/>
          </p:nvSpPr>
          <p:spPr bwMode="auto">
            <a:xfrm>
              <a:off x="1610" y="882"/>
              <a:ext cx="816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 b="1"/>
                <a:t>长度（厘米）</a:t>
              </a:r>
            </a:p>
          </p:txBody>
        </p:sp>
        <p:sp>
          <p:nvSpPr>
            <p:cNvPr id="70720" name="Text Box 64"/>
            <p:cNvSpPr txBox="1">
              <a:spLocks noChangeArrowheads="1"/>
            </p:cNvSpPr>
            <p:nvPr/>
          </p:nvSpPr>
          <p:spPr bwMode="auto">
            <a:xfrm>
              <a:off x="3878" y="3405"/>
              <a:ext cx="91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/>
                <a:t>质量（千克）</a:t>
              </a:r>
            </a:p>
          </p:txBody>
        </p:sp>
        <p:sp>
          <p:nvSpPr>
            <p:cNvPr id="70721" name="Text Box 65"/>
            <p:cNvSpPr txBox="1">
              <a:spLocks noChangeArrowheads="1"/>
            </p:cNvSpPr>
            <p:nvPr/>
          </p:nvSpPr>
          <p:spPr bwMode="auto">
            <a:xfrm>
              <a:off x="1927" y="3377"/>
              <a:ext cx="19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1</a:t>
              </a:r>
            </a:p>
          </p:txBody>
        </p:sp>
        <p:sp>
          <p:nvSpPr>
            <p:cNvPr id="70722" name="Text Box 66"/>
            <p:cNvSpPr txBox="1">
              <a:spLocks noChangeArrowheads="1"/>
            </p:cNvSpPr>
            <p:nvPr/>
          </p:nvSpPr>
          <p:spPr bwMode="auto">
            <a:xfrm>
              <a:off x="2154" y="3377"/>
              <a:ext cx="192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2</a:t>
              </a:r>
            </a:p>
          </p:txBody>
        </p:sp>
        <p:sp>
          <p:nvSpPr>
            <p:cNvPr id="70723" name="Text Box 67"/>
            <p:cNvSpPr txBox="1">
              <a:spLocks noChangeArrowheads="1"/>
            </p:cNvSpPr>
            <p:nvPr/>
          </p:nvSpPr>
          <p:spPr bwMode="auto">
            <a:xfrm>
              <a:off x="2426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70724" name="Text Box 68"/>
            <p:cNvSpPr txBox="1">
              <a:spLocks noChangeArrowheads="1"/>
            </p:cNvSpPr>
            <p:nvPr/>
          </p:nvSpPr>
          <p:spPr bwMode="auto">
            <a:xfrm>
              <a:off x="2699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4</a:t>
              </a:r>
            </a:p>
          </p:txBody>
        </p:sp>
        <p:sp>
          <p:nvSpPr>
            <p:cNvPr id="70725" name="Text Box 69"/>
            <p:cNvSpPr txBox="1">
              <a:spLocks noChangeArrowheads="1"/>
            </p:cNvSpPr>
            <p:nvPr/>
          </p:nvSpPr>
          <p:spPr bwMode="auto">
            <a:xfrm>
              <a:off x="2956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5</a:t>
              </a:r>
            </a:p>
          </p:txBody>
        </p:sp>
        <p:sp>
          <p:nvSpPr>
            <p:cNvPr id="70726" name="Text Box 70"/>
            <p:cNvSpPr txBox="1">
              <a:spLocks noChangeArrowheads="1"/>
            </p:cNvSpPr>
            <p:nvPr/>
          </p:nvSpPr>
          <p:spPr bwMode="auto">
            <a:xfrm>
              <a:off x="3198" y="3372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6</a:t>
              </a:r>
            </a:p>
          </p:txBody>
        </p:sp>
        <p:sp>
          <p:nvSpPr>
            <p:cNvPr id="70727" name="Text Box 71"/>
            <p:cNvSpPr txBox="1">
              <a:spLocks noChangeArrowheads="1"/>
            </p:cNvSpPr>
            <p:nvPr/>
          </p:nvSpPr>
          <p:spPr bwMode="auto">
            <a:xfrm>
              <a:off x="3471" y="3377"/>
              <a:ext cx="20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7</a:t>
              </a:r>
            </a:p>
          </p:txBody>
        </p:sp>
        <p:sp>
          <p:nvSpPr>
            <p:cNvPr id="70728" name="Text Box 72"/>
            <p:cNvSpPr txBox="1">
              <a:spLocks noChangeArrowheads="1"/>
            </p:cNvSpPr>
            <p:nvPr/>
          </p:nvSpPr>
          <p:spPr bwMode="auto">
            <a:xfrm>
              <a:off x="1474" y="3014"/>
              <a:ext cx="3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0.5</a:t>
              </a:r>
            </a:p>
          </p:txBody>
        </p:sp>
        <p:sp>
          <p:nvSpPr>
            <p:cNvPr id="70729" name="Text Box 73"/>
            <p:cNvSpPr txBox="1">
              <a:spLocks noChangeArrowheads="1"/>
            </p:cNvSpPr>
            <p:nvPr/>
          </p:nvSpPr>
          <p:spPr bwMode="auto">
            <a:xfrm>
              <a:off x="1474" y="2742"/>
              <a:ext cx="24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1</a:t>
              </a:r>
            </a:p>
          </p:txBody>
        </p:sp>
        <p:sp>
          <p:nvSpPr>
            <p:cNvPr id="70730" name="Text Box 74"/>
            <p:cNvSpPr txBox="1">
              <a:spLocks noChangeArrowheads="1"/>
            </p:cNvSpPr>
            <p:nvPr/>
          </p:nvSpPr>
          <p:spPr bwMode="auto">
            <a:xfrm>
              <a:off x="1474" y="2469"/>
              <a:ext cx="3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1.5</a:t>
              </a:r>
            </a:p>
          </p:txBody>
        </p:sp>
        <p:sp>
          <p:nvSpPr>
            <p:cNvPr id="70731" name="Text Box 75"/>
            <p:cNvSpPr txBox="1">
              <a:spLocks noChangeArrowheads="1"/>
            </p:cNvSpPr>
            <p:nvPr/>
          </p:nvSpPr>
          <p:spPr bwMode="auto">
            <a:xfrm>
              <a:off x="1474" y="2197"/>
              <a:ext cx="24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2</a:t>
              </a:r>
            </a:p>
          </p:txBody>
        </p:sp>
        <p:sp>
          <p:nvSpPr>
            <p:cNvPr id="70732" name="Text Box 76"/>
            <p:cNvSpPr txBox="1">
              <a:spLocks noChangeArrowheads="1"/>
            </p:cNvSpPr>
            <p:nvPr/>
          </p:nvSpPr>
          <p:spPr bwMode="auto">
            <a:xfrm>
              <a:off x="1474" y="1925"/>
              <a:ext cx="32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2.5</a:t>
              </a:r>
            </a:p>
          </p:txBody>
        </p:sp>
        <p:sp>
          <p:nvSpPr>
            <p:cNvPr id="70733" name="Text Box 77"/>
            <p:cNvSpPr txBox="1">
              <a:spLocks noChangeArrowheads="1"/>
            </p:cNvSpPr>
            <p:nvPr/>
          </p:nvSpPr>
          <p:spPr bwMode="auto">
            <a:xfrm>
              <a:off x="1474" y="1653"/>
              <a:ext cx="24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3</a:t>
              </a:r>
            </a:p>
          </p:txBody>
        </p:sp>
        <p:sp>
          <p:nvSpPr>
            <p:cNvPr id="70734" name="Text Box 78"/>
            <p:cNvSpPr txBox="1">
              <a:spLocks noChangeArrowheads="1"/>
            </p:cNvSpPr>
            <p:nvPr/>
          </p:nvSpPr>
          <p:spPr bwMode="auto">
            <a:xfrm>
              <a:off x="1429" y="1434"/>
              <a:ext cx="365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 3.5</a:t>
              </a:r>
            </a:p>
          </p:txBody>
        </p:sp>
        <p:sp>
          <p:nvSpPr>
            <p:cNvPr id="70735" name="Text Box 79"/>
            <p:cNvSpPr txBox="1">
              <a:spLocks noChangeArrowheads="1"/>
            </p:cNvSpPr>
            <p:nvPr/>
          </p:nvSpPr>
          <p:spPr bwMode="auto">
            <a:xfrm>
              <a:off x="1655" y="3385"/>
              <a:ext cx="20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</a:t>
              </a:r>
            </a:p>
          </p:txBody>
        </p:sp>
      </p:grpSp>
      <p:sp>
        <p:nvSpPr>
          <p:cNvPr id="70736" name="Oval 80"/>
          <p:cNvSpPr>
            <a:spLocks noChangeArrowheads="1"/>
          </p:cNvSpPr>
          <p:nvPr/>
        </p:nvSpPr>
        <p:spPr bwMode="auto">
          <a:xfrm>
            <a:off x="3779838" y="35734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37" name="Oval 81"/>
          <p:cNvSpPr>
            <a:spLocks noChangeArrowheads="1"/>
          </p:cNvSpPr>
          <p:nvPr/>
        </p:nvSpPr>
        <p:spPr bwMode="auto">
          <a:xfrm>
            <a:off x="2986088" y="43656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38" name="Oval 82"/>
          <p:cNvSpPr>
            <a:spLocks noChangeArrowheads="1"/>
          </p:cNvSpPr>
          <p:nvPr/>
        </p:nvSpPr>
        <p:spPr bwMode="auto">
          <a:xfrm>
            <a:off x="3348038" y="40052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39" name="Oval 83"/>
          <p:cNvSpPr>
            <a:spLocks noChangeArrowheads="1"/>
          </p:cNvSpPr>
          <p:nvPr/>
        </p:nvSpPr>
        <p:spPr bwMode="auto">
          <a:xfrm>
            <a:off x="4211638" y="32131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40" name="Oval 84"/>
          <p:cNvSpPr>
            <a:spLocks noChangeArrowheads="1"/>
          </p:cNvSpPr>
          <p:nvPr/>
        </p:nvSpPr>
        <p:spPr bwMode="auto">
          <a:xfrm>
            <a:off x="4572000" y="28511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41" name="Oval 85"/>
          <p:cNvSpPr>
            <a:spLocks noChangeArrowheads="1"/>
          </p:cNvSpPr>
          <p:nvPr/>
        </p:nvSpPr>
        <p:spPr bwMode="auto">
          <a:xfrm>
            <a:off x="5003800" y="24225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42" name="Oval 86"/>
          <p:cNvSpPr>
            <a:spLocks noChangeArrowheads="1"/>
          </p:cNvSpPr>
          <p:nvPr/>
        </p:nvSpPr>
        <p:spPr bwMode="auto">
          <a:xfrm>
            <a:off x="5364163" y="20605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743" name="Line 87"/>
          <p:cNvSpPr>
            <a:spLocks noChangeShapeType="1"/>
          </p:cNvSpPr>
          <p:nvPr/>
        </p:nvSpPr>
        <p:spPr bwMode="auto">
          <a:xfrm flipV="1">
            <a:off x="2627313" y="1701800"/>
            <a:ext cx="3189287" cy="3095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</a:rPr>
              <a:t>）如果已知弹簧原长</a:t>
            </a:r>
            <a:r>
              <a:rPr lang="en-US" altLang="zh-CN" sz="2800" b="1" dirty="0">
                <a:solidFill>
                  <a:srgbClr val="0000FF"/>
                </a:solidFill>
              </a:rPr>
              <a:t>5cm</a:t>
            </a:r>
            <a:r>
              <a:rPr lang="zh-CN" altLang="en-US" sz="2800" b="1" dirty="0">
                <a:solidFill>
                  <a:srgbClr val="0000FF"/>
                </a:solidFill>
              </a:rPr>
              <a:t>，那么挂上不同质量的物体时，弹簧总长度如下表。</a:t>
            </a:r>
          </a:p>
        </p:txBody>
      </p:sp>
      <p:graphicFrame>
        <p:nvGraphicFramePr>
          <p:cNvPr id="72923" name="Group 219"/>
          <p:cNvGraphicFramePr>
            <a:graphicFrameLocks noGrp="1"/>
          </p:cNvGraphicFramePr>
          <p:nvPr/>
        </p:nvGraphicFramePr>
        <p:xfrm>
          <a:off x="1331913" y="2492375"/>
          <a:ext cx="6481762" cy="1402080"/>
        </p:xfrm>
        <a:graphic>
          <a:graphicData uri="http://schemas.openxmlformats.org/drawingml/2006/table">
            <a:tbl>
              <a:tblPr/>
              <a:tblGrid>
                <a:gridCol w="252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物体质量（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kg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弹簧伸长长度（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弹簧总长度（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cm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924" name="Text Box 220"/>
          <p:cNvSpPr txBox="1">
            <a:spLocks noChangeArrowheads="1"/>
          </p:cNvSpPr>
          <p:nvPr/>
        </p:nvSpPr>
        <p:spPr bwMode="auto">
          <a:xfrm>
            <a:off x="1187450" y="4149725"/>
            <a:ext cx="71501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弹簧的</a:t>
            </a:r>
            <a:r>
              <a:rPr lang="zh-CN" altLang="en-US" sz="2400" b="1" dirty="0">
                <a:solidFill>
                  <a:srgbClr val="FF0000"/>
                </a:solidFill>
              </a:rPr>
              <a:t>总长度</a:t>
            </a:r>
            <a:r>
              <a:rPr lang="zh-CN" altLang="en-US" sz="2400" b="1" dirty="0">
                <a:solidFill>
                  <a:srgbClr val="0000FF"/>
                </a:solidFill>
              </a:rPr>
              <a:t>与</a:t>
            </a:r>
            <a:r>
              <a:rPr lang="zh-CN" altLang="en-US" sz="2400" b="1" dirty="0">
                <a:solidFill>
                  <a:srgbClr val="FF0000"/>
                </a:solidFill>
              </a:rPr>
              <a:t>所挂物体的质量</a:t>
            </a:r>
            <a:r>
              <a:rPr lang="zh-CN" altLang="en-US" sz="2400" b="1" dirty="0">
                <a:solidFill>
                  <a:srgbClr val="0000FF"/>
                </a:solidFill>
              </a:rPr>
              <a:t>成正比例关系吗？说明理由。</a:t>
            </a:r>
          </a:p>
          <a:p>
            <a:endParaRPr lang="en-US" altLang="zh-CN" sz="2400" dirty="0"/>
          </a:p>
        </p:txBody>
      </p:sp>
      <p:sp>
        <p:nvSpPr>
          <p:cNvPr id="72925" name="Text Box 221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达标检测</a:t>
            </a:r>
          </a:p>
        </p:txBody>
      </p:sp>
      <p:sp>
        <p:nvSpPr>
          <p:cNvPr id="72926" name="Text Box 222"/>
          <p:cNvSpPr txBox="1">
            <a:spLocks noChangeArrowheads="1"/>
          </p:cNvSpPr>
          <p:nvPr/>
        </p:nvSpPr>
        <p:spPr bwMode="auto">
          <a:xfrm>
            <a:off x="7235825" y="3381375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8.5</a:t>
            </a:r>
          </a:p>
        </p:txBody>
      </p:sp>
      <p:sp>
        <p:nvSpPr>
          <p:cNvPr id="72927" name="Text Box 223"/>
          <p:cNvSpPr txBox="1">
            <a:spLocks noChangeArrowheads="1"/>
          </p:cNvSpPr>
          <p:nvPr/>
        </p:nvSpPr>
        <p:spPr bwMode="auto">
          <a:xfrm>
            <a:off x="3924300" y="3381375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5.5</a:t>
            </a:r>
          </a:p>
        </p:txBody>
      </p:sp>
      <p:sp>
        <p:nvSpPr>
          <p:cNvPr id="72928" name="Text Box 224"/>
          <p:cNvSpPr txBox="1">
            <a:spLocks noChangeArrowheads="1"/>
          </p:cNvSpPr>
          <p:nvPr/>
        </p:nvSpPr>
        <p:spPr bwMode="auto">
          <a:xfrm>
            <a:off x="6804025" y="33813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2929" name="Text Box 225"/>
          <p:cNvSpPr txBox="1">
            <a:spLocks noChangeArrowheads="1"/>
          </p:cNvSpPr>
          <p:nvPr/>
        </p:nvSpPr>
        <p:spPr bwMode="auto">
          <a:xfrm>
            <a:off x="6156325" y="3381375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7.5</a:t>
            </a:r>
          </a:p>
        </p:txBody>
      </p:sp>
      <p:sp>
        <p:nvSpPr>
          <p:cNvPr id="72930" name="Text Box 226"/>
          <p:cNvSpPr txBox="1">
            <a:spLocks noChangeArrowheads="1"/>
          </p:cNvSpPr>
          <p:nvPr/>
        </p:nvSpPr>
        <p:spPr bwMode="auto">
          <a:xfrm>
            <a:off x="5724525" y="33813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2931" name="Text Box 227"/>
          <p:cNvSpPr txBox="1">
            <a:spLocks noChangeArrowheads="1"/>
          </p:cNvSpPr>
          <p:nvPr/>
        </p:nvSpPr>
        <p:spPr bwMode="auto">
          <a:xfrm>
            <a:off x="5076825" y="3381375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6.5</a:t>
            </a:r>
          </a:p>
        </p:txBody>
      </p:sp>
      <p:sp>
        <p:nvSpPr>
          <p:cNvPr id="72932" name="Text Box 228"/>
          <p:cNvSpPr txBox="1">
            <a:spLocks noChangeArrowheads="1"/>
          </p:cNvSpPr>
          <p:nvPr/>
        </p:nvSpPr>
        <p:spPr bwMode="auto">
          <a:xfrm>
            <a:off x="4643438" y="33813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8" name="Picture 6" descr="66069831_6179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611188" y="3933825"/>
            <a:ext cx="8316912" cy="1954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人生成就的大小</a:t>
            </a:r>
          </a:p>
          <a:p>
            <a:pPr algn="ctr"/>
            <a:r>
              <a:rPr lang="zh-CN" alt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总是和抱负的大小成正比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4" name="Picture 16" descr="宽屏_风景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1331913" y="3068638"/>
            <a:ext cx="6480175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谢谢，再见！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5230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990000"/>
                </a:solidFill>
                <a:ea typeface="楷体_GB2312" pitchFamily="49" charset="-122"/>
              </a:rPr>
              <a:t>啤酒生产中的情况记录表</a:t>
            </a:r>
          </a:p>
        </p:txBody>
      </p:sp>
      <p:graphicFrame>
        <p:nvGraphicFramePr>
          <p:cNvPr id="4287" name="Group 191"/>
          <p:cNvGraphicFramePr>
            <a:graphicFrameLocks noGrp="1"/>
          </p:cNvGraphicFramePr>
          <p:nvPr/>
        </p:nvGraphicFramePr>
        <p:xfrm>
          <a:off x="827088" y="1989138"/>
          <a:ext cx="6481762" cy="1333500"/>
        </p:xfrm>
        <a:graphic>
          <a:graphicData uri="http://schemas.openxmlformats.org/drawingml/2006/table">
            <a:tbl>
              <a:tblPr/>
              <a:tblGrid>
                <a:gridCol w="18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工作时间（时）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工作总量（吨）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kumimoji="0" lang="en-US" altLang="zh-CN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77" name="Text Box 181"/>
          <p:cNvSpPr txBox="1">
            <a:spLocks noChangeArrowheads="1"/>
          </p:cNvSpPr>
          <p:nvPr/>
        </p:nvSpPr>
        <p:spPr bwMode="auto">
          <a:xfrm>
            <a:off x="684213" y="3716338"/>
            <a:ext cx="741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观察上面的记录表，你有什么发现？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35150" y="1341438"/>
            <a:ext cx="259238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9900"/>
                </a:solidFill>
              </a:rPr>
              <a:t>工作总量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9900"/>
                </a:solidFill>
              </a:rPr>
              <a:t>工作时间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63938" y="1685925"/>
            <a:ext cx="3348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9900"/>
                </a:solidFill>
              </a:rPr>
              <a:t>= </a:t>
            </a:r>
            <a:r>
              <a:rPr lang="zh-CN" altLang="en-US" sz="2800" b="1" dirty="0">
                <a:solidFill>
                  <a:srgbClr val="009900"/>
                </a:solidFill>
              </a:rPr>
              <a:t>工作效率（一定）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835150" y="1916113"/>
            <a:ext cx="165735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83534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</a:rPr>
              <a:t>工作时间</a:t>
            </a:r>
            <a:r>
              <a:rPr lang="zh-CN" altLang="en-US" sz="3600" b="1" dirty="0">
                <a:solidFill>
                  <a:srgbClr val="FF0000"/>
                </a:solidFill>
              </a:rPr>
              <a:t>变化</a:t>
            </a:r>
            <a:r>
              <a:rPr lang="zh-CN" altLang="en-US" sz="3600" b="1" dirty="0">
                <a:solidFill>
                  <a:srgbClr val="0000FF"/>
                </a:solidFill>
              </a:rPr>
              <a:t>，工作总量也随着</a:t>
            </a:r>
            <a:r>
              <a:rPr lang="zh-CN" altLang="en-US" sz="3600" b="1" dirty="0">
                <a:solidFill>
                  <a:srgbClr val="FF0000"/>
                </a:solidFill>
              </a:rPr>
              <a:t>变化</a:t>
            </a:r>
            <a:r>
              <a:rPr lang="zh-CN" altLang="en-US" sz="3600" b="1" dirty="0">
                <a:solidFill>
                  <a:srgbClr val="0000FF"/>
                </a:solidFill>
              </a:rPr>
              <a:t>，工作效率</a:t>
            </a:r>
            <a:r>
              <a:rPr lang="zh-CN" altLang="en-US" sz="3600" b="1" dirty="0">
                <a:solidFill>
                  <a:srgbClr val="FF0000"/>
                </a:solidFill>
              </a:rPr>
              <a:t>不变</a:t>
            </a:r>
            <a:r>
              <a:rPr lang="zh-CN" altLang="en-US" sz="3600" b="1" dirty="0">
                <a:solidFill>
                  <a:srgbClr val="0000FF"/>
                </a:solidFill>
              </a:rPr>
              <a:t>，也就是工作总量与工作时间的</a:t>
            </a:r>
            <a:r>
              <a:rPr lang="zh-CN" altLang="en-US" sz="3600" b="1" dirty="0">
                <a:solidFill>
                  <a:srgbClr val="FF0000"/>
                </a:solidFill>
              </a:rPr>
              <a:t>比值一定</a:t>
            </a:r>
            <a:r>
              <a:rPr lang="zh-CN" altLang="en-US" sz="3600" b="1" dirty="0">
                <a:solidFill>
                  <a:srgbClr val="0000FF"/>
                </a:solidFill>
              </a:rPr>
              <a:t>，我们就说工作总量和工作时间是</a:t>
            </a:r>
            <a:r>
              <a:rPr lang="zh-CN" altLang="en-US" sz="3600" b="1" dirty="0">
                <a:solidFill>
                  <a:srgbClr val="FF0000"/>
                </a:solidFill>
              </a:rPr>
              <a:t>成正比例的量</a:t>
            </a:r>
            <a:r>
              <a:rPr lang="zh-CN" altLang="en-US" sz="3600" b="1" dirty="0">
                <a:solidFill>
                  <a:srgbClr val="0000FF"/>
                </a:solidFill>
              </a:rPr>
              <a:t>，它们的关系叫做</a:t>
            </a:r>
            <a:r>
              <a:rPr lang="zh-CN" altLang="en-US" sz="3600" b="1" dirty="0">
                <a:solidFill>
                  <a:srgbClr val="D60093"/>
                </a:solidFill>
              </a:rPr>
              <a:t>正比例关系</a:t>
            </a:r>
            <a:r>
              <a:rPr lang="zh-CN" altLang="en-US" sz="36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8313" y="333375"/>
            <a:ext cx="3054350" cy="838200"/>
          </a:xfrm>
          <a:prstGeom prst="rect">
            <a:avLst/>
          </a:prstGeom>
          <a:noFill/>
          <a:ln w="76200">
            <a:pattFill prst="sphere">
              <a:fgClr>
                <a:srgbClr val="FF0000"/>
              </a:fgClr>
              <a:bgClr>
                <a:srgbClr val="FFFFFF"/>
              </a:bgClr>
            </a:patt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990000"/>
                </a:solidFill>
                <a:ea typeface="隶书" panose="02010509060101010101" charset="-122"/>
              </a:rPr>
              <a:t>正比例关系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80" name="Group 4"/>
          <p:cNvGraphicFramePr>
            <a:graphicFrameLocks noGrp="1"/>
          </p:cNvGraphicFramePr>
          <p:nvPr/>
        </p:nvGraphicFramePr>
        <p:xfrm>
          <a:off x="900113" y="3068638"/>
          <a:ext cx="6481762" cy="1296988"/>
        </p:xfrm>
        <a:graphic>
          <a:graphicData uri="http://schemas.openxmlformats.org/drawingml/2006/table">
            <a:tbl>
              <a:tblPr/>
              <a:tblGrid>
                <a:gridCol w="18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工作时间（时）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工作总量（吨）</a:t>
                      </a: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468313" y="333375"/>
            <a:ext cx="3054350" cy="838200"/>
          </a:xfrm>
          <a:prstGeom prst="rect">
            <a:avLst/>
          </a:prstGeom>
          <a:noFill/>
          <a:ln w="76200">
            <a:pattFill prst="sphere">
              <a:fgClr>
                <a:srgbClr val="FF0000"/>
              </a:fgClr>
              <a:bgClr>
                <a:srgbClr val="FFFFFF"/>
              </a:bgClr>
            </a:patt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990000"/>
                </a:solidFill>
                <a:ea typeface="隶书" panose="02010509060101010101" charset="-122"/>
              </a:rPr>
              <a:t>正比例关系</a:t>
            </a: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>
            <a:off x="1042988" y="1844675"/>
            <a:ext cx="5230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990000"/>
                </a:solidFill>
                <a:ea typeface="楷体_GB2312" pitchFamily="49" charset="-122"/>
              </a:rPr>
              <a:t>啤酒生产中的情况记录表</a:t>
            </a: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995738" y="314166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5076825" y="3789363"/>
            <a:ext cx="581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5" grpId="0"/>
      <p:bldP spid="758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990000"/>
                </a:solidFill>
              </a:rPr>
              <a:t>例</a:t>
            </a:r>
            <a:r>
              <a:rPr lang="en-US" altLang="zh-CN" sz="2800" b="1" dirty="0">
                <a:solidFill>
                  <a:srgbClr val="990000"/>
                </a:solidFill>
              </a:rPr>
              <a:t>1</a:t>
            </a:r>
            <a:r>
              <a:rPr lang="zh-CN" altLang="en-US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）正方形的边长和周长变化</a:t>
            </a:r>
            <a:r>
              <a:rPr lang="zh-CN" altLang="en-US" sz="2800" b="1" dirty="0">
                <a:solidFill>
                  <a:srgbClr val="D60093"/>
                </a:solidFill>
              </a:rPr>
              <a:t>如下表：</a:t>
            </a:r>
          </a:p>
        </p:txBody>
      </p:sp>
      <p:graphicFrame>
        <p:nvGraphicFramePr>
          <p:cNvPr id="6761" name="Group 617"/>
          <p:cNvGraphicFramePr>
            <a:graphicFrameLocks noGrp="1"/>
          </p:cNvGraphicFramePr>
          <p:nvPr/>
        </p:nvGraphicFramePr>
        <p:xfrm>
          <a:off x="1619250" y="1196975"/>
          <a:ext cx="4872038" cy="792480"/>
        </p:xfrm>
        <a:graphic>
          <a:graphicData uri="http://schemas.openxmlformats.org/drawingml/2006/table">
            <a:tbl>
              <a:tblPr/>
              <a:tblGrid>
                <a:gridCol w="106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边长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9" name="Text Box 315"/>
          <p:cNvSpPr txBox="1">
            <a:spLocks noChangeArrowheads="1"/>
          </p:cNvSpPr>
          <p:nvPr/>
        </p:nvSpPr>
        <p:spPr bwMode="auto">
          <a:xfrm>
            <a:off x="1258888" y="23495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正方形的</a:t>
            </a:r>
            <a:r>
              <a:rPr lang="zh-CN" altLang="en-US" sz="2800" b="1" dirty="0">
                <a:solidFill>
                  <a:srgbClr val="FF3300"/>
                </a:solidFill>
              </a:rPr>
              <a:t>周长</a:t>
            </a:r>
            <a:r>
              <a:rPr lang="zh-CN" altLang="en-US" sz="2800" b="1" dirty="0">
                <a:solidFill>
                  <a:srgbClr val="0000FF"/>
                </a:solidFill>
              </a:rPr>
              <a:t>和</a:t>
            </a:r>
            <a:r>
              <a:rPr lang="zh-CN" altLang="en-US" sz="2800" b="1" dirty="0">
                <a:solidFill>
                  <a:srgbClr val="FF3300"/>
                </a:solidFill>
              </a:rPr>
              <a:t>边长</a:t>
            </a:r>
            <a:r>
              <a:rPr lang="zh-CN" altLang="en-US" sz="2800" b="1" dirty="0">
                <a:solidFill>
                  <a:srgbClr val="0000FF"/>
                </a:solidFill>
              </a:rPr>
              <a:t>成正比例吗？为什么？</a:t>
            </a:r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755650" y="3068638"/>
            <a:ext cx="7526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D60093"/>
                </a:solidFill>
                <a:sym typeface="Wingdings" panose="05000000000000000000" pitchFamily="2" charset="2"/>
              </a:rPr>
              <a:t>）正方形的边长和周长及面积变化</a:t>
            </a:r>
            <a:r>
              <a:rPr lang="zh-CN" altLang="en-US" sz="2800" b="1" dirty="0">
                <a:solidFill>
                  <a:srgbClr val="D60093"/>
                </a:solidFill>
              </a:rPr>
              <a:t>如下表：</a:t>
            </a:r>
          </a:p>
        </p:txBody>
      </p:sp>
      <p:graphicFrame>
        <p:nvGraphicFramePr>
          <p:cNvPr id="6760" name="Group 616"/>
          <p:cNvGraphicFramePr>
            <a:graphicFrameLocks noGrp="1"/>
          </p:cNvGraphicFramePr>
          <p:nvPr/>
        </p:nvGraphicFramePr>
        <p:xfrm>
          <a:off x="1692275" y="3716338"/>
          <a:ext cx="5326063" cy="1200150"/>
        </p:xfrm>
        <a:graphic>
          <a:graphicData uri="http://schemas.openxmlformats.org/drawingml/2006/table">
            <a:tbl>
              <a:tblPr/>
              <a:tblGrid>
                <a:gridCol w="106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边长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周长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06" name="Text Box 562"/>
          <p:cNvSpPr txBox="1">
            <a:spLocks noChangeArrowheads="1"/>
          </p:cNvSpPr>
          <p:nvPr/>
        </p:nvSpPr>
        <p:spPr bwMode="auto">
          <a:xfrm>
            <a:off x="1187450" y="5229225"/>
            <a:ext cx="7561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正方形的</a:t>
            </a:r>
            <a:r>
              <a:rPr lang="zh-CN" altLang="en-US" sz="2800" b="1" dirty="0">
                <a:solidFill>
                  <a:srgbClr val="FF3300"/>
                </a:solidFill>
              </a:rPr>
              <a:t>面积</a:t>
            </a:r>
            <a:r>
              <a:rPr lang="zh-CN" altLang="en-US" sz="2800" b="1" dirty="0">
                <a:solidFill>
                  <a:srgbClr val="0000FF"/>
                </a:solidFill>
              </a:rPr>
              <a:t>和</a:t>
            </a:r>
            <a:r>
              <a:rPr lang="zh-CN" altLang="en-US" sz="2800" b="1" dirty="0">
                <a:solidFill>
                  <a:srgbClr val="FF3300"/>
                </a:solidFill>
              </a:rPr>
              <a:t>边长</a:t>
            </a:r>
            <a:r>
              <a:rPr lang="zh-CN" altLang="en-US" sz="2800" b="1" dirty="0">
                <a:solidFill>
                  <a:srgbClr val="0000FF"/>
                </a:solidFill>
              </a:rPr>
              <a:t>成正比例吗？为什么？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9" grpId="0"/>
      <p:bldP spid="6460" grpId="0"/>
      <p:bldP spid="67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208962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</a:rPr>
              <a:t>判断下面每题中两种量是不是成正比例，并说明理由。</a:t>
            </a:r>
          </a:p>
          <a:p>
            <a:endParaRPr lang="zh-CN" altLang="en-US" sz="3200" b="1" dirty="0">
              <a:solidFill>
                <a:srgbClr val="0000FF"/>
              </a:solidFill>
            </a:endParaRPr>
          </a:p>
          <a:p>
            <a:r>
              <a:rPr lang="zh-CN" altLang="en-US" sz="3200" b="1" dirty="0">
                <a:solidFill>
                  <a:srgbClr val="009900"/>
                </a:solidFill>
              </a:rPr>
              <a:t>（</a:t>
            </a:r>
            <a:r>
              <a:rPr lang="en-US" altLang="zh-CN" sz="3200" b="1" dirty="0">
                <a:solidFill>
                  <a:srgbClr val="009900"/>
                </a:solidFill>
              </a:rPr>
              <a:t>1</a:t>
            </a:r>
            <a:r>
              <a:rPr lang="zh-CN" altLang="en-US" sz="3200" b="1" dirty="0">
                <a:solidFill>
                  <a:srgbClr val="009900"/>
                </a:solidFill>
              </a:rPr>
              <a:t>）速度一定，路程和时间。</a:t>
            </a:r>
          </a:p>
          <a:p>
            <a:r>
              <a:rPr lang="zh-CN" altLang="en-US" sz="3200" b="1" dirty="0">
                <a:solidFill>
                  <a:srgbClr val="009900"/>
                </a:solidFill>
              </a:rPr>
              <a:t>（</a:t>
            </a:r>
            <a:r>
              <a:rPr lang="en-US" altLang="zh-CN" sz="3200" b="1" dirty="0">
                <a:solidFill>
                  <a:srgbClr val="009900"/>
                </a:solidFill>
              </a:rPr>
              <a:t>2</a:t>
            </a:r>
            <a:r>
              <a:rPr lang="zh-CN" altLang="en-US" sz="3200" b="1" dirty="0">
                <a:solidFill>
                  <a:srgbClr val="009900"/>
                </a:solidFill>
              </a:rPr>
              <a:t>）一个人的年龄与体重。</a:t>
            </a:r>
          </a:p>
          <a:p>
            <a:r>
              <a:rPr lang="zh-CN" altLang="en-US" sz="3200" b="1" dirty="0">
                <a:solidFill>
                  <a:srgbClr val="009900"/>
                </a:solidFill>
              </a:rPr>
              <a:t>（</a:t>
            </a:r>
            <a:r>
              <a:rPr lang="en-US" altLang="zh-CN" sz="3200" b="1" dirty="0">
                <a:solidFill>
                  <a:srgbClr val="009900"/>
                </a:solidFill>
              </a:rPr>
              <a:t>3</a:t>
            </a:r>
            <a:r>
              <a:rPr lang="zh-CN" altLang="en-US" sz="3200" b="1" dirty="0">
                <a:solidFill>
                  <a:srgbClr val="009900"/>
                </a:solidFill>
              </a:rPr>
              <a:t>）平行四边形的高一定，它的底与面积。</a:t>
            </a:r>
          </a:p>
          <a:p>
            <a:r>
              <a:rPr lang="zh-CN" altLang="en-US" sz="3200" b="1" dirty="0">
                <a:solidFill>
                  <a:srgbClr val="009900"/>
                </a:solidFill>
              </a:rPr>
              <a:t>（</a:t>
            </a:r>
            <a:r>
              <a:rPr lang="en-US" altLang="zh-CN" sz="3200" b="1" dirty="0">
                <a:solidFill>
                  <a:srgbClr val="009900"/>
                </a:solidFill>
              </a:rPr>
              <a:t>4</a:t>
            </a:r>
            <a:r>
              <a:rPr lang="zh-CN" altLang="en-US" sz="3200" b="1" dirty="0">
                <a:solidFill>
                  <a:srgbClr val="009900"/>
                </a:solidFill>
              </a:rPr>
              <a:t>）天数一定，生产零件的总个数与每天生 </a:t>
            </a:r>
          </a:p>
          <a:p>
            <a:r>
              <a:rPr lang="zh-CN" altLang="en-US" sz="3200" b="1" dirty="0">
                <a:solidFill>
                  <a:srgbClr val="009900"/>
                </a:solidFill>
              </a:rPr>
              <a:t>          产零件的个数。</a:t>
            </a:r>
          </a:p>
          <a:p>
            <a:endParaRPr lang="en-US" altLang="zh-CN" sz="3200" b="1" dirty="0">
              <a:solidFill>
                <a:srgbClr val="0099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990000"/>
                </a:solidFill>
                <a:ea typeface="楷体_GB2312" pitchFamily="49" charset="-122"/>
              </a:rPr>
              <a:t>练一练：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288" y="5589588"/>
            <a:ext cx="8343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</a:rPr>
              <a:t>想一想，生活中还有哪两种量成正比例关系？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971550" y="908050"/>
            <a:ext cx="629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已知</a:t>
            </a:r>
            <a:r>
              <a:rPr lang="en-US" altLang="zh-CN" sz="2800" b="1" dirty="0">
                <a:solidFill>
                  <a:srgbClr val="0000FF"/>
                </a:solidFill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</a:rPr>
              <a:t>和</a:t>
            </a:r>
            <a:r>
              <a:rPr lang="en-US" altLang="zh-CN" sz="2800" b="1" dirty="0">
                <a:solidFill>
                  <a:srgbClr val="0000FF"/>
                </a:solidFill>
              </a:rPr>
              <a:t>y</a:t>
            </a:r>
            <a:r>
              <a:rPr lang="zh-CN" altLang="en-US" sz="2800" b="1" dirty="0">
                <a:solidFill>
                  <a:srgbClr val="0000FF"/>
                </a:solidFill>
              </a:rPr>
              <a:t>成正比例，请将下表填完整。</a:t>
            </a:r>
          </a:p>
        </p:txBody>
      </p:sp>
      <p:sp>
        <p:nvSpPr>
          <p:cNvPr id="9329" name="Text Box 113"/>
          <p:cNvSpPr txBox="1">
            <a:spLocks noChangeArrowheads="1"/>
          </p:cNvSpPr>
          <p:nvPr/>
        </p:nvSpPr>
        <p:spPr bwMode="auto">
          <a:xfrm>
            <a:off x="250825" y="188913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990000"/>
                </a:solidFill>
                <a:ea typeface="楷体_GB2312" pitchFamily="49" charset="-122"/>
              </a:rPr>
              <a:t>练一练：</a:t>
            </a:r>
          </a:p>
        </p:txBody>
      </p:sp>
      <p:graphicFrame>
        <p:nvGraphicFramePr>
          <p:cNvPr id="9331" name="Object 115"/>
          <p:cNvGraphicFramePr>
            <a:graphicFrameLocks noChangeAspect="1"/>
          </p:cNvGraphicFramePr>
          <p:nvPr/>
        </p:nvGraphicFramePr>
        <p:xfrm>
          <a:off x="5003800" y="2924175"/>
          <a:ext cx="3730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2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24175"/>
                        <a:ext cx="373063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7" name="Rectangle 121"/>
          <p:cNvSpPr>
            <a:spLocks noChangeArrowheads="1"/>
          </p:cNvSpPr>
          <p:nvPr/>
        </p:nvSpPr>
        <p:spPr bwMode="auto">
          <a:xfrm>
            <a:off x="3557588" y="2941638"/>
            <a:ext cx="3381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343" name="Rectangle 127"/>
          <p:cNvSpPr>
            <a:spLocks noChangeArrowheads="1"/>
          </p:cNvSpPr>
          <p:nvPr/>
        </p:nvSpPr>
        <p:spPr bwMode="auto">
          <a:xfrm>
            <a:off x="3557588" y="2941638"/>
            <a:ext cx="3381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444" name="Group 228"/>
          <p:cNvGraphicFramePr>
            <a:graphicFrameLocks noGrp="1"/>
          </p:cNvGraphicFramePr>
          <p:nvPr/>
        </p:nvGraphicFramePr>
        <p:xfrm>
          <a:off x="1763713" y="1628775"/>
          <a:ext cx="4679950" cy="2305050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410" name="Object 19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3" name="公式" r:id="rId5" imgW="114300" imgH="215900" progId="Equation.3">
                  <p:embed/>
                </p:oleObj>
              </mc:Choice>
              <mc:Fallback>
                <p:oleObj name="公式" r:id="rId5" imgW="114300" imgH="215900" progId="Equation.3">
                  <p:embed/>
                  <p:pic>
                    <p:nvPicPr>
                      <p:cNvPr id="0" name="Object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11" name="Object 195"/>
          <p:cNvGraphicFramePr>
            <a:graphicFrameLocks noChangeAspect="1"/>
          </p:cNvGraphicFramePr>
          <p:nvPr/>
        </p:nvGraphicFramePr>
        <p:xfrm>
          <a:off x="5795963" y="1628775"/>
          <a:ext cx="3587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公式" r:id="rId7" imgW="139700" imgH="393700" progId="Equation.3">
                  <p:embed/>
                </p:oleObj>
              </mc:Choice>
              <mc:Fallback>
                <p:oleObj name="公式" r:id="rId7" imgW="139700" imgH="393700" progId="Equation.3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628775"/>
                        <a:ext cx="3587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35" name="Text Box 219"/>
          <p:cNvSpPr txBox="1">
            <a:spLocks noChangeArrowheads="1"/>
          </p:cNvSpPr>
          <p:nvPr/>
        </p:nvSpPr>
        <p:spPr bwMode="auto">
          <a:xfrm>
            <a:off x="3132138" y="1773238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436" name="Text Box 220"/>
          <p:cNvSpPr txBox="1">
            <a:spLocks noChangeArrowheads="1"/>
          </p:cNvSpPr>
          <p:nvPr/>
        </p:nvSpPr>
        <p:spPr bwMode="auto">
          <a:xfrm>
            <a:off x="3995738" y="3068638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437" name="Text Box 221"/>
          <p:cNvSpPr txBox="1">
            <a:spLocks noChangeArrowheads="1"/>
          </p:cNvSpPr>
          <p:nvPr/>
        </p:nvSpPr>
        <p:spPr bwMode="auto">
          <a:xfrm>
            <a:off x="5559425" y="4298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aphicFrame>
        <p:nvGraphicFramePr>
          <p:cNvPr id="9438" name="Object 222"/>
          <p:cNvGraphicFramePr>
            <a:graphicFrameLocks noChangeAspect="1"/>
          </p:cNvGraphicFramePr>
          <p:nvPr/>
        </p:nvGraphicFramePr>
        <p:xfrm>
          <a:off x="4932363" y="1628775"/>
          <a:ext cx="5048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公式" r:id="rId9" imgW="304800" imgH="520700" progId="Equation.3">
                  <p:embed/>
                </p:oleObj>
              </mc:Choice>
              <mc:Fallback>
                <p:oleObj name="公式" r:id="rId9" imgW="304800" imgH="520700" progId="Equation.3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628775"/>
                        <a:ext cx="50482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39" name="Text Box 223"/>
          <p:cNvSpPr txBox="1">
            <a:spLocks noChangeArrowheads="1"/>
          </p:cNvSpPr>
          <p:nvPr/>
        </p:nvSpPr>
        <p:spPr bwMode="auto">
          <a:xfrm>
            <a:off x="7216775" y="4370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aphicFrame>
        <p:nvGraphicFramePr>
          <p:cNvPr id="9440" name="Object 224"/>
          <p:cNvGraphicFramePr>
            <a:graphicFrameLocks noChangeAspect="1"/>
          </p:cNvGraphicFramePr>
          <p:nvPr/>
        </p:nvGraphicFramePr>
        <p:xfrm>
          <a:off x="5724525" y="2781300"/>
          <a:ext cx="6477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6" name="公式" r:id="rId11" imgW="190500" imgH="520700" progId="Equation.3">
                  <p:embed/>
                </p:oleObj>
              </mc:Choice>
              <mc:Fallback>
                <p:oleObj name="公式" r:id="rId11" imgW="190500" imgH="520700" progId="Equation.3">
                  <p:embed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781300"/>
                        <a:ext cx="6477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5" grpId="0"/>
      <p:bldP spid="94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7" name="Line 57"/>
          <p:cNvSpPr>
            <a:spLocks noChangeShapeType="1"/>
          </p:cNvSpPr>
          <p:nvPr/>
        </p:nvSpPr>
        <p:spPr bwMode="auto">
          <a:xfrm flipV="1">
            <a:off x="3203575" y="4941888"/>
            <a:ext cx="0" cy="4333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1550" y="457200"/>
            <a:ext cx="69135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</a:rPr>
              <a:t>你能把工作时间和工作总量之间的关系在下图中表示出来吗？</a:t>
            </a:r>
          </a:p>
        </p:txBody>
      </p:sp>
      <p:grpSp>
        <p:nvGrpSpPr>
          <p:cNvPr id="10288" name="Group 48"/>
          <p:cNvGrpSpPr/>
          <p:nvPr/>
        </p:nvGrpSpPr>
        <p:grpSpPr bwMode="auto">
          <a:xfrm>
            <a:off x="2339975" y="1400175"/>
            <a:ext cx="5434013" cy="5053013"/>
            <a:chOff x="1474" y="754"/>
            <a:chExt cx="3423" cy="3183"/>
          </a:xfrm>
        </p:grpSpPr>
        <p:grpSp>
          <p:nvGrpSpPr>
            <p:cNvPr id="10264" name="Group 24"/>
            <p:cNvGrpSpPr/>
            <p:nvPr/>
          </p:nvGrpSpPr>
          <p:grpSpPr bwMode="auto">
            <a:xfrm>
              <a:off x="1746" y="890"/>
              <a:ext cx="2404" cy="2359"/>
              <a:chOff x="1066" y="1525"/>
              <a:chExt cx="2086" cy="2041"/>
            </a:xfrm>
          </p:grpSpPr>
          <p:sp>
            <p:nvSpPr>
              <p:cNvPr id="10244" name="Line 4"/>
              <p:cNvSpPr>
                <a:spLocks noChangeShapeType="1"/>
              </p:cNvSpPr>
              <p:nvPr/>
            </p:nvSpPr>
            <p:spPr bwMode="auto">
              <a:xfrm>
                <a:off x="1066" y="3566"/>
                <a:ext cx="20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 flipV="1">
                <a:off x="1066" y="1525"/>
                <a:ext cx="0" cy="20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1066" y="333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1066" y="175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8" name="Line 8"/>
              <p:cNvSpPr>
                <a:spLocks noChangeShapeType="1"/>
              </p:cNvSpPr>
              <p:nvPr/>
            </p:nvSpPr>
            <p:spPr bwMode="auto">
              <a:xfrm>
                <a:off x="1066" y="3113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9" name="Line 9"/>
              <p:cNvSpPr>
                <a:spLocks noChangeShapeType="1"/>
              </p:cNvSpPr>
              <p:nvPr/>
            </p:nvSpPr>
            <p:spPr bwMode="auto">
              <a:xfrm>
                <a:off x="1066" y="2886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1066" y="265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>
                <a:off x="1066" y="243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1066" y="2205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>
                <a:off x="1066" y="1979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1292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1519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1746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197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220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>
                <a:off x="2427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2653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2880" y="1752"/>
                <a:ext cx="0" cy="181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1610" y="754"/>
              <a:ext cx="8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 b="1"/>
                <a:t>工作总量（吨）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3878" y="3277"/>
              <a:ext cx="10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/>
                <a:t>工作时间（时）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1927" y="32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1</a:t>
              </a:r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2154" y="324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2</a:t>
              </a: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426" y="324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2699" y="324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4</a:t>
              </a:r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2956" y="324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5</a:t>
              </a:r>
            </a:p>
          </p:txBody>
        </p: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3198" y="324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6</a:t>
              </a:r>
            </a:p>
          </p:txBody>
        </p: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3470" y="324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7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1474" y="288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14</a:t>
              </a:r>
            </a:p>
          </p:txBody>
        </p: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1474" y="261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28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1474" y="234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42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1474" y="206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56</a:t>
              </a:r>
            </a:p>
          </p:txBody>
        </p:sp>
        <p:sp>
          <p:nvSpPr>
            <p:cNvPr id="10280" name="Text Box 40"/>
            <p:cNvSpPr txBox="1">
              <a:spLocks noChangeArrowheads="1"/>
            </p:cNvSpPr>
            <p:nvPr/>
          </p:nvSpPr>
          <p:spPr bwMode="auto">
            <a:xfrm>
              <a:off x="1474" y="179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70</a:t>
              </a:r>
            </a:p>
          </p:txBody>
        </p: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1474" y="152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84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474" y="129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98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2595" y="370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/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1550" y="311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</a:t>
              </a:r>
            </a:p>
          </p:txBody>
        </p:sp>
      </p:grpSp>
      <p:sp>
        <p:nvSpPr>
          <p:cNvPr id="10289" name="Oval 49"/>
          <p:cNvSpPr>
            <a:spLocks noChangeArrowheads="1"/>
          </p:cNvSpPr>
          <p:nvPr/>
        </p:nvSpPr>
        <p:spPr bwMode="auto">
          <a:xfrm>
            <a:off x="5219700" y="28400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0" name="Oval 50"/>
          <p:cNvSpPr>
            <a:spLocks noChangeArrowheads="1"/>
          </p:cNvSpPr>
          <p:nvPr/>
        </p:nvSpPr>
        <p:spPr bwMode="auto">
          <a:xfrm>
            <a:off x="5651500" y="24082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2" name="Oval 52"/>
          <p:cNvSpPr>
            <a:spLocks noChangeArrowheads="1"/>
          </p:cNvSpPr>
          <p:nvPr/>
        </p:nvSpPr>
        <p:spPr bwMode="auto">
          <a:xfrm>
            <a:off x="3994150" y="4064000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4427538" y="3632200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4787900" y="32718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>
            <a:off x="2771775" y="4941888"/>
            <a:ext cx="431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3132138" y="492918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 flipV="1">
            <a:off x="3563938" y="4508500"/>
            <a:ext cx="0" cy="8651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2771775" y="4508500"/>
            <a:ext cx="863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 flipV="1">
            <a:off x="2771775" y="2060575"/>
            <a:ext cx="3313113" cy="3313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1042988" y="5876925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</a:rPr>
              <a:t>（</a:t>
            </a:r>
            <a:r>
              <a:rPr lang="en-US" altLang="zh-CN" sz="3600" b="1">
                <a:solidFill>
                  <a:srgbClr val="0000FF"/>
                </a:solidFill>
              </a:rPr>
              <a:t>1</a:t>
            </a:r>
            <a:r>
              <a:rPr lang="zh-CN" altLang="en-US" sz="3600" b="1">
                <a:solidFill>
                  <a:srgbClr val="0000FF"/>
                </a:solidFill>
              </a:rPr>
              <a:t>）从图中你发现了什么？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179388" y="476250"/>
            <a:ext cx="73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</a:rPr>
              <a:t>例</a:t>
            </a:r>
            <a:r>
              <a:rPr lang="en-US" altLang="zh-CN" sz="2800" b="1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3563938" y="4495800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7" grpId="0" animBg="1"/>
      <p:bldP spid="10289" grpId="0" animBg="1"/>
      <p:bldP spid="10290" grpId="0" animBg="1"/>
      <p:bldP spid="10292" grpId="0" animBg="1"/>
      <p:bldP spid="10293" grpId="0" animBg="1"/>
      <p:bldP spid="10294" grpId="0" animBg="1"/>
      <p:bldP spid="10298" grpId="0" animBg="1"/>
      <p:bldP spid="10295" grpId="0" animBg="1"/>
      <p:bldP spid="10299" grpId="0" animBg="1"/>
      <p:bldP spid="10300" grpId="0" animBg="1"/>
      <p:bldP spid="10296" grpId="0" animBg="1"/>
      <p:bldP spid="10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-180975" y="5373688"/>
            <a:ext cx="9450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（</a:t>
            </a:r>
            <a:r>
              <a:rPr lang="en-US" altLang="zh-CN" sz="2800" b="1">
                <a:solidFill>
                  <a:srgbClr val="0000FF"/>
                </a:solidFill>
              </a:rPr>
              <a:t>2</a:t>
            </a:r>
            <a:r>
              <a:rPr lang="zh-CN" altLang="en-US" sz="2800" b="1">
                <a:solidFill>
                  <a:srgbClr val="0000FF"/>
                </a:solidFill>
              </a:rPr>
              <a:t>）根据上图估计一下，</a:t>
            </a:r>
            <a:r>
              <a:rPr lang="en-US" altLang="zh-CN" sz="2800" b="1">
                <a:solidFill>
                  <a:srgbClr val="0000FF"/>
                </a:solidFill>
              </a:rPr>
              <a:t>4.5</a:t>
            </a:r>
            <a:r>
              <a:rPr lang="zh-CN" altLang="en-US" sz="2800" b="1">
                <a:solidFill>
                  <a:srgbClr val="0000FF"/>
                </a:solidFill>
              </a:rPr>
              <a:t>小时大约能生产多少吨啤酒？</a:t>
            </a:r>
          </a:p>
        </p:txBody>
      </p:sp>
      <p:grpSp>
        <p:nvGrpSpPr>
          <p:cNvPr id="63543" name="Group 55"/>
          <p:cNvGrpSpPr/>
          <p:nvPr/>
        </p:nvGrpSpPr>
        <p:grpSpPr bwMode="auto">
          <a:xfrm>
            <a:off x="1908175" y="836613"/>
            <a:ext cx="5434013" cy="5053012"/>
            <a:chOff x="1474" y="890"/>
            <a:chExt cx="3423" cy="3183"/>
          </a:xfrm>
        </p:grpSpPr>
        <p:grpSp>
          <p:nvGrpSpPr>
            <p:cNvPr id="63505" name="Group 17"/>
            <p:cNvGrpSpPr/>
            <p:nvPr/>
          </p:nvGrpSpPr>
          <p:grpSpPr bwMode="auto">
            <a:xfrm>
              <a:off x="1474" y="890"/>
              <a:ext cx="3423" cy="3183"/>
              <a:chOff x="1474" y="754"/>
              <a:chExt cx="3423" cy="3183"/>
            </a:xfrm>
          </p:grpSpPr>
          <p:grpSp>
            <p:nvGrpSpPr>
              <p:cNvPr id="63506" name="Group 18"/>
              <p:cNvGrpSpPr/>
              <p:nvPr/>
            </p:nvGrpSpPr>
            <p:grpSpPr bwMode="auto">
              <a:xfrm>
                <a:off x="1746" y="890"/>
                <a:ext cx="2404" cy="2359"/>
                <a:chOff x="1066" y="1525"/>
                <a:chExt cx="2086" cy="2041"/>
              </a:xfrm>
            </p:grpSpPr>
            <p:sp>
              <p:nvSpPr>
                <p:cNvPr id="63507" name="Line 19"/>
                <p:cNvSpPr>
                  <a:spLocks noChangeShapeType="1"/>
                </p:cNvSpPr>
                <p:nvPr/>
              </p:nvSpPr>
              <p:spPr bwMode="auto">
                <a:xfrm>
                  <a:off x="1066" y="3566"/>
                  <a:ext cx="208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0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066" y="1525"/>
                  <a:ext cx="0" cy="204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09" name="Line 21"/>
                <p:cNvSpPr>
                  <a:spLocks noChangeShapeType="1"/>
                </p:cNvSpPr>
                <p:nvPr/>
              </p:nvSpPr>
              <p:spPr bwMode="auto">
                <a:xfrm>
                  <a:off x="1066" y="333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0" name="Line 22"/>
                <p:cNvSpPr>
                  <a:spLocks noChangeShapeType="1"/>
                </p:cNvSpPr>
                <p:nvPr/>
              </p:nvSpPr>
              <p:spPr bwMode="auto">
                <a:xfrm>
                  <a:off x="1066" y="1752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1" name="Line 23"/>
                <p:cNvSpPr>
                  <a:spLocks noChangeShapeType="1"/>
                </p:cNvSpPr>
                <p:nvPr/>
              </p:nvSpPr>
              <p:spPr bwMode="auto">
                <a:xfrm>
                  <a:off x="1066" y="3113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2" name="Line 24"/>
                <p:cNvSpPr>
                  <a:spLocks noChangeShapeType="1"/>
                </p:cNvSpPr>
                <p:nvPr/>
              </p:nvSpPr>
              <p:spPr bwMode="auto">
                <a:xfrm>
                  <a:off x="1066" y="2886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3" name="Line 25"/>
                <p:cNvSpPr>
                  <a:spLocks noChangeShapeType="1"/>
                </p:cNvSpPr>
                <p:nvPr/>
              </p:nvSpPr>
              <p:spPr bwMode="auto">
                <a:xfrm>
                  <a:off x="1066" y="265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4" name="Line 26"/>
                <p:cNvSpPr>
                  <a:spLocks noChangeShapeType="1"/>
                </p:cNvSpPr>
                <p:nvPr/>
              </p:nvSpPr>
              <p:spPr bwMode="auto">
                <a:xfrm>
                  <a:off x="1066" y="2432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5" name="Line 27"/>
                <p:cNvSpPr>
                  <a:spLocks noChangeShapeType="1"/>
                </p:cNvSpPr>
                <p:nvPr/>
              </p:nvSpPr>
              <p:spPr bwMode="auto">
                <a:xfrm>
                  <a:off x="1066" y="2205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6" name="Line 28"/>
                <p:cNvSpPr>
                  <a:spLocks noChangeShapeType="1"/>
                </p:cNvSpPr>
                <p:nvPr/>
              </p:nvSpPr>
              <p:spPr bwMode="auto">
                <a:xfrm>
                  <a:off x="1066" y="1979"/>
                  <a:ext cx="1814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7" name="Line 29"/>
                <p:cNvSpPr>
                  <a:spLocks noChangeShapeType="1"/>
                </p:cNvSpPr>
                <p:nvPr/>
              </p:nvSpPr>
              <p:spPr bwMode="auto">
                <a:xfrm>
                  <a:off x="1292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8" name="Line 30"/>
                <p:cNvSpPr>
                  <a:spLocks noChangeShapeType="1"/>
                </p:cNvSpPr>
                <p:nvPr/>
              </p:nvSpPr>
              <p:spPr bwMode="auto">
                <a:xfrm>
                  <a:off x="1519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9" name="Line 31"/>
                <p:cNvSpPr>
                  <a:spLocks noChangeShapeType="1"/>
                </p:cNvSpPr>
                <p:nvPr/>
              </p:nvSpPr>
              <p:spPr bwMode="auto">
                <a:xfrm>
                  <a:off x="1746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20" name="Line 32"/>
                <p:cNvSpPr>
                  <a:spLocks noChangeShapeType="1"/>
                </p:cNvSpPr>
                <p:nvPr/>
              </p:nvSpPr>
              <p:spPr bwMode="auto">
                <a:xfrm>
                  <a:off x="1973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21" name="Line 33"/>
                <p:cNvSpPr>
                  <a:spLocks noChangeShapeType="1"/>
                </p:cNvSpPr>
                <p:nvPr/>
              </p:nvSpPr>
              <p:spPr bwMode="auto">
                <a:xfrm>
                  <a:off x="2200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22" name="Line 34"/>
                <p:cNvSpPr>
                  <a:spLocks noChangeShapeType="1"/>
                </p:cNvSpPr>
                <p:nvPr/>
              </p:nvSpPr>
              <p:spPr bwMode="auto">
                <a:xfrm>
                  <a:off x="2427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23" name="Line 35"/>
                <p:cNvSpPr>
                  <a:spLocks noChangeShapeType="1"/>
                </p:cNvSpPr>
                <p:nvPr/>
              </p:nvSpPr>
              <p:spPr bwMode="auto">
                <a:xfrm>
                  <a:off x="2653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24" name="Line 36"/>
                <p:cNvSpPr>
                  <a:spLocks noChangeShapeType="1"/>
                </p:cNvSpPr>
                <p:nvPr/>
              </p:nvSpPr>
              <p:spPr bwMode="auto">
                <a:xfrm>
                  <a:off x="2880" y="1752"/>
                  <a:ext cx="0" cy="181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3525" name="Text Box 37"/>
              <p:cNvSpPr txBox="1">
                <a:spLocks noChangeArrowheads="1"/>
              </p:cNvSpPr>
              <p:nvPr/>
            </p:nvSpPr>
            <p:spPr bwMode="auto">
              <a:xfrm>
                <a:off x="1610" y="754"/>
                <a:ext cx="8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1400" b="1"/>
                  <a:t>工作总量（吨）</a:t>
                </a:r>
              </a:p>
            </p:txBody>
          </p:sp>
          <p:sp>
            <p:nvSpPr>
              <p:cNvPr id="63526" name="Text Box 38"/>
              <p:cNvSpPr txBox="1">
                <a:spLocks noChangeArrowheads="1"/>
              </p:cNvSpPr>
              <p:nvPr/>
            </p:nvSpPr>
            <p:spPr bwMode="auto">
              <a:xfrm>
                <a:off x="3878" y="3277"/>
                <a:ext cx="10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1600" b="1"/>
                  <a:t>工作时间（时）</a:t>
                </a:r>
              </a:p>
            </p:txBody>
          </p:sp>
          <p:sp>
            <p:nvSpPr>
              <p:cNvPr id="63527" name="Text Box 39"/>
              <p:cNvSpPr txBox="1">
                <a:spLocks noChangeArrowheads="1"/>
              </p:cNvSpPr>
              <p:nvPr/>
            </p:nvSpPr>
            <p:spPr bwMode="auto">
              <a:xfrm>
                <a:off x="1927" y="324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1</a:t>
                </a:r>
              </a:p>
            </p:txBody>
          </p:sp>
          <p:sp>
            <p:nvSpPr>
              <p:cNvPr id="63528" name="Text Box 40"/>
              <p:cNvSpPr txBox="1">
                <a:spLocks noChangeArrowheads="1"/>
              </p:cNvSpPr>
              <p:nvPr/>
            </p:nvSpPr>
            <p:spPr bwMode="auto">
              <a:xfrm>
                <a:off x="2154" y="3249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/>
                  <a:t>2</a:t>
                </a:r>
              </a:p>
            </p:txBody>
          </p:sp>
          <p:sp>
            <p:nvSpPr>
              <p:cNvPr id="63529" name="Text Box 41"/>
              <p:cNvSpPr txBox="1">
                <a:spLocks noChangeArrowheads="1"/>
              </p:cNvSpPr>
              <p:nvPr/>
            </p:nvSpPr>
            <p:spPr bwMode="auto">
              <a:xfrm>
                <a:off x="2426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3</a:t>
                </a:r>
              </a:p>
            </p:txBody>
          </p:sp>
          <p:sp>
            <p:nvSpPr>
              <p:cNvPr id="63530" name="Text Box 42"/>
              <p:cNvSpPr txBox="1">
                <a:spLocks noChangeArrowheads="1"/>
              </p:cNvSpPr>
              <p:nvPr/>
            </p:nvSpPr>
            <p:spPr bwMode="auto">
              <a:xfrm>
                <a:off x="2699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4</a:t>
                </a:r>
              </a:p>
            </p:txBody>
          </p:sp>
          <p:sp>
            <p:nvSpPr>
              <p:cNvPr id="63531" name="Text Box 43"/>
              <p:cNvSpPr txBox="1">
                <a:spLocks noChangeArrowheads="1"/>
              </p:cNvSpPr>
              <p:nvPr/>
            </p:nvSpPr>
            <p:spPr bwMode="auto">
              <a:xfrm>
                <a:off x="2956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5</a:t>
                </a:r>
              </a:p>
            </p:txBody>
          </p:sp>
          <p:sp>
            <p:nvSpPr>
              <p:cNvPr id="63532" name="Text Box 44"/>
              <p:cNvSpPr txBox="1">
                <a:spLocks noChangeArrowheads="1"/>
              </p:cNvSpPr>
              <p:nvPr/>
            </p:nvSpPr>
            <p:spPr bwMode="auto">
              <a:xfrm>
                <a:off x="3198" y="32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6</a:t>
                </a:r>
              </a:p>
            </p:txBody>
          </p:sp>
          <p:sp>
            <p:nvSpPr>
              <p:cNvPr id="63533" name="Text Box 45"/>
              <p:cNvSpPr txBox="1">
                <a:spLocks noChangeArrowheads="1"/>
              </p:cNvSpPr>
              <p:nvPr/>
            </p:nvSpPr>
            <p:spPr bwMode="auto">
              <a:xfrm>
                <a:off x="3470" y="324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7</a:t>
                </a:r>
              </a:p>
            </p:txBody>
          </p:sp>
          <p:sp>
            <p:nvSpPr>
              <p:cNvPr id="63534" name="Text Box 46"/>
              <p:cNvSpPr txBox="1">
                <a:spLocks noChangeArrowheads="1"/>
              </p:cNvSpPr>
              <p:nvPr/>
            </p:nvSpPr>
            <p:spPr bwMode="auto">
              <a:xfrm>
                <a:off x="1474" y="288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14</a:t>
                </a:r>
              </a:p>
            </p:txBody>
          </p:sp>
          <p:sp>
            <p:nvSpPr>
              <p:cNvPr id="63535" name="Text Box 47"/>
              <p:cNvSpPr txBox="1">
                <a:spLocks noChangeArrowheads="1"/>
              </p:cNvSpPr>
              <p:nvPr/>
            </p:nvSpPr>
            <p:spPr bwMode="auto">
              <a:xfrm>
                <a:off x="1474" y="261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28</a:t>
                </a:r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42</a:t>
                </a:r>
              </a:p>
            </p:txBody>
          </p:sp>
          <p:sp>
            <p:nvSpPr>
              <p:cNvPr id="63537" name="Text Box 49"/>
              <p:cNvSpPr txBox="1">
                <a:spLocks noChangeArrowheads="1"/>
              </p:cNvSpPr>
              <p:nvPr/>
            </p:nvSpPr>
            <p:spPr bwMode="auto">
              <a:xfrm>
                <a:off x="1474" y="206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56</a:t>
                </a:r>
              </a:p>
            </p:txBody>
          </p:sp>
          <p:sp>
            <p:nvSpPr>
              <p:cNvPr id="63538" name="Text Box 50"/>
              <p:cNvSpPr txBox="1">
                <a:spLocks noChangeArrowheads="1"/>
              </p:cNvSpPr>
              <p:nvPr/>
            </p:nvSpPr>
            <p:spPr bwMode="auto">
              <a:xfrm>
                <a:off x="1474" y="1797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70</a:t>
                </a:r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1474" y="152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84</a:t>
                </a:r>
              </a:p>
            </p:txBody>
          </p:sp>
          <p:sp>
            <p:nvSpPr>
              <p:cNvPr id="63540" name="Text Box 52"/>
              <p:cNvSpPr txBox="1">
                <a:spLocks noChangeArrowheads="1"/>
              </p:cNvSpPr>
              <p:nvPr/>
            </p:nvSpPr>
            <p:spPr bwMode="auto">
              <a:xfrm>
                <a:off x="1474" y="129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98</a:t>
                </a:r>
              </a:p>
            </p:txBody>
          </p:sp>
          <p:sp>
            <p:nvSpPr>
              <p:cNvPr id="63541" name="Text Box 53"/>
              <p:cNvSpPr txBox="1">
                <a:spLocks noChangeArrowheads="1"/>
              </p:cNvSpPr>
              <p:nvPr/>
            </p:nvSpPr>
            <p:spPr bwMode="auto">
              <a:xfrm>
                <a:off x="2595" y="3706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zh-CN"/>
              </a:p>
            </p:txBody>
          </p:sp>
          <p:sp>
            <p:nvSpPr>
              <p:cNvPr id="63542" name="Text Box 54"/>
              <p:cNvSpPr txBox="1">
                <a:spLocks noChangeArrowheads="1"/>
              </p:cNvSpPr>
              <p:nvPr/>
            </p:nvSpPr>
            <p:spPr bwMode="auto">
              <a:xfrm>
                <a:off x="1550" y="311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0</a:t>
                </a:r>
              </a:p>
            </p:txBody>
          </p:sp>
        </p:grpSp>
        <p:sp>
          <p:nvSpPr>
            <p:cNvPr id="63493" name="Oval 5"/>
            <p:cNvSpPr>
              <a:spLocks noChangeArrowheads="1"/>
            </p:cNvSpPr>
            <p:nvPr/>
          </p:nvSpPr>
          <p:spPr bwMode="auto">
            <a:xfrm>
              <a:off x="3288" y="178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4" name="Oval 6"/>
            <p:cNvSpPr>
              <a:spLocks noChangeArrowheads="1"/>
            </p:cNvSpPr>
            <p:nvPr/>
          </p:nvSpPr>
          <p:spPr bwMode="auto">
            <a:xfrm>
              <a:off x="3560" y="1517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auto">
            <a:xfrm>
              <a:off x="2245" y="2832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auto">
            <a:xfrm>
              <a:off x="2516" y="2560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7" name="Oval 9"/>
            <p:cNvSpPr>
              <a:spLocks noChangeArrowheads="1"/>
            </p:cNvSpPr>
            <p:nvPr/>
          </p:nvSpPr>
          <p:spPr bwMode="auto">
            <a:xfrm>
              <a:off x="2789" y="2288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8" name="Oval 10"/>
            <p:cNvSpPr>
              <a:spLocks noChangeArrowheads="1"/>
            </p:cNvSpPr>
            <p:nvPr/>
          </p:nvSpPr>
          <p:spPr bwMode="auto">
            <a:xfrm>
              <a:off x="3016" y="2061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499" name="Oval 11"/>
            <p:cNvSpPr>
              <a:spLocks noChangeArrowheads="1"/>
            </p:cNvSpPr>
            <p:nvPr/>
          </p:nvSpPr>
          <p:spPr bwMode="auto">
            <a:xfrm>
              <a:off x="1973" y="3105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500" name="Line 12"/>
            <p:cNvSpPr>
              <a:spLocks noChangeShapeType="1"/>
            </p:cNvSpPr>
            <p:nvPr/>
          </p:nvSpPr>
          <p:spPr bwMode="auto">
            <a:xfrm flipV="1">
              <a:off x="1746" y="1290"/>
              <a:ext cx="2087" cy="20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179388" y="476250"/>
            <a:ext cx="73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00"/>
                </a:solidFill>
              </a:rPr>
              <a:t>例</a:t>
            </a:r>
            <a:r>
              <a:rPr lang="en-US" altLang="zh-CN" sz="2800" b="1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63545" name="Oval 57"/>
          <p:cNvSpPr>
            <a:spLocks noChangeArrowheads="1"/>
          </p:cNvSpPr>
          <p:nvPr/>
        </p:nvSpPr>
        <p:spPr bwMode="auto">
          <a:xfrm>
            <a:off x="4140200" y="4797425"/>
            <a:ext cx="73025" cy="71438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47" name="Line 59"/>
          <p:cNvSpPr>
            <a:spLocks noChangeShapeType="1"/>
          </p:cNvSpPr>
          <p:nvPr/>
        </p:nvSpPr>
        <p:spPr bwMode="auto">
          <a:xfrm flipV="1">
            <a:off x="4211638" y="2924175"/>
            <a:ext cx="0" cy="18732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48" name="Line 60"/>
          <p:cNvSpPr>
            <a:spLocks noChangeShapeType="1"/>
          </p:cNvSpPr>
          <p:nvPr/>
        </p:nvSpPr>
        <p:spPr bwMode="auto">
          <a:xfrm flipH="1">
            <a:off x="2339975" y="2924175"/>
            <a:ext cx="18716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49" name="Oval 61"/>
          <p:cNvSpPr>
            <a:spLocks noChangeArrowheads="1"/>
          </p:cNvSpPr>
          <p:nvPr/>
        </p:nvSpPr>
        <p:spPr bwMode="auto">
          <a:xfrm>
            <a:off x="4140200" y="2924175"/>
            <a:ext cx="73025" cy="71438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50" name="Oval 62"/>
          <p:cNvSpPr>
            <a:spLocks noChangeArrowheads="1"/>
          </p:cNvSpPr>
          <p:nvPr/>
        </p:nvSpPr>
        <p:spPr bwMode="auto">
          <a:xfrm>
            <a:off x="2268538" y="2925763"/>
            <a:ext cx="73025" cy="71437"/>
          </a:xfrm>
          <a:prstGeom prst="ellipse">
            <a:avLst/>
          </a:prstGeom>
          <a:solidFill>
            <a:srgbClr val="008000"/>
          </a:solidFill>
          <a:ln w="38100">
            <a:solidFill>
              <a:srgbClr val="008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3924300" y="47974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9900"/>
                </a:solidFill>
              </a:rPr>
              <a:t>4.5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45" grpId="0" animBg="1"/>
      <p:bldP spid="63547" grpId="0" animBg="1"/>
      <p:bldP spid="63548" grpId="0" animBg="1"/>
      <p:bldP spid="63549" grpId="0" animBg="1"/>
      <p:bldP spid="63550" grpId="0" animBg="1"/>
      <p:bldP spid="63551" grpId="0"/>
    </p:bldLst>
  </p:timing>
</p:sld>
</file>

<file path=ppt/theme/theme1.xml><?xml version="1.0" encoding="utf-8"?>
<a:theme xmlns:a="http://schemas.openxmlformats.org/drawingml/2006/main" name="WWW.2PPT.COM&#10;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943</Words>
  <Application>Microsoft Office PowerPoint</Application>
  <PresentationFormat>全屏显示(4:3)</PresentationFormat>
  <Paragraphs>344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汉仪小隶书简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2021-12-31T02:44:41Z</dcterms:created>
  <dcterms:modified xsi:type="dcterms:W3CDTF">2023-01-16T21:15:09Z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5DCDBD0B76C44506B21AFE7FD2D88560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