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1" r:id="rId2"/>
    <p:sldId id="290" r:id="rId3"/>
    <p:sldId id="270" r:id="rId4"/>
    <p:sldId id="367" r:id="rId5"/>
    <p:sldId id="384" r:id="rId6"/>
    <p:sldId id="405" r:id="rId7"/>
    <p:sldId id="406" r:id="rId8"/>
    <p:sldId id="382" r:id="rId9"/>
    <p:sldId id="407" r:id="rId10"/>
    <p:sldId id="383" r:id="rId11"/>
    <p:sldId id="408" r:id="rId12"/>
    <p:sldId id="409" r:id="rId13"/>
    <p:sldId id="396" r:id="rId14"/>
    <p:sldId id="281" r:id="rId15"/>
    <p:sldId id="401" r:id="rId16"/>
    <p:sldId id="286" r:id="rId17"/>
    <p:sldId id="300" r:id="rId18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3">
          <p15:clr>
            <a:srgbClr val="A4A3A4"/>
          </p15:clr>
        </p15:guide>
        <p15:guide id="2" orient="horz" pos="3128">
          <p15:clr>
            <a:srgbClr val="A4A3A4"/>
          </p15:clr>
        </p15:guide>
        <p15:guide id="3" pos="2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6600"/>
    <a:srgbClr val="6600CC"/>
    <a:srgbClr val="3333FF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59" autoAdjust="0"/>
  </p:normalViewPr>
  <p:slideViewPr>
    <p:cSldViewPr snapToGrid="0" snapToObjects="1">
      <p:cViewPr>
        <p:scale>
          <a:sx n="100" d="100"/>
          <a:sy n="100" d="100"/>
        </p:scale>
        <p:origin x="-1944" y="-294"/>
      </p:cViewPr>
      <p:guideLst>
        <p:guide orient="horz" pos="1063"/>
        <p:guide orient="horz" pos="3128"/>
        <p:guide pos="29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A10F2B5-A88B-4FF7-9B01-31CA04AED8C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98DCF01-6B60-40C1-AC0A-3CA1748C1685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AF922-4B64-4DED-BB44-EF884EA29B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2BD30-4382-4D10-99C6-EC4A87DF35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A7B3C-9071-443C-9D7B-2A935F82EC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AE648-FDFB-43F1-8933-09EC554272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7C61-993E-48B2-8416-1A932E3884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41CB4-A871-4016-BE52-C67CEAE45D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3958B-C75E-4389-8148-2AEE566E98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90D1B-9766-4DA1-9DA9-A1A8F6BF23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36215-D4B8-48C1-BEBB-C4D504AFFD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1544A-0AA7-417E-A54F-52E1539F5D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709E3-37C3-4449-809C-3C42D66D17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0104795-444D-4A89-A10F-844D220FAB0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hyperlink" Target="1.Look,listen%20and%20say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hyperlink" Target="2.Listen%20and%20read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/>
          </a:p>
        </p:txBody>
      </p:sp>
      <p:pic>
        <p:nvPicPr>
          <p:cNvPr id="4098" name="图片 23" descr="草地0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90" y="487076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4" descr="小花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53534">
            <a:off x="7737475" y="529113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4" y="1061061"/>
            <a:ext cx="8152248" cy="2165536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4103" name="Picture 39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0" descr="구름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401638" y="1433513"/>
            <a:ext cx="8267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	                 Module 8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6" name="TextBox 4"/>
          <p:cNvSpPr txBox="1">
            <a:spLocks noChangeArrowheads="1"/>
          </p:cNvSpPr>
          <p:nvPr/>
        </p:nvSpPr>
        <p:spPr bwMode="auto">
          <a:xfrm>
            <a:off x="3521075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WY   </a:t>
            </a:r>
            <a:r>
              <a:rPr lang="zh-CN" altLang="en-US" sz="2000" b="1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六年级下册 </a:t>
            </a:r>
          </a:p>
        </p:txBody>
      </p:sp>
      <p:pic>
        <p:nvPicPr>
          <p:cNvPr id="4107" name="图片 70" descr="蝴蝶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291536" flipH="1">
            <a:off x="7834313" y="3452813"/>
            <a:ext cx="10191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4109" name="Picture 50" descr="나뭇잎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613" y="13350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613" y="197643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613" y="26177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425" y="13350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425" y="197643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425" y="26177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5" name="文本框 4"/>
          <p:cNvSpPr txBox="1"/>
          <p:nvPr/>
        </p:nvSpPr>
        <p:spPr>
          <a:xfrm>
            <a:off x="16998" y="4201478"/>
            <a:ext cx="9127001" cy="6694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 b="1" dirty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Unit 2   Why are you wearing a hat?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6011513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433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1698170" y="207189"/>
            <a:ext cx="631767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36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4. Listen and say. Then sing.</a:t>
            </a:r>
          </a:p>
        </p:txBody>
      </p:sp>
      <p:pic>
        <p:nvPicPr>
          <p:cNvPr id="14341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1260475" y="1003300"/>
            <a:ext cx="65849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WHY，WHY，WHY... 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Why, why, why are you looking at the sky?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Why, why, why, why, why?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Why, why, why are you looking at the sky,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looking at the sky so high?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Because I can see something looking down at me, looking down at me.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Because I can see something looking down at me.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There’s a big bird in the tree!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536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1653162" y="290927"/>
            <a:ext cx="629142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32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5.Find the answers to the riddles.</a:t>
            </a:r>
          </a:p>
        </p:txBody>
      </p:sp>
      <p:pic>
        <p:nvPicPr>
          <p:cNvPr id="15365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611188" y="1643063"/>
            <a:ext cx="1987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</a:rPr>
              <a:t>Why did the girl </a:t>
            </a:r>
          </a:p>
          <a:p>
            <a:r>
              <a:rPr lang="en-US" altLang="zh-CN" sz="2000" b="1">
                <a:latin typeface="Times New Roman" panose="02020603050405020304" pitchFamily="18" charset="0"/>
              </a:rPr>
              <a:t>go into space?</a:t>
            </a: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3617913" y="1643063"/>
            <a:ext cx="1987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</a:rPr>
              <a:t>Why did the boy eat fast?</a:t>
            </a: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6483350" y="1641475"/>
            <a:ext cx="2255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</a:rPr>
              <a:t>Why did the dog sit under the tree?</a:t>
            </a:r>
          </a:p>
        </p:txBody>
      </p:sp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473075" y="4551363"/>
            <a:ext cx="2828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</a:rPr>
              <a:t>Because it didn’ t </a:t>
            </a:r>
          </a:p>
          <a:p>
            <a:r>
              <a:rPr lang="en-US" altLang="zh-CN" sz="2000" b="1">
                <a:latin typeface="Times New Roman" panose="02020603050405020304" pitchFamily="18" charset="0"/>
              </a:rPr>
              <a:t>want to be a hot dog.</a:t>
            </a:r>
          </a:p>
        </p:txBody>
      </p:sp>
      <p:sp>
        <p:nvSpPr>
          <p:cNvPr id="15370" name="TextBox 14"/>
          <p:cNvSpPr txBox="1">
            <a:spLocks noChangeArrowheads="1"/>
          </p:cNvSpPr>
          <p:nvPr/>
        </p:nvSpPr>
        <p:spPr bwMode="auto">
          <a:xfrm>
            <a:off x="3529013" y="4575175"/>
            <a:ext cx="24082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</a:rPr>
              <a:t>Because she wanted to be a star.</a:t>
            </a:r>
          </a:p>
        </p:txBody>
      </p:sp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6619875" y="4557713"/>
            <a:ext cx="1987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</a:rPr>
              <a:t>Because he was eating fast food.</a:t>
            </a:r>
          </a:p>
        </p:txBody>
      </p:sp>
      <p:pic>
        <p:nvPicPr>
          <p:cNvPr id="15372" name="图片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" y="2603500"/>
            <a:ext cx="82089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接连接符 17"/>
          <p:cNvCxnSpPr/>
          <p:nvPr/>
        </p:nvCxnSpPr>
        <p:spPr>
          <a:xfrm>
            <a:off x="1481138" y="2349500"/>
            <a:ext cx="3130550" cy="382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15370" idx="0"/>
          </p:cNvCxnSpPr>
          <p:nvPr/>
        </p:nvCxnSpPr>
        <p:spPr>
          <a:xfrm>
            <a:off x="4733925" y="4030663"/>
            <a:ext cx="0" cy="5445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15370" idx="0"/>
          </p:cNvCxnSpPr>
          <p:nvPr/>
        </p:nvCxnSpPr>
        <p:spPr>
          <a:xfrm>
            <a:off x="4483100" y="2349500"/>
            <a:ext cx="3130550" cy="4762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5370" idx="0"/>
          </p:cNvCxnSpPr>
          <p:nvPr/>
        </p:nvCxnSpPr>
        <p:spPr>
          <a:xfrm flipV="1">
            <a:off x="7710488" y="4030663"/>
            <a:ext cx="0" cy="520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endCxn id="15370" idx="0"/>
          </p:cNvCxnSpPr>
          <p:nvPr/>
        </p:nvCxnSpPr>
        <p:spPr>
          <a:xfrm flipV="1">
            <a:off x="1887538" y="2255838"/>
            <a:ext cx="5813425" cy="7842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15370" idx="0"/>
          </p:cNvCxnSpPr>
          <p:nvPr/>
        </p:nvCxnSpPr>
        <p:spPr>
          <a:xfrm>
            <a:off x="1604963" y="3770313"/>
            <a:ext cx="0" cy="8048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638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1733794" y="216755"/>
            <a:ext cx="678081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3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6.Do and say. Then write the story.</a:t>
            </a:r>
          </a:p>
        </p:txBody>
      </p:sp>
      <p:pic>
        <p:nvPicPr>
          <p:cNvPr id="16389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组合 8"/>
          <p:cNvGrpSpPr/>
          <p:nvPr/>
        </p:nvGrpSpPr>
        <p:grpSpPr bwMode="auto">
          <a:xfrm>
            <a:off x="603250" y="1323975"/>
            <a:ext cx="8170863" cy="4230688"/>
            <a:chOff x="950" y="2084"/>
            <a:chExt cx="12868" cy="6665"/>
          </a:xfrm>
        </p:grpSpPr>
        <p:pic>
          <p:nvPicPr>
            <p:cNvPr id="16391" name="图片 2" descr="QQ截图20171128201408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0" y="2084"/>
              <a:ext cx="12868" cy="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Box 14"/>
            <p:cNvSpPr txBox="1">
              <a:spLocks noChangeArrowheads="1"/>
            </p:cNvSpPr>
            <p:nvPr/>
          </p:nvSpPr>
          <p:spPr bwMode="auto">
            <a:xfrm>
              <a:off x="1164" y="5355"/>
              <a:ext cx="7526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 b="1" u="sng">
                  <a:latin typeface="Times New Roman" panose="02020603050405020304" pitchFamily="18" charset="0"/>
                </a:rPr>
                <a:t>Lingling is going to have a picnic. There is a dog behind Lingling. Lingling is running...</a:t>
              </a:r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741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915988" y="1309688"/>
            <a:ext cx="8153400" cy="304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给下列问句选择合适的答语。</a:t>
            </a: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     ）1. Why is she crying?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     ）2. Why do you go there?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     ）3. Why are you wearing a cap?</a:t>
            </a:r>
          </a:p>
          <a:p>
            <a:pPr indent="1355725"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362075" y="211455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1362075" y="2713038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373188" y="32178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800225" y="3973513"/>
            <a:ext cx="5586413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Because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I’ m going to play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football.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Because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she is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sad.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Because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want to get my book.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 24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843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6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2"/>
          <p:cNvSpPr txBox="1">
            <a:spLocks noChangeArrowheads="1"/>
          </p:cNvSpPr>
          <p:nvPr/>
        </p:nvSpPr>
        <p:spPr bwMode="auto">
          <a:xfrm>
            <a:off x="719138" y="1655763"/>
            <a:ext cx="64008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二、根据图片提示完成句子。</a:t>
            </a:r>
          </a:p>
          <a:p>
            <a:pPr indent="570865"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It will rain this afternoon. </a:t>
            </a:r>
          </a:p>
          <a:p>
            <a:pPr marL="570865"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You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’d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better take your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.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549775" y="3398838"/>
            <a:ext cx="1331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raincoat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5925" y="4087813"/>
            <a:ext cx="18224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 11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945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903288" y="1547813"/>
            <a:ext cx="71310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本节课我们学习了以下知识，请同学们一定加强巩固，以便能和同学们进行灵活交流哦！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927100" y="3108325"/>
            <a:ext cx="76374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raincoat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Why are you wearing a hat?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 18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048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935038" y="185102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35038" y="33607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35038" y="4476750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950913" y="1765300"/>
            <a:ext cx="77692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ts val="4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read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配套的课后作业。</a:t>
            </a:r>
          </a:p>
        </p:txBody>
      </p:sp>
      <p:pic>
        <p:nvPicPr>
          <p:cNvPr id="20489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21506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466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9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0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1510" name="Picture 16" descr="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8999" y="1329272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 22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512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5125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6" descr="C:\Users\Administrator\Desktop\小学点拨课件副本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75" y="328613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2" descr="图片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750" y="1633538"/>
            <a:ext cx="551338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文本框 3"/>
          <p:cNvSpPr txBox="1">
            <a:spLocks noChangeArrowheads="1"/>
          </p:cNvSpPr>
          <p:nvPr/>
        </p:nvSpPr>
        <p:spPr bwMode="auto">
          <a:xfrm>
            <a:off x="2043113" y="5126038"/>
            <a:ext cx="536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Times New Roman" panose="02020603050405020304" pitchFamily="18" charset="0"/>
              </a:rPr>
              <a:t>What are they wearing?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614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113000" y="209609"/>
            <a:ext cx="5629910" cy="70675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Look, listen and say.</a:t>
            </a:r>
            <a:endParaRPr kumimoji="1" lang="zh-CN" altLang="en-US" sz="40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6149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14725" y="4879975"/>
            <a:ext cx="21161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1" descr="8-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" y="2160588"/>
            <a:ext cx="4057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2" descr="8-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2638" y="2162175"/>
            <a:ext cx="435133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文本框 3"/>
          <p:cNvSpPr txBox="1">
            <a:spLocks noChangeArrowheads="1"/>
          </p:cNvSpPr>
          <p:nvPr/>
        </p:nvSpPr>
        <p:spPr bwMode="auto">
          <a:xfrm>
            <a:off x="319088" y="2190750"/>
            <a:ext cx="2595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Why are you here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6154" name="文本框 4"/>
          <p:cNvSpPr txBox="1">
            <a:spLocks noChangeArrowheads="1"/>
          </p:cNvSpPr>
          <p:nvPr/>
        </p:nvSpPr>
        <p:spPr bwMode="auto">
          <a:xfrm>
            <a:off x="2281238" y="2314575"/>
            <a:ext cx="3019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We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’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re playing hide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</a:p>
          <a:p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and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seek.</a:t>
            </a:r>
          </a:p>
        </p:txBody>
      </p:sp>
      <p:sp>
        <p:nvSpPr>
          <p:cNvPr id="6155" name="文本框 5"/>
          <p:cNvSpPr txBox="1">
            <a:spLocks noChangeArrowheads="1"/>
          </p:cNvSpPr>
          <p:nvPr/>
        </p:nvSpPr>
        <p:spPr bwMode="auto">
          <a:xfrm>
            <a:off x="4708525" y="2338388"/>
            <a:ext cx="2595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Why are you here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6156" name="文本框 7"/>
          <p:cNvSpPr txBox="1">
            <a:spLocks noChangeArrowheads="1"/>
          </p:cNvSpPr>
          <p:nvPr/>
        </p:nvSpPr>
        <p:spPr bwMode="auto">
          <a:xfrm>
            <a:off x="6835775" y="2200275"/>
            <a:ext cx="2308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We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’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re playing hide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</a:p>
          <a:p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and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seek.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717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1993250" y="195316"/>
            <a:ext cx="5149850" cy="76834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Listen </a:t>
            </a:r>
            <a:r>
              <a:rPr kumimoji="1" lang="en-US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and read.</a:t>
            </a:r>
          </a:p>
        </p:txBody>
      </p:sp>
      <p:sp>
        <p:nvSpPr>
          <p:cNvPr id="15" name="矩形 14"/>
          <p:cNvSpPr/>
          <p:nvPr/>
        </p:nvSpPr>
        <p:spPr>
          <a:xfrm>
            <a:off x="6223000" y="2041525"/>
            <a:ext cx="2663825" cy="20113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7174" name="矩形 1"/>
          <p:cNvSpPr>
            <a:spLocks noChangeArrowheads="1"/>
          </p:cNvSpPr>
          <p:nvPr/>
        </p:nvSpPr>
        <p:spPr bwMode="auto">
          <a:xfrm>
            <a:off x="603250" y="992188"/>
            <a:ext cx="505618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614805" indent="-1614805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Amy: </a:t>
            </a:r>
            <a:r>
              <a:rPr lang="en-US" altLang="zh-CN" sz="2400" dirty="0">
                <a:latin typeface="Times New Roman" panose="02020603050405020304" pitchFamily="18" charset="0"/>
              </a:rPr>
              <a:t>Why are you wearing a raincoat?</a:t>
            </a:r>
          </a:p>
          <a:p>
            <a:pPr marL="1614805" indent="-1614805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Tom: </a:t>
            </a:r>
            <a:r>
              <a:rPr lang="en-US" altLang="zh-CN" sz="2400" dirty="0">
                <a:latin typeface="Times New Roman" panose="02020603050405020304" pitchFamily="18" charset="0"/>
              </a:rPr>
              <a:t>Because it’s going to rain.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4479925"/>
            <a:ext cx="21161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矩形 1"/>
          <p:cNvSpPr>
            <a:spLocks noChangeArrowheads="1"/>
          </p:cNvSpPr>
          <p:nvPr/>
        </p:nvSpPr>
        <p:spPr bwMode="auto">
          <a:xfrm>
            <a:off x="603250" y="2243138"/>
            <a:ext cx="5057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614805" indent="-1614805">
              <a:lnSpc>
                <a:spcPct val="13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2400" b="1" dirty="0">
                <a:latin typeface="Times New Roman" panose="02020603050405020304" pitchFamily="18" charset="0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</a:rPr>
              <a:t>Why are you wearing a hat?</a:t>
            </a:r>
          </a:p>
          <a:p>
            <a:pPr marL="1614805" indent="-1614805">
              <a:lnSpc>
                <a:spcPct val="13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</a:rPr>
              <a:t>Lingling</a:t>
            </a:r>
            <a:r>
              <a:rPr lang="en-US" altLang="zh-CN" sz="2400" b="1" dirty="0">
                <a:latin typeface="Times New Roman" panose="02020603050405020304" pitchFamily="18" charset="0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</a:rPr>
              <a:t>Because it’s going to rain.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矩形 2"/>
          <p:cNvSpPr>
            <a:spLocks noChangeArrowheads="1"/>
          </p:cNvSpPr>
          <p:nvPr/>
        </p:nvSpPr>
        <p:spPr bwMode="auto">
          <a:xfrm>
            <a:off x="603250" y="3605213"/>
            <a:ext cx="646747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614805" indent="-1614805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Dad: </a:t>
            </a:r>
            <a:r>
              <a:rPr lang="en-US" altLang="zh-CN" sz="2400">
                <a:latin typeface="Times New Roman" panose="02020603050405020304" pitchFamily="18" charset="0"/>
              </a:rPr>
              <a:t>Why are you wearing a T-shirt?</a:t>
            </a:r>
          </a:p>
          <a:p>
            <a:pPr marL="1614805" indent="-1614805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Sam: </a:t>
            </a:r>
            <a:r>
              <a:rPr lang="en-US" altLang="zh-CN" sz="2400">
                <a:latin typeface="Times New Roman" panose="02020603050405020304" pitchFamily="18" charset="0"/>
              </a:rPr>
              <a:t>Because I’m going to play basketball.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矩形 3"/>
          <p:cNvSpPr>
            <a:spLocks noChangeArrowheads="1"/>
          </p:cNvSpPr>
          <p:nvPr/>
        </p:nvSpPr>
        <p:spPr bwMode="auto">
          <a:xfrm>
            <a:off x="603250" y="4806950"/>
            <a:ext cx="605631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614805" indent="-1614805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Mum: </a:t>
            </a:r>
            <a:r>
              <a:rPr lang="en-US" altLang="zh-CN" sz="2400">
                <a:latin typeface="Times New Roman" panose="02020603050405020304" pitchFamily="18" charset="0"/>
              </a:rPr>
              <a:t>Why are you wearing a dress?</a:t>
            </a:r>
          </a:p>
          <a:p>
            <a:pPr marL="1614805" indent="-1614805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Amy: </a:t>
            </a:r>
            <a:r>
              <a:rPr lang="en-US" altLang="zh-CN" sz="2400">
                <a:latin typeface="Times New Roman" panose="02020603050405020304" pitchFamily="18" charset="0"/>
              </a:rPr>
              <a:t>Because I’m going to the theatre.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图片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3813" y="2128838"/>
            <a:ext cx="2401887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819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文本框 17"/>
          <p:cNvSpPr txBox="1">
            <a:spLocks noChangeArrowheads="1"/>
          </p:cNvSpPr>
          <p:nvPr/>
        </p:nvSpPr>
        <p:spPr bwMode="auto">
          <a:xfrm>
            <a:off x="2570163" y="1646238"/>
            <a:ext cx="564991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—Why are you wearing a raincoat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你为什么穿着雨衣？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—Because it’s going to rain.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因为要下雨了。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749300" y="17732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sz="2400"/>
          </a:p>
        </p:txBody>
      </p:sp>
      <p:sp>
        <p:nvSpPr>
          <p:cNvPr id="8199" name="文本框 19"/>
          <p:cNvSpPr txBox="1">
            <a:spLocks noChangeArrowheads="1"/>
          </p:cNvSpPr>
          <p:nvPr/>
        </p:nvSpPr>
        <p:spPr bwMode="auto">
          <a:xfrm>
            <a:off x="1128713" y="1754188"/>
            <a:ext cx="1487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200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738" y="1665288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38325" y="4086225"/>
            <a:ext cx="663733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问句是一个由Why 引导的现在进行时的特殊疑问句，用来询问对方为何穿/ 戴某种服饰。</a:t>
            </a:r>
          </a:p>
        </p:txBody>
      </p:sp>
      <p:sp>
        <p:nvSpPr>
          <p:cNvPr id="8202" name="矩形 3"/>
          <p:cNvSpPr>
            <a:spLocks noChangeArrowheads="1"/>
          </p:cNvSpPr>
          <p:nvPr/>
        </p:nvSpPr>
        <p:spPr bwMode="auto">
          <a:xfrm>
            <a:off x="858838" y="4310063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用法：</a:t>
            </a:r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8203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图片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83488" y="1739900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9218" name="Picture 47" descr="연필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43" descr="꽃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矩形 2"/>
          <p:cNvSpPr/>
          <p:nvPr/>
        </p:nvSpPr>
        <p:spPr>
          <a:xfrm>
            <a:off x="2022475" y="3451225"/>
            <a:ext cx="5308600" cy="2601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 Why are you wearing sunglasses</a:t>
            </a:r>
            <a:r>
              <a:rPr lang="en-US"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 indent="361950">
              <a:lnSpc>
                <a:spcPct val="17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你为什么戴着墨镜？</a:t>
            </a:r>
          </a:p>
          <a:p>
            <a:pPr>
              <a:lnSpc>
                <a:spcPct val="17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 Because it’s going to be sunny.</a:t>
            </a:r>
          </a:p>
          <a:p>
            <a:pPr indent="391160">
              <a:lnSpc>
                <a:spcPct val="17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因为会是大晴天。</a:t>
            </a:r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1001713" y="2014538"/>
            <a:ext cx="173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句型结构：</a:t>
            </a:r>
            <a:endParaRPr lang="zh-CN" altLang="en-US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9223" name="矩形 3"/>
          <p:cNvSpPr>
            <a:spLocks noChangeArrowheads="1"/>
          </p:cNvSpPr>
          <p:nvPr/>
        </p:nvSpPr>
        <p:spPr bwMode="auto">
          <a:xfrm>
            <a:off x="1027113" y="2841625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答语：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224" name="矩形 4"/>
          <p:cNvSpPr>
            <a:spLocks noChangeArrowheads="1"/>
          </p:cNvSpPr>
          <p:nvPr/>
        </p:nvSpPr>
        <p:spPr bwMode="auto">
          <a:xfrm>
            <a:off x="1036638" y="3603625"/>
            <a:ext cx="1100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225" name="矩形 5"/>
          <p:cNvSpPr>
            <a:spLocks noChangeArrowheads="1"/>
          </p:cNvSpPr>
          <p:nvPr/>
        </p:nvSpPr>
        <p:spPr bwMode="auto">
          <a:xfrm>
            <a:off x="2540000" y="1866900"/>
            <a:ext cx="56054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Why are you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wearing（a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/ an） +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服饰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987550" y="2876550"/>
            <a:ext cx="255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Because +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原因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. 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9227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126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矩形 1"/>
          <p:cNvSpPr>
            <a:spLocks noChangeArrowheads="1"/>
          </p:cNvSpPr>
          <p:nvPr/>
        </p:nvSpPr>
        <p:spPr bwMode="auto">
          <a:xfrm>
            <a:off x="866775" y="228123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11270" name="矩形 2"/>
          <p:cNvSpPr>
            <a:spLocks noChangeArrowheads="1"/>
          </p:cNvSpPr>
          <p:nvPr/>
        </p:nvSpPr>
        <p:spPr bwMode="auto">
          <a:xfrm>
            <a:off x="1009650" y="1390650"/>
            <a:ext cx="47021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raincoat /</a:t>
            </a:r>
            <a:r>
              <a:rPr lang="zh-CN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΄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reɪnkəʊt/ 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( 名词) 雨衣</a:t>
            </a:r>
          </a:p>
        </p:txBody>
      </p:sp>
      <p:sp>
        <p:nvSpPr>
          <p:cNvPr id="11271" name="矩形 3"/>
          <p:cNvSpPr>
            <a:spLocks noChangeArrowheads="1"/>
          </p:cNvSpPr>
          <p:nvPr/>
        </p:nvSpPr>
        <p:spPr bwMode="auto">
          <a:xfrm>
            <a:off x="876300" y="3538538"/>
            <a:ext cx="110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790700" y="2190750"/>
            <a:ext cx="467201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Put on your raincoat. It’s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raining.穿上你的雨衣。天正在下雨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827213" y="3540125"/>
            <a:ext cx="4362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red raincoat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一件红色雨衣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 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11274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矩形 1"/>
          <p:cNvSpPr>
            <a:spLocks noChangeArrowheads="1"/>
          </p:cNvSpPr>
          <p:nvPr/>
        </p:nvSpPr>
        <p:spPr bwMode="auto">
          <a:xfrm>
            <a:off x="877888" y="4243388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加法记忆法：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2719388" y="4129088"/>
            <a:ext cx="62293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rain（雨）+ coat（外套）=raincoat（雨衣）</a:t>
            </a:r>
          </a:p>
        </p:txBody>
      </p:sp>
      <p:grpSp>
        <p:nvGrpSpPr>
          <p:cNvPr id="11277" name="组合 2"/>
          <p:cNvGrpSpPr/>
          <p:nvPr/>
        </p:nvGrpSpPr>
        <p:grpSpPr bwMode="auto">
          <a:xfrm>
            <a:off x="935038" y="5026025"/>
            <a:ext cx="2403475" cy="461963"/>
            <a:chOff x="398463" y="4005263"/>
            <a:chExt cx="2404268" cy="461088"/>
          </a:xfrm>
        </p:grpSpPr>
        <p:sp>
          <p:nvSpPr>
            <p:cNvPr id="11278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2088357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魔法记忆：</a:t>
              </a:r>
              <a:endParaRPr lang="zh-CN" altLang="en-US" sz="2400" b="1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pic>
          <p:nvPicPr>
            <p:cNvPr id="11279" name="图片 29" descr="花盆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8463" y="4052825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786063" y="4906963"/>
            <a:ext cx="635793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“下雨”（rain）时穿的“外套”（coat）就是“雨衣”（raincoat）。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229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476966" y="145812"/>
            <a:ext cx="5039995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Read and write.</a:t>
            </a:r>
          </a:p>
        </p:txBody>
      </p:sp>
      <p:pic>
        <p:nvPicPr>
          <p:cNvPr id="12293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3962400" y="1322388"/>
            <a:ext cx="4873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A: Why is he </a:t>
            </a:r>
            <a:r>
              <a:rPr lang="en-US" altLang="zh-CN" sz="2400" b="1" u="sng">
                <a:latin typeface="Times New Roman" panose="02020603050405020304" pitchFamily="18" charset="0"/>
              </a:rPr>
              <a:t>tired</a:t>
            </a:r>
            <a:r>
              <a:rPr lang="en-US" altLang="zh-CN" sz="2400" b="1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B: Because </a:t>
            </a:r>
            <a:r>
              <a:rPr lang="en-US" altLang="zh-CN" sz="2400" b="1" u="sng">
                <a:latin typeface="Times New Roman" panose="02020603050405020304" pitchFamily="18" charset="0"/>
              </a:rPr>
              <a:t>he is playing football</a:t>
            </a:r>
            <a:r>
              <a:rPr lang="en-US" altLang="zh-CN" sz="2400" b="1">
                <a:latin typeface="Times New Roman" panose="02020603050405020304" pitchFamily="18" charset="0"/>
              </a:rPr>
              <a:t>．</a:t>
            </a:r>
          </a:p>
        </p:txBody>
      </p:sp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942975" y="3854450"/>
            <a:ext cx="50419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A: Why </a:t>
            </a:r>
            <a:r>
              <a:rPr lang="en-US" altLang="zh-CN" sz="2400" b="1" u="sng">
                <a:latin typeface="Times New Roman" panose="02020603050405020304" pitchFamily="18" charset="0"/>
              </a:rPr>
              <a:t>                          </a:t>
            </a:r>
            <a:r>
              <a:rPr lang="en-US" altLang="zh-CN" sz="2400" b="1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B: Because </a:t>
            </a:r>
            <a:r>
              <a:rPr lang="en-US" altLang="zh-CN" sz="2400" b="1" u="sng">
                <a:latin typeface="Times New Roman" panose="02020603050405020304" pitchFamily="18" charset="0"/>
              </a:rPr>
              <a:t>                     </a:t>
            </a:r>
            <a:r>
              <a:rPr lang="en-US" altLang="zh-CN" sz="2400" b="1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2296" name="图片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8" y="1339850"/>
            <a:ext cx="25939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2938" y="3690938"/>
            <a:ext cx="26082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33588" y="4022725"/>
            <a:ext cx="291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is she laughing</a:t>
            </a:r>
            <a:endParaRPr lang="zh-CN" altLang="en-US" sz="2400" b="1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46338" y="4679950"/>
            <a:ext cx="2398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she is happy</a:t>
            </a:r>
            <a:endParaRPr lang="zh-CN" altLang="en-US" sz="2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 21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331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792163" y="1149350"/>
            <a:ext cx="71421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趣味活动：头脑大风暴。  </a:t>
            </a:r>
          </a:p>
          <a:p>
            <a:pPr>
              <a:lnSpc>
                <a:spcPct val="2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六人一组，一人用英语说表示情绪的单词，如“sad”, 其他同学立刻做出sad 的表情，并大声读出这个单词“sad”。小组成员轮流进行。</a:t>
            </a:r>
          </a:p>
        </p:txBody>
      </p:sp>
      <p:pic>
        <p:nvPicPr>
          <p:cNvPr id="13317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全屏显示(4:3)</PresentationFormat>
  <Paragraphs>98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2023-01-16T21:15:14Z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309992D92C644488990A8F4316A9CE2D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