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305" r:id="rId2"/>
    <p:sldId id="308" r:id="rId3"/>
    <p:sldId id="310" r:id="rId4"/>
    <p:sldId id="309" r:id="rId5"/>
    <p:sldId id="311" r:id="rId6"/>
    <p:sldId id="312" r:id="rId7"/>
    <p:sldId id="313" r:id="rId8"/>
    <p:sldId id="281" r:id="rId9"/>
    <p:sldId id="296" r:id="rId10"/>
    <p:sldId id="303" r:id="rId11"/>
    <p:sldId id="301" r:id="rId12"/>
    <p:sldId id="299" r:id="rId13"/>
    <p:sldId id="304" r:id="rId14"/>
    <p:sldId id="271" r:id="rId15"/>
    <p:sldId id="291" r:id="rId16"/>
    <p:sldId id="292" r:id="rId17"/>
    <p:sldId id="302" r:id="rId18"/>
    <p:sldId id="293" r:id="rId19"/>
    <p:sldId id="294" r:id="rId20"/>
    <p:sldId id="295" r:id="rId21"/>
    <p:sldId id="283" r:id="rId22"/>
    <p:sldId id="306" r:id="rId23"/>
    <p:sldId id="314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FFCC"/>
    <a:srgbClr val="CC6600"/>
    <a:srgbClr val="0033CC"/>
    <a:srgbClr val="0000FF"/>
    <a:srgbClr val="FF9933"/>
    <a:srgbClr val="5FA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88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页眉占位符 604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0419" name="日期占位符 604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9812" name="幻灯片图像占位符 60419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60421" name="文本占位符 6042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60422" name="页脚占位符 604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0423" name="灯片编号占位符 604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BF467DB-86A1-48AF-B6DE-994A99DA9810}" type="slidenum">
              <a:rPr lang="en-US" altLang="zh-CN"/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幻灯片图像占位符 58369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1858" name="文本占位符 58370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1859" name="灯片编号占位符 1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fld id="{6F410B96-1351-42FF-851D-E87C583AD8ED}" type="slidenum">
              <a:rPr lang="en-US" altLang="zh-CN" smtClean="0"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幻灯片图像占位符 63489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0050" name="文本占位符 63490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0051" name="灯片编号占位符 1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fld id="{3646F9D6-89C2-4113-BC63-311C32B7CABB}" type="slidenum">
              <a:rPr lang="en-US" altLang="zh-CN" smtClean="0">
                <a:latin typeface="Arial" panose="020B0604020202020204" pitchFamily="34" charset="0"/>
                <a:ea typeface="宋体" panose="02010600030101010101" pitchFamily="2" charset="-122"/>
              </a:rPr>
              <a:t>8</a:t>
            </a:fld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幻灯片图像占位符 65537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7218" name="文本占位符 6553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7219" name="灯片编号占位符 1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fld id="{3FE65659-2DA8-469B-A2DC-85F89DAAE273}" type="slidenum">
              <a:rPr lang="en-US" altLang="zh-CN" smtClean="0">
                <a:latin typeface="Arial" panose="020B0604020202020204" pitchFamily="34" charset="0"/>
                <a:ea typeface="宋体" panose="02010600030101010101" pitchFamily="2" charset="-122"/>
              </a:rPr>
              <a:t>14</a:t>
            </a:fld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幻灯片图像占位符 7270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5410" name="文本占位符 72706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1" name="灯片编号占位符 1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fld id="{2C80C79F-47EE-4284-95FB-579B291F7305}" type="slidenum">
              <a:rPr lang="en-US" altLang="zh-CN" smtClean="0">
                <a:latin typeface="Arial" panose="020B0604020202020204" pitchFamily="34" charset="0"/>
                <a:ea typeface="宋体" panose="02010600030101010101" pitchFamily="2" charset="-122"/>
              </a:rPr>
              <a:t>21</a:t>
            </a:fld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幻灯片图像占位符 38913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8483" name="文本占位符 38914"/>
          <p:cNvSpPr>
            <a:spLocks noGrp="1" noRot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ctr" anchorCtr="0" compatLnSpc="1"/>
          <a:lstStyle/>
          <a:p>
            <a:endParaRPr lang="en-US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标题 108545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 kern="1200"/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8547" name="副标题 108546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108547"/>
          <p:cNvSpPr>
            <a:spLocks noGrp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8548"/>
          <p:cNvSpPr>
            <a:spLocks noGrp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8549"/>
          <p:cNvSpPr>
            <a:spLocks noGrp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C856EB8D-E51E-4CDF-ADF8-CB42FE09E1B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E7CB8-8501-4FE6-B348-AE9655873E4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685800"/>
            <a:ext cx="2135981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84119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65738-34DA-400A-8D79-0B4A59282E97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5CC7-9E11-40F1-83A6-C92CA17B748D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E020-19DD-4E84-953B-2A9AB9A64DE1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A424-C7EB-448E-929D-D3B5ED50B016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781B-DCB1-41BC-924F-0D4CBDBC3ED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CE78-0D7E-44C4-BB87-3419BCDBF744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594BA-D23D-4DC9-8E89-6BD62D8987E2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0661-1722-4EDD-B0CE-5769A894E965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75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75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75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14B3-9987-4106-BDA8-D8B5055B69E6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9" name="标题 107521"/>
          <p:cNvSpPr>
            <a:spLocks noGrp="1" noRot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7530" name="文本占位符 107522"/>
          <p:cNvSpPr>
            <a:spLocks noGrp="1" noRot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7524" name="日期占位符 10752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7525" name="页脚占位符 10752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7526" name="灯片编号占位符 10752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A5051EC-2A11-49D5-A863-CDD07EAC5F41}" type="slidenum">
              <a:rPr lang="en-US" altLang="zh-CN"/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buClr>
          <a:srgbClr val="000000"/>
        </a:buClr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Clr>
          <a:srgbClr val="000000"/>
        </a:buClr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Clr>
          <a:srgbClr val="000000"/>
        </a:buClr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Clr>
          <a:srgbClr val="000000"/>
        </a:buClr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Clr>
          <a:srgbClr val="000000"/>
        </a:buClr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000000"/>
        </a:buClr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000000"/>
        </a:buClr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000000"/>
        </a:buClr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000000"/>
        </a:buClr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矩形 41988"/>
          <p:cNvSpPr>
            <a:spLocks noChangeArrowheads="1"/>
          </p:cNvSpPr>
          <p:nvPr/>
        </p:nvSpPr>
        <p:spPr bwMode="auto">
          <a:xfrm>
            <a:off x="3061507" y="1268760"/>
            <a:ext cx="3013967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44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隶书" panose="02010509060101010101" charset="-122"/>
                <a:sym typeface="Wingdings" panose="05000000000000000000" pitchFamily="2" charset="2"/>
              </a:rPr>
              <a:t>第八章：角</a:t>
            </a:r>
          </a:p>
        </p:txBody>
      </p:sp>
      <p:sp>
        <p:nvSpPr>
          <p:cNvPr id="2" name="矩形 1"/>
          <p:cNvSpPr/>
          <p:nvPr/>
        </p:nvSpPr>
        <p:spPr>
          <a:xfrm>
            <a:off x="-14036" y="2708920"/>
            <a:ext cx="91510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6000" b="1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en-US" altLang="zh-CN" sz="60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60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角的度量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80526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矩形 101379"/>
          <p:cNvSpPr>
            <a:spLocks noChangeArrowheads="1"/>
          </p:cNvSpPr>
          <p:nvPr/>
        </p:nvSpPr>
        <p:spPr bwMode="auto">
          <a:xfrm>
            <a:off x="971550" y="1628775"/>
            <a:ext cx="75628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思考：</a:t>
            </a:r>
            <a:r>
              <a:rPr lang="en-US" altLang="zh-CN" sz="2800" b="1">
                <a:latin typeface="Times New Roman" panose="02020603050405020304" pitchFamily="18" charset="0"/>
              </a:rPr>
              <a:t>1.46°</a:t>
            </a:r>
            <a:r>
              <a:rPr lang="zh-CN" altLang="en-US" sz="2800" b="1">
                <a:latin typeface="Times New Roman" panose="02020603050405020304" pitchFamily="18" charset="0"/>
              </a:rPr>
              <a:t>应该换算成</a:t>
            </a:r>
            <a:r>
              <a:rPr lang="zh-CN" altLang="en-US" sz="2800" b="1" u="sng">
                <a:latin typeface="Times New Roman" panose="02020603050405020304" pitchFamily="18" charset="0"/>
              </a:rPr>
              <a:t>         </a:t>
            </a:r>
            <a:r>
              <a:rPr lang="en-US" altLang="zh-CN" sz="2800" b="1">
                <a:latin typeface="Times New Roman" panose="02020603050405020304" pitchFamily="18" charset="0"/>
              </a:rPr>
              <a:t>°</a:t>
            </a:r>
            <a:r>
              <a:rPr lang="en-US" altLang="zh-CN" sz="2800" b="1" u="sng">
                <a:latin typeface="Times New Roman" panose="02020603050405020304" pitchFamily="18" charset="0"/>
              </a:rPr>
              <a:t>         </a:t>
            </a:r>
            <a:r>
              <a:rPr lang="en-US" altLang="zh-CN" sz="2800" b="1">
                <a:latin typeface="Times New Roman" panose="02020603050405020304" pitchFamily="18" charset="0"/>
              </a:rPr>
              <a:t>  ′</a:t>
            </a:r>
            <a:r>
              <a:rPr lang="en-US" altLang="zh-CN" sz="2800" b="1" u="sng">
                <a:latin typeface="Times New Roman" panose="02020603050405020304" pitchFamily="18" charset="0"/>
              </a:rPr>
              <a:t>       </a:t>
            </a:r>
            <a:r>
              <a:rPr lang="en-US" altLang="zh-CN" sz="2800" b="1">
                <a:latin typeface="Times New Roman" panose="02020603050405020304" pitchFamily="18" charset="0"/>
              </a:rPr>
              <a:t> 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文本框 97284"/>
          <p:cNvSpPr txBox="1">
            <a:spLocks noChangeArrowheads="1"/>
          </p:cNvSpPr>
          <p:nvPr/>
        </p:nvSpPr>
        <p:spPr bwMode="auto">
          <a:xfrm>
            <a:off x="179388" y="1125538"/>
            <a:ext cx="8739187" cy="1554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/>
              <a:t>       </a:t>
            </a:r>
            <a:r>
              <a:rPr lang="zh-CN" altLang="en-US" sz="3200" b="1">
                <a:solidFill>
                  <a:srgbClr val="0000FF"/>
                </a:solidFill>
              </a:rPr>
              <a:t>用度、分、秒表示</a:t>
            </a:r>
            <a:r>
              <a:rPr lang="zh-CN" altLang="en-US" sz="3200" b="1"/>
              <a:t>：</a:t>
            </a:r>
          </a:p>
          <a:p>
            <a:r>
              <a:rPr lang="zh-CN" altLang="en-US" sz="3200" b="1"/>
              <a:t>　　（</a:t>
            </a:r>
            <a:r>
              <a:rPr lang="en-US" altLang="zh-CN" sz="3200" b="1"/>
              <a:t>1</a:t>
            </a:r>
            <a:r>
              <a:rPr lang="zh-CN" altLang="en-US" sz="3200" b="1"/>
              <a:t>）</a:t>
            </a:r>
            <a:r>
              <a:rPr lang="en-US" altLang="zh-CN" sz="3200" b="1"/>
              <a:t>16.24°</a:t>
            </a:r>
            <a:r>
              <a:rPr lang="zh-CN" altLang="en-US" sz="3200" b="1"/>
              <a:t>＝</a:t>
            </a:r>
            <a:r>
              <a:rPr lang="zh-CN" altLang="en-US" sz="3200" b="1" u="sng"/>
              <a:t>　　　</a:t>
            </a:r>
            <a:r>
              <a:rPr lang="en-US" altLang="zh-CN" sz="3200" b="1"/>
              <a:t>°</a:t>
            </a:r>
            <a:r>
              <a:rPr lang="zh-CN" altLang="en-US" sz="3200" b="1" u="sng"/>
              <a:t>　　　</a:t>
            </a:r>
            <a:r>
              <a:rPr lang="en-US" altLang="zh-CN" sz="3200" b="1"/>
              <a:t>′</a:t>
            </a:r>
            <a:r>
              <a:rPr lang="zh-CN" altLang="en-US" sz="3200" b="1" u="sng"/>
              <a:t>　　　</a:t>
            </a:r>
            <a:r>
              <a:rPr lang="en-US" altLang="zh-CN" sz="3200" b="1"/>
              <a:t>″</a:t>
            </a:r>
          </a:p>
          <a:p>
            <a:r>
              <a:rPr lang="zh-CN" altLang="en-US" sz="3200" b="1"/>
              <a:t>　　（</a:t>
            </a:r>
            <a:r>
              <a:rPr lang="en-US" altLang="zh-CN" sz="3200" b="1"/>
              <a:t>2</a:t>
            </a:r>
            <a:r>
              <a:rPr lang="zh-CN" altLang="en-US" sz="3200" b="1"/>
              <a:t>）</a:t>
            </a:r>
            <a:r>
              <a:rPr lang="en-US" altLang="zh-CN" sz="3200" b="1"/>
              <a:t>34.37°</a:t>
            </a:r>
            <a:r>
              <a:rPr lang="zh-CN" altLang="en-US" sz="3200" b="1"/>
              <a:t>＝</a:t>
            </a:r>
            <a:r>
              <a:rPr lang="zh-CN" altLang="en-US" sz="3200" b="1" u="sng"/>
              <a:t>　　　</a:t>
            </a:r>
            <a:r>
              <a:rPr lang="en-US" altLang="zh-CN" sz="3200" b="1"/>
              <a:t>°</a:t>
            </a:r>
            <a:r>
              <a:rPr lang="zh-CN" altLang="en-US" sz="3200" b="1" u="sng"/>
              <a:t>　　　</a:t>
            </a:r>
            <a:r>
              <a:rPr lang="en-US" altLang="zh-CN" sz="3200" b="1"/>
              <a:t>′</a:t>
            </a:r>
            <a:r>
              <a:rPr lang="zh-CN" altLang="en-US" sz="3200" b="1" u="sng"/>
              <a:t>　　　</a:t>
            </a:r>
            <a:r>
              <a:rPr lang="en-US" altLang="zh-CN" sz="3200" b="1"/>
              <a:t>″</a:t>
            </a:r>
          </a:p>
        </p:txBody>
      </p:sp>
      <p:grpSp>
        <p:nvGrpSpPr>
          <p:cNvPr id="97309" name="组合 97308"/>
          <p:cNvGrpSpPr/>
          <p:nvPr/>
        </p:nvGrpSpPr>
        <p:grpSpPr bwMode="auto">
          <a:xfrm>
            <a:off x="4356100" y="1484313"/>
            <a:ext cx="3803650" cy="652462"/>
            <a:chOff x="2880" y="2704"/>
            <a:chExt cx="2396" cy="411"/>
          </a:xfrm>
        </p:grpSpPr>
        <p:grpSp>
          <p:nvGrpSpPr>
            <p:cNvPr id="133132" name="组合 97306"/>
            <p:cNvGrpSpPr/>
            <p:nvPr/>
          </p:nvGrpSpPr>
          <p:grpSpPr bwMode="auto">
            <a:xfrm>
              <a:off x="2880" y="2704"/>
              <a:ext cx="1398" cy="411"/>
              <a:chOff x="2653" y="935"/>
              <a:chExt cx="1398" cy="411"/>
            </a:xfrm>
          </p:grpSpPr>
          <p:sp>
            <p:nvSpPr>
              <p:cNvPr id="133134" name="文本框 97292"/>
              <p:cNvSpPr txBox="1">
                <a:spLocks noChangeArrowheads="1"/>
              </p:cNvSpPr>
              <p:nvPr/>
            </p:nvSpPr>
            <p:spPr bwMode="auto">
              <a:xfrm>
                <a:off x="2653" y="935"/>
                <a:ext cx="400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solidFill>
                      <a:srgbClr val="F00000"/>
                    </a:solidFill>
                  </a:rPr>
                  <a:t>16</a:t>
                </a:r>
              </a:p>
            </p:txBody>
          </p:sp>
          <p:sp>
            <p:nvSpPr>
              <p:cNvPr id="133135" name="文本框 97293"/>
              <p:cNvSpPr txBox="1">
                <a:spLocks noChangeArrowheads="1"/>
              </p:cNvSpPr>
              <p:nvPr/>
            </p:nvSpPr>
            <p:spPr bwMode="auto">
              <a:xfrm>
                <a:off x="3651" y="981"/>
                <a:ext cx="400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solidFill>
                      <a:srgbClr val="F00000"/>
                    </a:solidFill>
                  </a:rPr>
                  <a:t>14</a:t>
                </a:r>
              </a:p>
            </p:txBody>
          </p:sp>
        </p:grpSp>
        <p:sp>
          <p:nvSpPr>
            <p:cNvPr id="133133" name="文本框 97294"/>
            <p:cNvSpPr txBox="1">
              <a:spLocks noChangeArrowheads="1"/>
            </p:cNvSpPr>
            <p:nvPr/>
          </p:nvSpPr>
          <p:spPr bwMode="auto">
            <a:xfrm>
              <a:off x="4876" y="2704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F00000"/>
                  </a:solidFill>
                </a:rPr>
                <a:t>24</a:t>
              </a:r>
            </a:p>
          </p:txBody>
        </p:sp>
      </p:grpSp>
      <p:grpSp>
        <p:nvGrpSpPr>
          <p:cNvPr id="97310" name="组合 97309"/>
          <p:cNvGrpSpPr/>
          <p:nvPr/>
        </p:nvGrpSpPr>
        <p:grpSpPr bwMode="auto">
          <a:xfrm>
            <a:off x="4356100" y="2060575"/>
            <a:ext cx="3802063" cy="650875"/>
            <a:chOff x="2699" y="2614"/>
            <a:chExt cx="2395" cy="410"/>
          </a:xfrm>
        </p:grpSpPr>
        <p:sp>
          <p:nvSpPr>
            <p:cNvPr id="133129" name="文本框 97295"/>
            <p:cNvSpPr txBox="1">
              <a:spLocks noChangeArrowheads="1"/>
            </p:cNvSpPr>
            <p:nvPr/>
          </p:nvSpPr>
          <p:spPr bwMode="auto">
            <a:xfrm>
              <a:off x="2699" y="2659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00000"/>
                  </a:solidFill>
                </a:rPr>
                <a:t>34</a:t>
              </a:r>
            </a:p>
          </p:txBody>
        </p:sp>
        <p:sp>
          <p:nvSpPr>
            <p:cNvPr id="133130" name="文本框 97296"/>
            <p:cNvSpPr txBox="1">
              <a:spLocks noChangeArrowheads="1"/>
            </p:cNvSpPr>
            <p:nvPr/>
          </p:nvSpPr>
          <p:spPr bwMode="auto">
            <a:xfrm>
              <a:off x="3742" y="2659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00000"/>
                  </a:solidFill>
                </a:rPr>
                <a:t>22</a:t>
              </a:r>
            </a:p>
          </p:txBody>
        </p:sp>
        <p:sp>
          <p:nvSpPr>
            <p:cNvPr id="133131" name="文本框 97297"/>
            <p:cNvSpPr txBox="1">
              <a:spLocks noChangeArrowheads="1"/>
            </p:cNvSpPr>
            <p:nvPr/>
          </p:nvSpPr>
          <p:spPr bwMode="auto">
            <a:xfrm>
              <a:off x="4694" y="2614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00000"/>
                  </a:solidFill>
                </a:rPr>
                <a:t>12</a:t>
              </a:r>
            </a:p>
          </p:txBody>
        </p:sp>
      </p:grpSp>
      <p:sp>
        <p:nvSpPr>
          <p:cNvPr id="133124" name="矩形 97302"/>
          <p:cNvSpPr>
            <a:spLocks noChangeArrowheads="1"/>
          </p:cNvSpPr>
          <p:nvPr/>
        </p:nvSpPr>
        <p:spPr bwMode="auto">
          <a:xfrm>
            <a:off x="1042988" y="2708275"/>
            <a:ext cx="80359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latin typeface="Times New Roman" panose="02020603050405020304" pitchFamily="18" charset="0"/>
              </a:rPr>
              <a:t>）</a:t>
            </a:r>
            <a:r>
              <a:rPr lang="en-US" altLang="zh-CN" sz="3200" b="1">
                <a:latin typeface="Times New Roman" panose="02020603050405020304" pitchFamily="18" charset="0"/>
              </a:rPr>
              <a:t>18.42 °=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</a:t>
            </a:r>
            <a:r>
              <a:rPr lang="en-US" altLang="zh-CN" sz="3200" b="1">
                <a:latin typeface="Times New Roman" panose="02020603050405020304" pitchFamily="18" charset="0"/>
              </a:rPr>
              <a:t>°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    </a:t>
            </a:r>
            <a:r>
              <a:rPr lang="en-US" altLang="zh-CN" sz="3200" b="1">
                <a:latin typeface="Times New Roman" panose="02020603050405020304" pitchFamily="18" charset="0"/>
              </a:rPr>
              <a:t>′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</a:t>
            </a:r>
            <a:r>
              <a:rPr lang="en-US" altLang="zh-CN" sz="3200" b="1">
                <a:latin typeface="Times New Roman" panose="02020603050405020304" pitchFamily="18" charset="0"/>
              </a:rPr>
              <a:t>  ″</a:t>
            </a:r>
          </a:p>
        </p:txBody>
      </p:sp>
      <p:grpSp>
        <p:nvGrpSpPr>
          <p:cNvPr id="97311" name="组合 97310"/>
          <p:cNvGrpSpPr/>
          <p:nvPr/>
        </p:nvGrpSpPr>
        <p:grpSpPr bwMode="auto">
          <a:xfrm>
            <a:off x="4356100" y="2708275"/>
            <a:ext cx="3386138" cy="590550"/>
            <a:chOff x="2744" y="2750"/>
            <a:chExt cx="2133" cy="372"/>
          </a:xfrm>
        </p:grpSpPr>
        <p:sp>
          <p:nvSpPr>
            <p:cNvPr id="133126" name="文本框 97303"/>
            <p:cNvSpPr txBox="1">
              <a:spLocks noChangeArrowheads="1"/>
            </p:cNvSpPr>
            <p:nvPr/>
          </p:nvSpPr>
          <p:spPr bwMode="auto">
            <a:xfrm>
              <a:off x="2744" y="2795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18</a:t>
              </a:r>
            </a:p>
          </p:txBody>
        </p:sp>
        <p:sp>
          <p:nvSpPr>
            <p:cNvPr id="133127" name="文本框 97304"/>
            <p:cNvSpPr txBox="1">
              <a:spLocks noChangeArrowheads="1"/>
            </p:cNvSpPr>
            <p:nvPr/>
          </p:nvSpPr>
          <p:spPr bwMode="auto">
            <a:xfrm>
              <a:off x="3606" y="2750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25</a:t>
              </a:r>
            </a:p>
          </p:txBody>
        </p:sp>
        <p:sp>
          <p:nvSpPr>
            <p:cNvPr id="133128" name="文本框 97305"/>
            <p:cNvSpPr txBox="1">
              <a:spLocks noChangeArrowheads="1"/>
            </p:cNvSpPr>
            <p:nvPr/>
          </p:nvSpPr>
          <p:spPr bwMode="auto">
            <a:xfrm>
              <a:off x="4468" y="2750"/>
              <a:ext cx="409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ext Box 3"/>
          <p:cNvSpPr txBox="1">
            <a:spLocks noChangeArrowheads="1"/>
          </p:cNvSpPr>
          <p:nvPr/>
        </p:nvSpPr>
        <p:spPr bwMode="auto">
          <a:xfrm>
            <a:off x="900113" y="1628800"/>
            <a:ext cx="7467600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</a:t>
            </a:r>
            <a:r>
              <a:rPr lang="en-US" altLang="zh-CN" sz="3200" b="1" dirty="0">
                <a:latin typeface="Times New Roman" panose="02020603050405020304" pitchFamily="18" charset="0"/>
              </a:rPr>
              <a:t>3600″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等于多少分</a:t>
            </a:r>
            <a:r>
              <a:rPr lang="en-US" altLang="zh-CN" sz="3200" b="1" dirty="0">
                <a:latin typeface="Times New Roman" panose="02020603050405020304" pitchFamily="18" charset="0"/>
              </a:rPr>
              <a:t>?  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等于多少度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1800″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等于多少分</a:t>
            </a:r>
            <a:r>
              <a:rPr lang="en-US" altLang="zh-CN" sz="3200" b="1" dirty="0">
                <a:latin typeface="Times New Roman" panose="02020603050405020304" pitchFamily="18" charset="0"/>
              </a:rPr>
              <a:t>? 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等于多少度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（ </a:t>
            </a: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</a:rPr>
              <a:t>48′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等于多少度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?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矩形 102403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13716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思考：</a:t>
            </a:r>
          </a:p>
        </p:txBody>
      </p:sp>
      <p:sp>
        <p:nvSpPr>
          <p:cNvPr id="135170" name="文本框 102404"/>
          <p:cNvSpPr txBox="1">
            <a:spLocks noChangeArrowheads="1"/>
          </p:cNvSpPr>
          <p:nvPr/>
        </p:nvSpPr>
        <p:spPr bwMode="auto">
          <a:xfrm>
            <a:off x="1258888" y="1700213"/>
            <a:ext cx="54006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98</a:t>
            </a:r>
            <a:r>
              <a:rPr lang="en-US" altLang="zh-CN" sz="2800" b="1">
                <a:latin typeface="Times New Roman" panose="02020603050405020304" pitchFamily="18" charset="0"/>
              </a:rPr>
              <a:t>°30′18</a:t>
            </a:r>
            <a:r>
              <a:rPr lang="en-US" altLang="zh-CN" sz="3200" b="1">
                <a:latin typeface="Times New Roman" panose="02020603050405020304" pitchFamily="18" charset="0"/>
              </a:rPr>
              <a:t>″=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</a:t>
            </a:r>
            <a:r>
              <a:rPr lang="en-US" altLang="zh-CN" sz="3200" b="1">
                <a:latin typeface="Times New Roman" panose="02020603050405020304" pitchFamily="18" charset="0"/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文本框 23556"/>
          <p:cNvSpPr txBox="1">
            <a:spLocks noChangeArrowheads="1"/>
          </p:cNvSpPr>
          <p:nvPr/>
        </p:nvSpPr>
        <p:spPr bwMode="auto">
          <a:xfrm>
            <a:off x="1258888" y="1916113"/>
            <a:ext cx="6224587" cy="2986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/>
              <a:t>       </a:t>
            </a:r>
            <a:r>
              <a:rPr lang="zh-CN" altLang="en-US" sz="3200" b="1">
                <a:solidFill>
                  <a:srgbClr val="0000FF"/>
                </a:solidFill>
              </a:rPr>
              <a:t>用度表示：</a:t>
            </a:r>
          </a:p>
          <a:p>
            <a:r>
              <a:rPr lang="zh-CN" altLang="en-US" sz="2800" b="1">
                <a:latin typeface="Times New Roman" panose="02020603050405020304" pitchFamily="18" charset="0"/>
              </a:rPr>
              <a:t>         </a:t>
            </a:r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</a:rPr>
              <a:t>） </a:t>
            </a:r>
            <a:r>
              <a:rPr lang="en-US" altLang="zh-CN" sz="3200" b="1">
                <a:latin typeface="Times New Roman" panose="02020603050405020304" pitchFamily="18" charset="0"/>
              </a:rPr>
              <a:t>18°25′ 12″=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  </a:t>
            </a:r>
            <a:r>
              <a:rPr lang="en-US" altLang="zh-CN" sz="2800" b="1">
                <a:latin typeface="Times New Roman" panose="02020603050405020304" pitchFamily="18" charset="0"/>
              </a:rPr>
              <a:t>°</a:t>
            </a:r>
            <a:endParaRPr lang="en-US" altLang="zh-CN" sz="3200" b="1">
              <a:solidFill>
                <a:srgbClr val="0000FF"/>
              </a:solidFill>
            </a:endParaRPr>
          </a:p>
          <a:p>
            <a:r>
              <a:rPr lang="zh-CN" altLang="en-US" sz="3200" b="1"/>
              <a:t>　　　　</a:t>
            </a:r>
          </a:p>
          <a:p>
            <a:r>
              <a:rPr lang="zh-CN" altLang="en-US" sz="3200" b="1"/>
              <a:t>       （</a:t>
            </a:r>
            <a:r>
              <a:rPr lang="en-US" altLang="zh-CN" sz="3200" b="1"/>
              <a:t>2</a:t>
            </a:r>
            <a:r>
              <a:rPr lang="zh-CN" altLang="en-US" sz="3200" b="1"/>
              <a:t>）</a:t>
            </a:r>
            <a:r>
              <a:rPr lang="en-US" altLang="zh-CN" sz="3200" b="1"/>
              <a:t>39°36′</a:t>
            </a:r>
            <a:r>
              <a:rPr lang="zh-CN" altLang="en-US" sz="3200" b="1"/>
              <a:t>＝</a:t>
            </a:r>
            <a:r>
              <a:rPr lang="zh-CN" altLang="en-US" sz="3200" b="1" u="sng"/>
              <a:t>　　　</a:t>
            </a:r>
            <a:r>
              <a:rPr lang="en-US" altLang="zh-CN" sz="3200" b="1"/>
              <a:t>°</a:t>
            </a:r>
          </a:p>
          <a:p>
            <a:endParaRPr lang="en-US" altLang="zh-CN" sz="2800" b="1"/>
          </a:p>
          <a:p>
            <a:r>
              <a:rPr lang="zh-CN" altLang="en-US" sz="3200" b="1"/>
              <a:t>　　（</a:t>
            </a:r>
            <a:r>
              <a:rPr lang="en-US" altLang="zh-CN" sz="3200" b="1"/>
              <a:t>3</a:t>
            </a:r>
            <a:r>
              <a:rPr lang="zh-CN" altLang="en-US" sz="3200" b="1"/>
              <a:t>）</a:t>
            </a:r>
            <a:r>
              <a:rPr lang="en-US" altLang="zh-CN" sz="3200" b="1"/>
              <a:t>27°14′</a:t>
            </a:r>
            <a:r>
              <a:rPr lang="zh-CN" altLang="en-US" sz="3200" b="1"/>
              <a:t>＝</a:t>
            </a:r>
            <a:r>
              <a:rPr lang="zh-CN" altLang="en-US" sz="3200" b="1" u="sng"/>
              <a:t>　　　　</a:t>
            </a:r>
            <a:r>
              <a:rPr lang="en-US" altLang="zh-CN" sz="3200" b="1"/>
              <a:t>°</a:t>
            </a:r>
          </a:p>
        </p:txBody>
      </p:sp>
      <p:sp>
        <p:nvSpPr>
          <p:cNvPr id="24579" name="矩形 24578"/>
          <p:cNvSpPr/>
          <p:nvPr/>
        </p:nvSpPr>
        <p:spPr>
          <a:xfrm rot="5400000">
            <a:off x="-727075" y="2895600"/>
            <a:ext cx="2678113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>
              <a:defRPr/>
            </a:pPr>
            <a:r>
              <a:rPr lang="zh-CN" altLang="en-US" sz="3600" normalizeH="1">
                <a:gradFill rotWithShape="1">
                  <a:gsLst>
                    <a:gs pos="0">
                      <a:srgbClr val="FF0066"/>
                    </a:gs>
                    <a:gs pos="50000">
                      <a:srgbClr val="339966"/>
                    </a:gs>
                    <a:gs pos="100000">
                      <a:srgbClr val="FF0066"/>
                    </a:gs>
                  </a:gsLst>
                  <a:lin ang="18900000" scaled="1"/>
                  <a:tileRect/>
                </a:gra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尝试练习</a:t>
            </a:r>
          </a:p>
        </p:txBody>
      </p:sp>
      <p:sp>
        <p:nvSpPr>
          <p:cNvPr id="24585" name="文本框 24584"/>
          <p:cNvSpPr txBox="1">
            <a:spLocks noChangeArrowheads="1"/>
          </p:cNvSpPr>
          <p:nvPr/>
        </p:nvSpPr>
        <p:spPr bwMode="auto">
          <a:xfrm>
            <a:off x="5292725" y="3429000"/>
            <a:ext cx="8842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</a:rPr>
              <a:t>39.6</a:t>
            </a:r>
          </a:p>
        </p:txBody>
      </p:sp>
      <p:graphicFrame>
        <p:nvGraphicFramePr>
          <p:cNvPr id="24586" name="Object 4" descr="image6"/>
          <p:cNvGraphicFramePr/>
          <p:nvPr/>
        </p:nvGraphicFramePr>
        <p:xfrm>
          <a:off x="5435600" y="4005263"/>
          <a:ext cx="11525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4" imgW="393700" imgH="393700" progId="Equation.3">
                  <p:embed/>
                </p:oleObj>
              </mc:Choice>
              <mc:Fallback>
                <p:oleObj r:id="rId4" imgW="393700" imgH="393700" progId="Equation.3">
                  <p:embed/>
                  <p:pic>
                    <p:nvPicPr>
                      <p:cNvPr id="0" name="Picture 4" descr="image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005263"/>
                        <a:ext cx="11525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文本框 24586"/>
          <p:cNvSpPr txBox="1">
            <a:spLocks noChangeArrowheads="1"/>
          </p:cNvSpPr>
          <p:nvPr/>
        </p:nvSpPr>
        <p:spPr bwMode="auto">
          <a:xfrm>
            <a:off x="5867400" y="2473325"/>
            <a:ext cx="12255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sym typeface="Wingdings" panose="05000000000000000000" pitchFamily="2" charset="2"/>
              </a:rPr>
              <a:t>18.42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48263" y="4149725"/>
            <a:ext cx="2160587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000000"/>
                </a:solidFill>
              </a:rPr>
              <a:t>(       )</a:t>
            </a:r>
            <a:endParaRPr lang="zh-CN" altLang="en-US" sz="4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2458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388778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800080"/>
                </a:solidFill>
              </a:rPr>
              <a:t>加减法计算：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9388" y="3068638"/>
            <a:ext cx="8569325" cy="283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/>
            <a:r>
              <a:rPr lang="zh-CN" altLang="en-US" sz="3600" b="1">
                <a:solidFill>
                  <a:srgbClr val="3333FF"/>
                </a:solidFill>
              </a:rPr>
              <a:t>解</a:t>
            </a:r>
            <a:r>
              <a:rPr lang="en-US" altLang="zh-CN" sz="3600" b="1">
                <a:solidFill>
                  <a:srgbClr val="3333FF"/>
                </a:solidFill>
              </a:rPr>
              <a:t>:(1)</a:t>
            </a:r>
            <a:r>
              <a:rPr lang="zh-CN" altLang="en-US" sz="3600" b="1">
                <a:solidFill>
                  <a:srgbClr val="3333FF"/>
                </a:solidFill>
              </a:rPr>
              <a:t>原式</a:t>
            </a:r>
            <a:r>
              <a:rPr lang="en-US" altLang="zh-CN" sz="3600" b="1">
                <a:solidFill>
                  <a:srgbClr val="3333FF"/>
                </a:solidFill>
              </a:rPr>
              <a:t>=(12+45)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+(36+24)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+(56+35)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     =57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+60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+91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     =57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+61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+31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     =58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+1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+31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     =58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1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31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4925" y="44450"/>
            <a:ext cx="9072563" cy="7207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hlink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000" b="1">
                <a:solidFill>
                  <a:schemeClr val="tx2"/>
                </a:solidFill>
              </a:rPr>
              <a:t>角度的加减法运算</a:t>
            </a:r>
          </a:p>
        </p:txBody>
      </p:sp>
      <p:sp>
        <p:nvSpPr>
          <p:cNvPr id="87045" name="矩形 87044"/>
          <p:cNvSpPr>
            <a:spLocks noChangeArrowheads="1"/>
          </p:cNvSpPr>
          <p:nvPr/>
        </p:nvSpPr>
        <p:spPr bwMode="auto">
          <a:xfrm>
            <a:off x="179388" y="1700213"/>
            <a:ext cx="6375400" cy="579437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 12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ˊ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〞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+ 45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ˊ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〞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046" name="矩形 87045"/>
          <p:cNvSpPr>
            <a:spLocks noChangeArrowheads="1"/>
          </p:cNvSpPr>
          <p:nvPr/>
        </p:nvSpPr>
        <p:spPr bwMode="auto">
          <a:xfrm>
            <a:off x="179388" y="2276475"/>
            <a:ext cx="5670550" cy="579438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79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en-US" altLang="en-US" sz="2800" b="1">
                <a:latin typeface="Times New Roman" panose="02020603050405020304" pitchFamily="18" charset="0"/>
              </a:rPr>
              <a:t>ˊ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</a:t>
            </a:r>
            <a:r>
              <a:rPr lang="en-US" altLang="en-US" sz="2800" b="1">
                <a:latin typeface="Times New Roman" panose="02020603050405020304" pitchFamily="18" charset="0"/>
              </a:rPr>
              <a:t>ˊ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</a:t>
            </a:r>
            <a:r>
              <a:rPr lang="en-US" altLang="en-US" sz="2800" b="1">
                <a:latin typeface="Times New Roman" panose="02020603050405020304" pitchFamily="18" charset="0"/>
              </a:rPr>
              <a:t>〞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3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  <p:bldP spid="87045" grpId="0"/>
      <p:bldP spid="870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7653337" cy="2528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zh-CN" sz="3200" b="1">
                <a:solidFill>
                  <a:srgbClr val="3333FF"/>
                </a:solidFill>
              </a:rPr>
              <a:t>(2) 79</a:t>
            </a:r>
            <a:r>
              <a:rPr lang="en-US" altLang="zh-CN" sz="3200" b="1" baseline="30000">
                <a:solidFill>
                  <a:srgbClr val="FF3300"/>
                </a:solidFill>
              </a:rPr>
              <a:t>0</a:t>
            </a:r>
            <a:r>
              <a:rPr lang="en-US" altLang="zh-CN" sz="3200" b="1">
                <a:solidFill>
                  <a:srgbClr val="3333FF"/>
                </a:solidFill>
              </a:rPr>
              <a:t>45</a:t>
            </a:r>
            <a:r>
              <a:rPr lang="en-US" altLang="zh-CN" sz="3200" b="1" baseline="30000">
                <a:solidFill>
                  <a:srgbClr val="FF3300"/>
                </a:solidFill>
              </a:rPr>
              <a:t>/ </a:t>
            </a:r>
            <a:r>
              <a:rPr lang="zh-CN" altLang="en-US" sz="3200" b="1">
                <a:solidFill>
                  <a:srgbClr val="3333FF"/>
                </a:solidFill>
              </a:rPr>
              <a:t>－ </a:t>
            </a:r>
            <a:r>
              <a:rPr lang="en-US" altLang="zh-CN" sz="3200" b="1">
                <a:solidFill>
                  <a:srgbClr val="3333FF"/>
                </a:solidFill>
              </a:rPr>
              <a:t>61</a:t>
            </a:r>
            <a:r>
              <a:rPr lang="en-US" altLang="zh-CN" sz="3200" b="1" baseline="30000">
                <a:solidFill>
                  <a:srgbClr val="FF3300"/>
                </a:solidFill>
              </a:rPr>
              <a:t>0</a:t>
            </a:r>
            <a:r>
              <a:rPr lang="en-US" altLang="zh-CN" sz="3200" b="1">
                <a:solidFill>
                  <a:srgbClr val="3333FF"/>
                </a:solidFill>
              </a:rPr>
              <a:t>48</a:t>
            </a:r>
            <a:r>
              <a:rPr lang="en-US" altLang="zh-CN" sz="3200" b="1" baseline="30000">
                <a:solidFill>
                  <a:srgbClr val="FF3300"/>
                </a:solidFill>
              </a:rPr>
              <a:t>/</a:t>
            </a:r>
            <a:r>
              <a:rPr lang="en-US" altLang="zh-CN" sz="3200" b="1">
                <a:solidFill>
                  <a:srgbClr val="3333FF"/>
                </a:solidFill>
              </a:rPr>
              <a:t>49</a:t>
            </a:r>
            <a:r>
              <a:rPr lang="en-US" altLang="zh-CN" sz="32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zh-CN" altLang="en-US" sz="3200" b="1">
                <a:solidFill>
                  <a:srgbClr val="3333FF"/>
                </a:solidFill>
              </a:rPr>
              <a:t>解</a:t>
            </a:r>
            <a:r>
              <a:rPr lang="en-US" altLang="zh-CN" sz="3200" b="1">
                <a:solidFill>
                  <a:srgbClr val="3333FF"/>
                </a:solidFill>
              </a:rPr>
              <a:t>:</a:t>
            </a:r>
            <a:r>
              <a:rPr lang="zh-CN" altLang="en-US" sz="3200" b="1">
                <a:solidFill>
                  <a:srgbClr val="3333FF"/>
                </a:solidFill>
              </a:rPr>
              <a:t>原式</a:t>
            </a:r>
            <a:r>
              <a:rPr lang="en-US" altLang="zh-CN" sz="3200" b="1">
                <a:solidFill>
                  <a:srgbClr val="3333FF"/>
                </a:solidFill>
              </a:rPr>
              <a:t>=79</a:t>
            </a:r>
            <a:r>
              <a:rPr lang="en-US" altLang="zh-CN" sz="3200" b="1" baseline="30000">
                <a:solidFill>
                  <a:srgbClr val="FF3300"/>
                </a:solidFill>
              </a:rPr>
              <a:t>0</a:t>
            </a:r>
            <a:r>
              <a:rPr lang="en-US" altLang="zh-CN" sz="3200" b="1">
                <a:solidFill>
                  <a:srgbClr val="3333FF"/>
                </a:solidFill>
              </a:rPr>
              <a:t>44</a:t>
            </a:r>
            <a:r>
              <a:rPr lang="en-US" altLang="zh-CN" sz="3200" b="1" baseline="30000">
                <a:solidFill>
                  <a:srgbClr val="FF3300"/>
                </a:solidFill>
              </a:rPr>
              <a:t>/</a:t>
            </a:r>
            <a:r>
              <a:rPr lang="en-US" altLang="zh-CN" sz="3200" b="1">
                <a:solidFill>
                  <a:srgbClr val="3333FF"/>
                </a:solidFill>
              </a:rPr>
              <a:t>60</a:t>
            </a:r>
            <a:r>
              <a:rPr lang="en-US" altLang="zh-CN" sz="3200" b="1" baseline="30000">
                <a:solidFill>
                  <a:srgbClr val="FF3300"/>
                </a:solidFill>
              </a:rPr>
              <a:t>//</a:t>
            </a:r>
            <a:r>
              <a:rPr lang="zh-CN" altLang="en-US" sz="3200" b="1">
                <a:solidFill>
                  <a:srgbClr val="3333FF"/>
                </a:solidFill>
              </a:rPr>
              <a:t>－ </a:t>
            </a:r>
            <a:r>
              <a:rPr lang="en-US" altLang="zh-CN" sz="3200" b="1">
                <a:solidFill>
                  <a:srgbClr val="3333FF"/>
                </a:solidFill>
              </a:rPr>
              <a:t>61</a:t>
            </a:r>
            <a:r>
              <a:rPr lang="en-US" altLang="zh-CN" sz="3200" b="1" baseline="30000">
                <a:solidFill>
                  <a:srgbClr val="FF3300"/>
                </a:solidFill>
              </a:rPr>
              <a:t>0</a:t>
            </a:r>
            <a:r>
              <a:rPr lang="en-US" altLang="zh-CN" sz="3200" b="1">
                <a:solidFill>
                  <a:srgbClr val="3333FF"/>
                </a:solidFill>
              </a:rPr>
              <a:t>48</a:t>
            </a:r>
            <a:r>
              <a:rPr lang="en-US" altLang="zh-CN" sz="3200" b="1" baseline="30000">
                <a:solidFill>
                  <a:srgbClr val="FF3300"/>
                </a:solidFill>
              </a:rPr>
              <a:t>/</a:t>
            </a:r>
            <a:r>
              <a:rPr lang="en-US" altLang="zh-CN" sz="3200" b="1">
                <a:solidFill>
                  <a:srgbClr val="3333FF"/>
                </a:solidFill>
              </a:rPr>
              <a:t>49</a:t>
            </a:r>
            <a:r>
              <a:rPr lang="en-US" altLang="zh-CN" sz="32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200" b="1">
                <a:solidFill>
                  <a:srgbClr val="3333FF"/>
                </a:solidFill>
              </a:rPr>
              <a:t>            =78</a:t>
            </a:r>
            <a:r>
              <a:rPr lang="en-US" altLang="zh-CN" sz="3200" b="1" baseline="30000">
                <a:solidFill>
                  <a:srgbClr val="FF3300"/>
                </a:solidFill>
              </a:rPr>
              <a:t>0</a:t>
            </a:r>
            <a:r>
              <a:rPr lang="en-US" altLang="zh-CN" sz="3200" b="1">
                <a:solidFill>
                  <a:srgbClr val="3333FF"/>
                </a:solidFill>
              </a:rPr>
              <a:t>104</a:t>
            </a:r>
            <a:r>
              <a:rPr lang="en-US" altLang="zh-CN" sz="3200" b="1" baseline="30000">
                <a:solidFill>
                  <a:srgbClr val="FF3300"/>
                </a:solidFill>
              </a:rPr>
              <a:t>/</a:t>
            </a:r>
            <a:r>
              <a:rPr lang="en-US" altLang="zh-CN" sz="3200" b="1">
                <a:solidFill>
                  <a:srgbClr val="3333FF"/>
                </a:solidFill>
              </a:rPr>
              <a:t>60</a:t>
            </a:r>
            <a:r>
              <a:rPr lang="en-US" altLang="zh-CN" sz="3200" b="1" baseline="30000">
                <a:solidFill>
                  <a:srgbClr val="FF3300"/>
                </a:solidFill>
              </a:rPr>
              <a:t>//</a:t>
            </a:r>
            <a:r>
              <a:rPr lang="en-US" altLang="zh-CN" sz="3200" b="1">
                <a:solidFill>
                  <a:srgbClr val="3333FF"/>
                </a:solidFill>
              </a:rPr>
              <a:t> </a:t>
            </a:r>
            <a:r>
              <a:rPr lang="zh-CN" altLang="en-US" sz="3200" b="1">
                <a:solidFill>
                  <a:srgbClr val="3333FF"/>
                </a:solidFill>
              </a:rPr>
              <a:t>－ </a:t>
            </a:r>
            <a:r>
              <a:rPr lang="en-US" altLang="zh-CN" sz="3200" b="1">
                <a:solidFill>
                  <a:srgbClr val="3333FF"/>
                </a:solidFill>
              </a:rPr>
              <a:t>61</a:t>
            </a:r>
            <a:r>
              <a:rPr lang="en-US" altLang="zh-CN" sz="3200" b="1" baseline="30000">
                <a:solidFill>
                  <a:srgbClr val="FF3300"/>
                </a:solidFill>
              </a:rPr>
              <a:t>0</a:t>
            </a:r>
            <a:r>
              <a:rPr lang="en-US" altLang="zh-CN" sz="3200" b="1">
                <a:solidFill>
                  <a:srgbClr val="3333FF"/>
                </a:solidFill>
              </a:rPr>
              <a:t>48</a:t>
            </a:r>
            <a:r>
              <a:rPr lang="en-US" altLang="zh-CN" sz="3200" b="1" baseline="30000">
                <a:solidFill>
                  <a:srgbClr val="FF3300"/>
                </a:solidFill>
              </a:rPr>
              <a:t>/</a:t>
            </a:r>
            <a:r>
              <a:rPr lang="en-US" altLang="zh-CN" sz="3200" b="1">
                <a:solidFill>
                  <a:srgbClr val="3333FF"/>
                </a:solidFill>
              </a:rPr>
              <a:t>49</a:t>
            </a:r>
            <a:r>
              <a:rPr lang="en-US" altLang="zh-CN" sz="32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200" b="1">
                <a:solidFill>
                  <a:srgbClr val="3333FF"/>
                </a:solidFill>
              </a:rPr>
              <a:t>            =(78 -61)</a:t>
            </a:r>
            <a:r>
              <a:rPr lang="en-US" altLang="zh-CN" sz="3200" b="1" baseline="30000">
                <a:solidFill>
                  <a:srgbClr val="FF3300"/>
                </a:solidFill>
              </a:rPr>
              <a:t>0</a:t>
            </a:r>
            <a:r>
              <a:rPr lang="en-US" altLang="zh-CN" sz="3200" b="1">
                <a:solidFill>
                  <a:srgbClr val="3333FF"/>
                </a:solidFill>
              </a:rPr>
              <a:t>(104 -48)</a:t>
            </a:r>
            <a:r>
              <a:rPr lang="en-US" altLang="zh-CN" sz="3200" b="1" baseline="30000">
                <a:solidFill>
                  <a:srgbClr val="FF3300"/>
                </a:solidFill>
              </a:rPr>
              <a:t>/</a:t>
            </a:r>
            <a:r>
              <a:rPr lang="en-US" altLang="zh-CN" sz="3200" b="1">
                <a:solidFill>
                  <a:srgbClr val="3333FF"/>
                </a:solidFill>
              </a:rPr>
              <a:t>(60-49)</a:t>
            </a:r>
            <a:r>
              <a:rPr lang="en-US" altLang="zh-CN" sz="32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200" b="1">
                <a:solidFill>
                  <a:srgbClr val="3333FF"/>
                </a:solidFill>
              </a:rPr>
              <a:t>            =17</a:t>
            </a:r>
            <a:r>
              <a:rPr lang="en-US" altLang="zh-CN" sz="3200" b="1" baseline="30000">
                <a:solidFill>
                  <a:srgbClr val="FF3300"/>
                </a:solidFill>
              </a:rPr>
              <a:t>0</a:t>
            </a:r>
            <a:r>
              <a:rPr lang="en-US" altLang="zh-CN" sz="3200" b="1">
                <a:solidFill>
                  <a:srgbClr val="3333FF"/>
                </a:solidFill>
              </a:rPr>
              <a:t>56</a:t>
            </a:r>
            <a:r>
              <a:rPr lang="en-US" altLang="zh-CN" sz="3200" b="1" baseline="30000">
                <a:solidFill>
                  <a:srgbClr val="FF3300"/>
                </a:solidFill>
              </a:rPr>
              <a:t>/</a:t>
            </a:r>
            <a:r>
              <a:rPr lang="en-US" altLang="zh-CN" sz="3200" b="1">
                <a:solidFill>
                  <a:srgbClr val="3333FF"/>
                </a:solidFill>
              </a:rPr>
              <a:t>11</a:t>
            </a:r>
            <a:r>
              <a:rPr lang="en-US" altLang="zh-CN" sz="3200" b="1" baseline="30000">
                <a:solidFill>
                  <a:srgbClr val="FF3300"/>
                </a:solidFill>
              </a:rPr>
              <a:t>//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矩形 100355"/>
          <p:cNvSpPr>
            <a:spLocks noChangeArrowheads="1"/>
          </p:cNvSpPr>
          <p:nvPr/>
        </p:nvSpPr>
        <p:spPr bwMode="auto">
          <a:xfrm>
            <a:off x="1619250" y="1557338"/>
            <a:ext cx="6048375" cy="3468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arenBoth"/>
            </a:pP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12</a:t>
            </a:r>
            <a:r>
              <a:rPr lang="en-US" altLang="zh-CN" sz="2800" b="1">
                <a:latin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36</a:t>
            </a:r>
            <a:r>
              <a:rPr lang="en-US" altLang="zh-CN" sz="2800" b="1">
                <a:latin typeface="Times New Roman" panose="02020603050405020304" pitchFamily="18" charset="0"/>
              </a:rPr>
              <a:t>′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56</a:t>
            </a:r>
            <a:r>
              <a:rPr lang="en-US" altLang="zh-CN" sz="2800" b="1">
                <a:latin typeface="Times New Roman" panose="02020603050405020304" pitchFamily="18" charset="0"/>
              </a:rPr>
              <a:t>″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+ 45</a:t>
            </a:r>
            <a:r>
              <a:rPr lang="en-US" altLang="zh-CN" sz="2800" b="1">
                <a:latin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24</a:t>
            </a:r>
            <a:r>
              <a:rPr lang="en-US" altLang="zh-CN" sz="2800" b="1">
                <a:latin typeface="Times New Roman" panose="02020603050405020304" pitchFamily="18" charset="0"/>
              </a:rPr>
              <a:t>′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35 </a:t>
            </a:r>
            <a:r>
              <a:rPr lang="en-US" altLang="zh-CN" sz="2800" b="1">
                <a:latin typeface="Times New Roman" panose="02020603050405020304" pitchFamily="18" charset="0"/>
              </a:rPr>
              <a:t>″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(2) 79</a:t>
            </a:r>
            <a:r>
              <a:rPr lang="en-US" altLang="zh-CN" sz="2800" b="1">
                <a:latin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45</a:t>
            </a:r>
            <a:r>
              <a:rPr lang="en-US" altLang="zh-CN" sz="2800" b="1">
                <a:latin typeface="Times New Roman" panose="02020603050405020304" pitchFamily="18" charset="0"/>
              </a:rPr>
              <a:t>′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－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61</a:t>
            </a:r>
            <a:r>
              <a:rPr lang="en-US" altLang="zh-CN" sz="2800" b="1">
                <a:latin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48</a:t>
            </a:r>
            <a:r>
              <a:rPr lang="en-US" altLang="zh-CN" sz="2800" b="1">
                <a:latin typeface="Times New Roman" panose="02020603050405020304" pitchFamily="18" charset="0"/>
              </a:rPr>
              <a:t>′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49 </a:t>
            </a:r>
            <a:r>
              <a:rPr lang="en-US" altLang="zh-CN" sz="2800" b="1">
                <a:latin typeface="Times New Roman" panose="02020603050405020304" pitchFamily="18" charset="0"/>
              </a:rPr>
              <a:t>″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(3)21</a:t>
            </a:r>
            <a:r>
              <a:rPr lang="en-US" altLang="zh-CN" sz="2800" b="1">
                <a:latin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31</a:t>
            </a:r>
            <a:r>
              <a:rPr lang="en-US" altLang="zh-CN" sz="2800" b="1">
                <a:latin typeface="Times New Roman" panose="02020603050405020304" pitchFamily="18" charset="0"/>
              </a:rPr>
              <a:t>′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27 </a:t>
            </a:r>
            <a:r>
              <a:rPr lang="en-US" altLang="zh-CN" sz="2800" b="1">
                <a:latin typeface="Times New Roman" panose="02020603050405020304" pitchFamily="18" charset="0"/>
              </a:rPr>
              <a:t>″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×3</a:t>
            </a:r>
          </a:p>
          <a:p>
            <a:pPr marL="342900" indent="-342900">
              <a:buFontTx/>
              <a:buAutoNum type="arabicParenBoth" startAt="4"/>
            </a:pP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63</a:t>
            </a:r>
            <a:r>
              <a:rPr lang="en-US" altLang="zh-CN" sz="2800" b="1">
                <a:latin typeface="Times New Roman" panose="02020603050405020304" pitchFamily="18" charset="0"/>
              </a:rPr>
              <a:t>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21</a:t>
            </a:r>
            <a:r>
              <a:rPr lang="en-US" altLang="zh-CN" sz="2800" b="1">
                <a:latin typeface="Times New Roman" panose="02020603050405020304" pitchFamily="18" charset="0"/>
              </a:rPr>
              <a:t>′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39 </a:t>
            </a:r>
            <a:r>
              <a:rPr lang="en-US" altLang="zh-CN" sz="2800" b="1">
                <a:latin typeface="Times New Roman" panose="02020603050405020304" pitchFamily="18" charset="0"/>
              </a:rPr>
              <a:t>″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÷3</a:t>
            </a:r>
          </a:p>
          <a:p>
            <a:pPr marL="342900" indent="-342900"/>
            <a:endParaRPr lang="en-US" altLang="zh-CN" sz="32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342900" indent="-342900"/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AutoNum type="arabicParenBoth"/>
            </a:pP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文本框 89090"/>
          <p:cNvSpPr txBox="1">
            <a:spLocks noChangeArrowheads="1"/>
          </p:cNvSpPr>
          <p:nvPr/>
        </p:nvSpPr>
        <p:spPr bwMode="auto">
          <a:xfrm>
            <a:off x="250825" y="1100138"/>
            <a:ext cx="8569325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scene3d>
            <a:camera prst="legacyPerspectiveFront">
              <a:rot lat="20519999" lon="1080000" rev="0"/>
            </a:camera>
            <a:lightRig rig="legacyHarsh2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>
            <a:spAutoFit/>
            <a:flatTx/>
          </a:bodyPr>
          <a:lstStyle/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(1)  12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36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56</a:t>
            </a:r>
            <a:r>
              <a:rPr lang="en-US" altLang="zh-CN" sz="3600" b="1" baseline="30000">
                <a:solidFill>
                  <a:srgbClr val="FF3300"/>
                </a:solidFill>
              </a:rPr>
              <a:t>// </a:t>
            </a:r>
            <a:r>
              <a:rPr lang="en-US" altLang="zh-CN" sz="3600" b="1">
                <a:solidFill>
                  <a:srgbClr val="3333FF"/>
                </a:solidFill>
              </a:rPr>
              <a:t>+ 45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24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35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  <a:r>
              <a:rPr lang="en-US" altLang="zh-CN" sz="3600" b="1">
                <a:solidFill>
                  <a:srgbClr val="3333FF"/>
                </a:solidFill>
              </a:rPr>
              <a:t>     </a:t>
            </a:r>
          </a:p>
          <a:p>
            <a:pPr marL="342900" indent="-342900"/>
            <a:r>
              <a:rPr lang="zh-CN" altLang="en-US" sz="3600" b="1">
                <a:solidFill>
                  <a:srgbClr val="3333FF"/>
                </a:solidFill>
              </a:rPr>
              <a:t>解</a:t>
            </a:r>
            <a:r>
              <a:rPr lang="en-US" altLang="zh-CN" sz="3600" b="1">
                <a:solidFill>
                  <a:srgbClr val="3333FF"/>
                </a:solidFill>
              </a:rPr>
              <a:t>:(1)</a:t>
            </a:r>
            <a:r>
              <a:rPr lang="zh-CN" altLang="en-US" sz="3600" b="1">
                <a:solidFill>
                  <a:srgbClr val="3333FF"/>
                </a:solidFill>
              </a:rPr>
              <a:t>原式</a:t>
            </a:r>
            <a:r>
              <a:rPr lang="en-US" altLang="zh-CN" sz="3600" b="1">
                <a:solidFill>
                  <a:srgbClr val="3333FF"/>
                </a:solidFill>
              </a:rPr>
              <a:t>=(12+45)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+(36+24)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+(56+35)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     =57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+60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+91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     =57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+61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+31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     =58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+1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+31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     =58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1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31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文本框 90113"/>
          <p:cNvSpPr txBox="1">
            <a:spLocks noChangeArrowheads="1"/>
          </p:cNvSpPr>
          <p:nvPr/>
        </p:nvSpPr>
        <p:spPr bwMode="auto">
          <a:xfrm>
            <a:off x="447675" y="134938"/>
            <a:ext cx="7653338" cy="558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scene3d>
            <a:camera prst="legacyPerspectiveFront">
              <a:rot lat="20519999" lon="1080000" rev="0"/>
            </a:camera>
            <a:lightRig rig="legacyHarsh2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>
            <a:spAutoFit/>
            <a:flatTx/>
          </a:bodyPr>
          <a:lstStyle/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(2) 79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45</a:t>
            </a:r>
            <a:r>
              <a:rPr lang="en-US" altLang="zh-CN" sz="3600" b="1" baseline="30000">
                <a:solidFill>
                  <a:srgbClr val="FF3300"/>
                </a:solidFill>
              </a:rPr>
              <a:t>/ </a:t>
            </a:r>
            <a:r>
              <a:rPr lang="zh-CN" altLang="en-US" sz="3600" b="1">
                <a:solidFill>
                  <a:srgbClr val="3333FF"/>
                </a:solidFill>
              </a:rPr>
              <a:t>－ </a:t>
            </a:r>
            <a:r>
              <a:rPr lang="en-US" altLang="zh-CN" sz="3600" b="1">
                <a:solidFill>
                  <a:srgbClr val="3333FF"/>
                </a:solidFill>
              </a:rPr>
              <a:t>61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48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49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zh-CN" altLang="en-US" sz="3600" b="1">
                <a:solidFill>
                  <a:srgbClr val="3333FF"/>
                </a:solidFill>
              </a:rPr>
              <a:t>解</a:t>
            </a:r>
            <a:r>
              <a:rPr lang="en-US" altLang="zh-CN" sz="3600" b="1">
                <a:solidFill>
                  <a:srgbClr val="3333FF"/>
                </a:solidFill>
              </a:rPr>
              <a:t>:</a:t>
            </a:r>
            <a:r>
              <a:rPr lang="zh-CN" altLang="en-US" sz="3600" b="1">
                <a:solidFill>
                  <a:srgbClr val="3333FF"/>
                </a:solidFill>
              </a:rPr>
              <a:t>原式</a:t>
            </a:r>
            <a:r>
              <a:rPr lang="en-US" altLang="zh-CN" sz="3600" b="1">
                <a:solidFill>
                  <a:srgbClr val="3333FF"/>
                </a:solidFill>
              </a:rPr>
              <a:t>=79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44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60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  <a:r>
              <a:rPr lang="zh-CN" altLang="en-US" sz="3600" b="1">
                <a:solidFill>
                  <a:srgbClr val="3333FF"/>
                </a:solidFill>
              </a:rPr>
              <a:t>－ </a:t>
            </a:r>
            <a:r>
              <a:rPr lang="en-US" altLang="zh-CN" sz="3600" b="1">
                <a:solidFill>
                  <a:srgbClr val="3333FF"/>
                </a:solidFill>
              </a:rPr>
              <a:t>61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48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49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=78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104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60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  <a:r>
              <a:rPr lang="en-US" altLang="zh-CN" sz="3600" b="1">
                <a:solidFill>
                  <a:srgbClr val="3333FF"/>
                </a:solidFill>
              </a:rPr>
              <a:t> </a:t>
            </a:r>
            <a:r>
              <a:rPr lang="zh-CN" altLang="en-US" sz="3600" b="1">
                <a:solidFill>
                  <a:srgbClr val="3333FF"/>
                </a:solidFill>
              </a:rPr>
              <a:t>－ </a:t>
            </a:r>
            <a:r>
              <a:rPr lang="en-US" altLang="zh-CN" sz="3600" b="1">
                <a:solidFill>
                  <a:srgbClr val="3333FF"/>
                </a:solidFill>
              </a:rPr>
              <a:t>61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48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49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=(78 -61)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(104 -48)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(60-49)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=17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56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11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(3)21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31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27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  <a:r>
              <a:rPr lang="en-US" altLang="zh-CN" sz="3600" b="1">
                <a:solidFill>
                  <a:srgbClr val="3333FF"/>
                </a:solidFill>
              </a:rPr>
              <a:t>×3</a:t>
            </a:r>
          </a:p>
          <a:p>
            <a:pPr marL="342900" indent="-342900"/>
            <a:r>
              <a:rPr lang="zh-CN" altLang="en-US" sz="3600" b="1">
                <a:solidFill>
                  <a:srgbClr val="3333FF"/>
                </a:solidFill>
              </a:rPr>
              <a:t>解</a:t>
            </a:r>
            <a:r>
              <a:rPr lang="en-US" altLang="zh-CN" sz="3600" b="1">
                <a:solidFill>
                  <a:srgbClr val="3333FF"/>
                </a:solidFill>
              </a:rPr>
              <a:t>:</a:t>
            </a:r>
            <a:r>
              <a:rPr lang="zh-CN" altLang="en-US" sz="3600" b="1">
                <a:solidFill>
                  <a:srgbClr val="3333FF"/>
                </a:solidFill>
              </a:rPr>
              <a:t>原式</a:t>
            </a:r>
            <a:r>
              <a:rPr lang="en-US" altLang="zh-CN" sz="3600" b="1">
                <a:solidFill>
                  <a:srgbClr val="3333FF"/>
                </a:solidFill>
              </a:rPr>
              <a:t>=(21×3</a:t>
            </a:r>
            <a:r>
              <a:rPr lang="en-US" altLang="zh-CN" sz="3600" b="1" baseline="30000">
                <a:solidFill>
                  <a:srgbClr val="3333FF"/>
                </a:solidFill>
              </a:rPr>
              <a:t>)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(31×3)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(27×3)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=63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93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81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=63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94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21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  <a:p>
            <a:pPr marL="342900" indent="-342900"/>
            <a:r>
              <a:rPr lang="en-US" altLang="zh-CN" sz="3600" b="1">
                <a:solidFill>
                  <a:srgbClr val="3333FF"/>
                </a:solidFill>
              </a:rPr>
              <a:t>            =64</a:t>
            </a:r>
            <a:r>
              <a:rPr lang="en-US" altLang="zh-CN" sz="3600" b="1" baseline="30000">
                <a:solidFill>
                  <a:srgbClr val="FF3300"/>
                </a:solidFill>
              </a:rPr>
              <a:t>0</a:t>
            </a:r>
            <a:r>
              <a:rPr lang="en-US" altLang="zh-CN" sz="3600" b="1">
                <a:solidFill>
                  <a:srgbClr val="3333FF"/>
                </a:solidFill>
              </a:rPr>
              <a:t>34</a:t>
            </a:r>
            <a:r>
              <a:rPr lang="en-US" altLang="zh-CN" sz="3600" b="1" baseline="30000">
                <a:solidFill>
                  <a:srgbClr val="FF3300"/>
                </a:solidFill>
              </a:rPr>
              <a:t>/</a:t>
            </a:r>
            <a:r>
              <a:rPr lang="en-US" altLang="zh-CN" sz="3600" b="1">
                <a:solidFill>
                  <a:srgbClr val="3333FF"/>
                </a:solidFill>
              </a:rPr>
              <a:t>21</a:t>
            </a:r>
            <a:r>
              <a:rPr lang="en-US" altLang="zh-CN" sz="3600" b="1" baseline="30000">
                <a:solidFill>
                  <a:srgbClr val="FF3300"/>
                </a:solidFill>
              </a:rPr>
              <a:t>//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0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extBox 2"/>
          <p:cNvSpPr>
            <a:spLocks noChangeArrowheads="1"/>
          </p:cNvSpPr>
          <p:nvPr/>
        </p:nvSpPr>
        <p:spPr bwMode="auto">
          <a:xfrm>
            <a:off x="2987675" y="735739"/>
            <a:ext cx="338455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学习目标</a:t>
            </a:r>
            <a:endParaRPr lang="zh-CN" altLang="en-US" sz="2800" b="1" dirty="0"/>
          </a:p>
        </p:txBody>
      </p:sp>
      <p:sp>
        <p:nvSpPr>
          <p:cNvPr id="122882" name="圆角矩形 15"/>
          <p:cNvSpPr>
            <a:spLocks noChangeArrowheads="1"/>
          </p:cNvSpPr>
          <p:nvPr/>
        </p:nvSpPr>
        <p:spPr bwMode="auto">
          <a:xfrm>
            <a:off x="736600" y="1988840"/>
            <a:ext cx="7886700" cy="3886200"/>
          </a:xfrm>
          <a:prstGeom prst="roundRect">
            <a:avLst>
              <a:gd name="adj" fmla="val 7477"/>
            </a:avLst>
          </a:prstGeom>
          <a:noFill/>
          <a:ln w="25400">
            <a:solidFill>
              <a:srgbClr val="A5A5A5"/>
            </a:solidFill>
            <a:prstDash val="sysDash"/>
            <a:round/>
          </a:ln>
        </p:spPr>
        <p:txBody>
          <a:bodyPr anchor="ctr"/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会用量角器度量一个角的大小，并判断它是直角、锐角还是钝角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认识度、分、秒，会进行它们之间的简单换算，会通过角度比较角的大小</a:t>
            </a:r>
            <a:r>
              <a:rPr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.</a:t>
            </a:r>
            <a:endParaRPr lang="zh-CN" altLang="en-US" sz="3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会计算两个角的和、差、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积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.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文本框 91137"/>
          <p:cNvSpPr txBox="1">
            <a:spLocks noChangeArrowheads="1"/>
          </p:cNvSpPr>
          <p:nvPr/>
        </p:nvSpPr>
        <p:spPr bwMode="auto">
          <a:xfrm>
            <a:off x="611188" y="981075"/>
            <a:ext cx="6969125" cy="1739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scene3d>
            <a:camera prst="legacyPerspectiveFront">
              <a:rot lat="20519999" lon="1080000" rev="0"/>
            </a:camera>
            <a:lightRig rig="legacyHarsh2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en-US" altLang="zh-CN" sz="3600" b="1" dirty="0">
                <a:solidFill>
                  <a:srgbClr val="3333FF"/>
                </a:solidFill>
              </a:rPr>
              <a:t>(4)  63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0</a:t>
            </a:r>
            <a:r>
              <a:rPr lang="en-US" altLang="zh-CN" sz="3600" b="1" dirty="0">
                <a:solidFill>
                  <a:srgbClr val="3333FF"/>
                </a:solidFill>
              </a:rPr>
              <a:t>21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/</a:t>
            </a:r>
            <a:r>
              <a:rPr lang="en-US" altLang="zh-CN" sz="3600" b="1" dirty="0">
                <a:solidFill>
                  <a:srgbClr val="3333FF"/>
                </a:solidFill>
              </a:rPr>
              <a:t>39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//</a:t>
            </a:r>
            <a:r>
              <a:rPr lang="en-US" altLang="zh-CN" sz="3600" b="1" dirty="0">
                <a:solidFill>
                  <a:srgbClr val="3333FF"/>
                </a:solidFill>
              </a:rPr>
              <a:t>÷3</a:t>
            </a:r>
          </a:p>
          <a:p>
            <a:r>
              <a:rPr lang="zh-CN" altLang="en-US" sz="3600" b="1" dirty="0">
                <a:solidFill>
                  <a:srgbClr val="3333FF"/>
                </a:solidFill>
              </a:rPr>
              <a:t>解</a:t>
            </a:r>
            <a:r>
              <a:rPr lang="en-US" altLang="zh-CN" sz="3600" b="1" dirty="0">
                <a:solidFill>
                  <a:srgbClr val="3333FF"/>
                </a:solidFill>
              </a:rPr>
              <a:t>:</a:t>
            </a:r>
            <a:r>
              <a:rPr lang="zh-CN" altLang="en-US" sz="3600" b="1" dirty="0">
                <a:solidFill>
                  <a:srgbClr val="3333FF"/>
                </a:solidFill>
              </a:rPr>
              <a:t>原式</a:t>
            </a:r>
            <a:r>
              <a:rPr lang="en-US" altLang="zh-CN" sz="3600" b="1" dirty="0">
                <a:solidFill>
                  <a:srgbClr val="3333FF"/>
                </a:solidFill>
              </a:rPr>
              <a:t>=(63÷3)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0</a:t>
            </a:r>
            <a:r>
              <a:rPr lang="en-US" altLang="zh-CN" sz="3600" b="1" dirty="0">
                <a:solidFill>
                  <a:srgbClr val="3333FF"/>
                </a:solidFill>
              </a:rPr>
              <a:t>(21÷3)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/</a:t>
            </a:r>
            <a:r>
              <a:rPr lang="en-US" altLang="zh-CN" sz="3600" b="1" dirty="0">
                <a:solidFill>
                  <a:srgbClr val="3333FF"/>
                </a:solidFill>
              </a:rPr>
              <a:t>(39÷3)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//</a:t>
            </a:r>
          </a:p>
          <a:p>
            <a:r>
              <a:rPr lang="en-US" altLang="zh-CN" sz="3600" b="1" dirty="0">
                <a:solidFill>
                  <a:srgbClr val="3333FF"/>
                </a:solidFill>
              </a:rPr>
              <a:t>            =21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0</a:t>
            </a:r>
            <a:r>
              <a:rPr lang="en-US" altLang="zh-CN" sz="3600" b="1" dirty="0">
                <a:solidFill>
                  <a:srgbClr val="3333FF"/>
                </a:solidFill>
              </a:rPr>
              <a:t>7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/</a:t>
            </a:r>
            <a:r>
              <a:rPr lang="en-US" altLang="zh-CN" sz="3600" b="1" dirty="0">
                <a:solidFill>
                  <a:srgbClr val="3333FF"/>
                </a:solidFill>
              </a:rPr>
              <a:t>13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//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5" name="图片 38924" descr="ayame18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221163"/>
            <a:ext cx="81343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6" name="矩形 38915"/>
          <p:cNvSpPr>
            <a:spLocks noChangeArrowheads="1"/>
          </p:cNvSpPr>
          <p:nvPr/>
        </p:nvSpPr>
        <p:spPr bwMode="auto">
          <a:xfrm>
            <a:off x="2689225" y="560388"/>
            <a:ext cx="224313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当堂反馈</a:t>
            </a:r>
          </a:p>
        </p:txBody>
      </p:sp>
      <p:sp>
        <p:nvSpPr>
          <p:cNvPr id="5" name="矩形 4"/>
          <p:cNvSpPr/>
          <p:nvPr/>
        </p:nvSpPr>
        <p:spPr>
          <a:xfrm>
            <a:off x="1908175" y="1690688"/>
            <a:ext cx="6119813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Times New Roman" panose="02020603050405020304" pitchFamily="18" charset="0"/>
              </a:rPr>
              <a:t>计算：</a:t>
            </a:r>
            <a:endParaRPr lang="en-US" altLang="zh-CN" sz="3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  <a:sym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Times New Roman" panose="02020603050405020304" pitchFamily="18" charset="0"/>
              </a:rPr>
              <a:t>(1)  49°38′+66°22′          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Times New Roman" panose="02020603050405020304" pitchFamily="18" charset="0"/>
              </a:rPr>
              <a:t> (2) 180°</a:t>
            </a: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- </a:t>
            </a: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Times New Roman" panose="02020603050405020304" pitchFamily="18" charset="0"/>
              </a:rPr>
              <a:t>79°19′</a:t>
            </a:r>
            <a:endParaRPr lang="zh-CN" alt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  <a:sym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Times New Roman" panose="02020603050405020304" pitchFamily="18" charset="0"/>
              </a:rPr>
              <a:t> (3) 25 °7′30″×5           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Times New Roman" panose="02020603050405020304" pitchFamily="18" charset="0"/>
              </a:rPr>
              <a:t> (4) 90°3″ </a:t>
            </a: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- </a:t>
            </a: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Times New Roman" panose="02020603050405020304" pitchFamily="18" charset="0"/>
              </a:rPr>
              <a:t>57°21′44″</a:t>
            </a:r>
            <a:endParaRPr lang="zh-CN" alt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TextBox 2"/>
          <p:cNvSpPr>
            <a:spLocks noChangeArrowheads="1"/>
          </p:cNvSpPr>
          <p:nvPr/>
        </p:nvSpPr>
        <p:spPr bwMode="auto">
          <a:xfrm>
            <a:off x="3635375" y="333375"/>
            <a:ext cx="3816350" cy="646113"/>
          </a:xfrm>
          <a:prstGeom prst="rect">
            <a:avLst/>
          </a:prstGeom>
          <a:gradFill rotWithShape="1">
            <a:gsLst>
              <a:gs pos="0">
                <a:srgbClr val="949494"/>
              </a:gs>
              <a:gs pos="50000">
                <a:srgbClr val="D4D4D4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课堂小结</a:t>
            </a:r>
            <a:endParaRPr lang="zh-CN" altLang="en-US" sz="2400" dirty="0"/>
          </a:p>
        </p:txBody>
      </p:sp>
      <p:sp>
        <p:nvSpPr>
          <p:cNvPr id="5" name="Text Box 21"/>
          <p:cNvSpPr>
            <a:spLocks noChangeArrowheads="1"/>
          </p:cNvSpPr>
          <p:nvPr/>
        </p:nvSpPr>
        <p:spPr bwMode="auto">
          <a:xfrm>
            <a:off x="642938" y="2408238"/>
            <a:ext cx="680243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1°</a:t>
            </a: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的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60</a:t>
            </a: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分之一为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分，记作“</a:t>
            </a:r>
            <a:r>
              <a:rPr 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1′”</a:t>
            </a: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，即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1°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60′.</a:t>
            </a:r>
            <a:endParaRPr lang="zh-CN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 Box 22"/>
          <p:cNvSpPr>
            <a:spLocks noChangeArrowheads="1"/>
          </p:cNvSpPr>
          <p:nvPr/>
        </p:nvSpPr>
        <p:spPr bwMode="auto">
          <a:xfrm>
            <a:off x="615950" y="3055938"/>
            <a:ext cx="6999288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1′ 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的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60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分之一为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秒，记作“</a:t>
            </a:r>
            <a:r>
              <a:rPr lang="en-US" sz="2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1″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”</a:t>
            </a:r>
            <a:r>
              <a:rPr lang="zh-CN" alt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，即</a:t>
            </a: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1′</a:t>
            </a:r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60″.</a:t>
            </a:r>
            <a:endParaRPr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Text Box 23"/>
          <p:cNvSpPr>
            <a:spLocks noChangeArrowheads="1"/>
          </p:cNvSpPr>
          <p:nvPr/>
        </p:nvSpPr>
        <p:spPr bwMode="auto">
          <a:xfrm>
            <a:off x="661988" y="1752600"/>
            <a:ext cx="7407275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个周角的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360</a:t>
            </a: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分之一是</a:t>
            </a:r>
            <a:r>
              <a:rPr 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度的角</a:t>
            </a: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，记作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“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1°”.</a:t>
            </a:r>
            <a:endParaRPr lang="zh-CN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51"/>
          <p:cNvSpPr>
            <a:spLocks noChangeArrowheads="1"/>
          </p:cNvSpPr>
          <p:nvPr/>
        </p:nvSpPr>
        <p:spPr bwMode="auto">
          <a:xfrm>
            <a:off x="539750" y="765175"/>
            <a:ext cx="296386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新魏" panose="02010800040101010101" pitchFamily="2" charset="-122"/>
              </a:rPr>
              <a:t>角的度量单位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华文新魏" panose="0201080004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矩形 16"/>
          <p:cNvSpPr>
            <a:spLocks noChangeArrowheads="1"/>
          </p:cNvSpPr>
          <p:nvPr/>
        </p:nvSpPr>
        <p:spPr bwMode="auto">
          <a:xfrm>
            <a:off x="679450" y="3959269"/>
            <a:ext cx="58015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角的度量单位是度、分、秒，是六十进制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0" name="矩形 17"/>
          <p:cNvSpPr>
            <a:spLocks noChangeArrowheads="1"/>
          </p:cNvSpPr>
          <p:nvPr/>
        </p:nvSpPr>
        <p:spPr bwMode="auto">
          <a:xfrm>
            <a:off x="642938" y="4568869"/>
            <a:ext cx="78406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平角度数为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180°</a:t>
            </a:r>
            <a:r>
              <a:rPr lang="zh-CN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，直角度数为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90°</a:t>
            </a:r>
            <a:r>
              <a:rPr lang="zh-CN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90° &lt;</a:t>
            </a:r>
            <a:r>
              <a:rPr lang="zh-CN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钝角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&lt; 180°.</a:t>
            </a:r>
            <a:endParaRPr lang="zh-CN" altLang="en-US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  <p:bldP spid="6" grpId="0" bldLvl="0" autoUpdateAnimBg="0"/>
      <p:bldP spid="7" grpId="0" bldLvl="0" autoUpdateAnimBg="0"/>
      <p:bldP spid="9" grpId="0" bldLvl="0" autoUpdateAnimBg="0"/>
      <p:bldP spid="10" grpId="0" bldLvl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文本框 37890"/>
          <p:cNvSpPr txBox="1">
            <a:spLocks noChangeArrowheads="1"/>
          </p:cNvSpPr>
          <p:nvPr/>
        </p:nvSpPr>
        <p:spPr bwMode="auto">
          <a:xfrm>
            <a:off x="1403648" y="2060848"/>
            <a:ext cx="6768926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b="1" dirty="0" smtClean="0">
                <a:solidFill>
                  <a:srgbClr val="FF00FF"/>
                </a:solidFill>
                <a:ea typeface="隶书" panose="02010509060101010101" charset="-122"/>
                <a:cs typeface="隶书" panose="02010509060101010101" charset="-122"/>
              </a:rPr>
              <a:t>再  见</a:t>
            </a:r>
            <a:endParaRPr lang="zh-CN" altLang="en-US" sz="7200" b="1" dirty="0">
              <a:solidFill>
                <a:srgbClr val="FF00FF"/>
              </a:solidFill>
              <a:ea typeface="隶书" panose="02010509060101010101" charset="-122"/>
              <a:cs typeface="隶书" panose="02010509060101010101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1913" y="1589088"/>
            <a:ext cx="48006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你知道什么是量角器吗？</a:t>
            </a: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1331913" y="2274888"/>
            <a:ext cx="5791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你会使用量角器度量一个角吗？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331913" y="3113088"/>
            <a:ext cx="444976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你还记得角的度量单位吗？</a:t>
            </a:r>
          </a:p>
        </p:txBody>
      </p:sp>
      <p:pic>
        <p:nvPicPr>
          <p:cNvPr id="123908" name="Picture 5" descr="量角器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27513" y="3881438"/>
            <a:ext cx="39624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9" name="TextBox 2"/>
          <p:cNvSpPr>
            <a:spLocks noChangeArrowheads="1"/>
          </p:cNvSpPr>
          <p:nvPr/>
        </p:nvSpPr>
        <p:spPr bwMode="auto">
          <a:xfrm>
            <a:off x="611188" y="549275"/>
            <a:ext cx="3240087" cy="646113"/>
          </a:xfrm>
          <a:prstGeom prst="rect">
            <a:avLst/>
          </a:prstGeom>
          <a:gradFill rotWithShape="1">
            <a:gsLst>
              <a:gs pos="0">
                <a:srgbClr val="949494"/>
              </a:gs>
              <a:gs pos="50000">
                <a:srgbClr val="D4D4D4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新知探究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 bldLvl="0" autoUpdateAnimBg="0"/>
      <p:bldP spid="6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ext Box 7"/>
          <p:cNvSpPr>
            <a:spLocks noChangeArrowheads="1"/>
          </p:cNvSpPr>
          <p:nvPr/>
        </p:nvSpPr>
        <p:spPr bwMode="auto">
          <a:xfrm>
            <a:off x="846138" y="747713"/>
            <a:ext cx="27463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角的度量工具：</a:t>
            </a:r>
            <a:endParaRPr lang="zh-CN" altLang="en-US" dirty="0"/>
          </a:p>
        </p:txBody>
      </p:sp>
      <p:sp>
        <p:nvSpPr>
          <p:cNvPr id="5" name="Text Box 8"/>
          <p:cNvSpPr>
            <a:spLocks noChangeArrowheads="1"/>
          </p:cNvSpPr>
          <p:nvPr/>
        </p:nvSpPr>
        <p:spPr bwMode="auto">
          <a:xfrm>
            <a:off x="3124200" y="685800"/>
            <a:ext cx="12604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量角器</a:t>
            </a:r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 Box 2"/>
          <p:cNvSpPr>
            <a:spLocks noChangeArrowheads="1"/>
          </p:cNvSpPr>
          <p:nvPr/>
        </p:nvSpPr>
        <p:spPr bwMode="auto">
          <a:xfrm>
            <a:off x="1095375" y="1371600"/>
            <a:ext cx="17240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认识量角器</a:t>
            </a:r>
            <a:endParaRPr lang="zh-CN" alt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7" name="Picture 3" descr="量角器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DF7"/>
              </a:clrFrom>
              <a:clrTo>
                <a:srgbClr val="FCFD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4550" y="2284413"/>
            <a:ext cx="4913313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502150" y="4667250"/>
            <a:ext cx="117475" cy="1079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</a:ln>
        </p:spPr>
        <p:txBody>
          <a:bodyPr wrap="none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502150" y="4648200"/>
            <a:ext cx="117475" cy="10795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</a:ln>
        </p:spPr>
        <p:txBody>
          <a:bodyPr wrap="none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502150" y="4654550"/>
            <a:ext cx="117475" cy="1079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</a:ln>
        </p:spPr>
        <p:txBody>
          <a:bodyPr wrap="none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4578350" y="4783138"/>
            <a:ext cx="0" cy="409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8"/>
          <p:cNvSpPr>
            <a:spLocks noChangeArrowheads="1"/>
          </p:cNvSpPr>
          <p:nvPr/>
        </p:nvSpPr>
        <p:spPr bwMode="auto">
          <a:xfrm>
            <a:off x="3644900" y="5133975"/>
            <a:ext cx="20955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量角器的中心</a:t>
            </a:r>
            <a:endParaRPr lang="zh-CN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2225675" y="4724400"/>
            <a:ext cx="4676775" cy="190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 flipV="1">
            <a:off x="6083300" y="4724400"/>
            <a:ext cx="0" cy="976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Text Box 11"/>
          <p:cNvSpPr>
            <a:spLocks noChangeArrowheads="1"/>
          </p:cNvSpPr>
          <p:nvPr/>
        </p:nvSpPr>
        <p:spPr bwMode="auto">
          <a:xfrm>
            <a:off x="5334000" y="5715000"/>
            <a:ext cx="30464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量角器的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0°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刻度线</a:t>
            </a:r>
            <a:endParaRPr lang="zh-CN" altLang="en-US"/>
          </a:p>
        </p:txBody>
      </p:sp>
      <p:sp>
        <p:nvSpPr>
          <p:cNvPr id="16" name="未知"/>
          <p:cNvSpPr>
            <a:spLocks noChangeArrowheads="1"/>
          </p:cNvSpPr>
          <p:nvPr/>
        </p:nvSpPr>
        <p:spPr bwMode="auto">
          <a:xfrm>
            <a:off x="2835275" y="3000375"/>
            <a:ext cx="3457575" cy="1743075"/>
          </a:xfrm>
          <a:custGeom>
            <a:avLst/>
            <a:gdLst>
              <a:gd name="T0" fmla="*/ 0 w 2178"/>
              <a:gd name="T1" fmla="*/ 2147483647 h 1098"/>
              <a:gd name="T2" fmla="*/ 2147483647 w 2178"/>
              <a:gd name="T3" fmla="*/ 2147483647 h 1098"/>
              <a:gd name="T4" fmla="*/ 2147483647 w 2178"/>
              <a:gd name="T5" fmla="*/ 2147483647 h 1098"/>
              <a:gd name="T6" fmla="*/ 2147483647 w 2178"/>
              <a:gd name="T7" fmla="*/ 2147483647 h 1098"/>
              <a:gd name="T8" fmla="*/ 2147483647 w 2178"/>
              <a:gd name="T9" fmla="*/ 2147483647 h 1098"/>
              <a:gd name="T10" fmla="*/ 2147483647 w 2178"/>
              <a:gd name="T11" fmla="*/ 2147483647 h 1098"/>
              <a:gd name="T12" fmla="*/ 2147483647 w 2178"/>
              <a:gd name="T13" fmla="*/ 2147483647 h 1098"/>
              <a:gd name="T14" fmla="*/ 2147483647 w 2178"/>
              <a:gd name="T15" fmla="*/ 2147483647 h 1098"/>
              <a:gd name="T16" fmla="*/ 2147483647 w 2178"/>
              <a:gd name="T17" fmla="*/ 2147483647 h 1098"/>
              <a:gd name="T18" fmla="*/ 2147483647 w 2178"/>
              <a:gd name="T19" fmla="*/ 2147483647 h 1098"/>
              <a:gd name="T20" fmla="*/ 2147483647 w 2178"/>
              <a:gd name="T21" fmla="*/ 2147483647 h 1098"/>
              <a:gd name="T22" fmla="*/ 2147483647 w 2178"/>
              <a:gd name="T23" fmla="*/ 2147483647 h 1098"/>
              <a:gd name="T24" fmla="*/ 2147483647 w 2178"/>
              <a:gd name="T25" fmla="*/ 2147483647 h 1098"/>
              <a:gd name="T26" fmla="*/ 2147483647 w 2178"/>
              <a:gd name="T27" fmla="*/ 2147483647 h 1098"/>
              <a:gd name="T28" fmla="*/ 2147483647 w 2178"/>
              <a:gd name="T29" fmla="*/ 2147483647 h 1098"/>
              <a:gd name="T30" fmla="*/ 2147483647 w 2178"/>
              <a:gd name="T31" fmla="*/ 2147483647 h 1098"/>
              <a:gd name="T32" fmla="*/ 2147483647 w 2178"/>
              <a:gd name="T33" fmla="*/ 0 h 1098"/>
              <a:gd name="T34" fmla="*/ 2147483647 w 2178"/>
              <a:gd name="T35" fmla="*/ 2147483647 h 1098"/>
              <a:gd name="T36" fmla="*/ 2147483647 w 2178"/>
              <a:gd name="T37" fmla="*/ 2147483647 h 1098"/>
              <a:gd name="T38" fmla="*/ 2147483647 w 2178"/>
              <a:gd name="T39" fmla="*/ 2147483647 h 1098"/>
              <a:gd name="T40" fmla="*/ 2147483647 w 2178"/>
              <a:gd name="T41" fmla="*/ 2147483647 h 1098"/>
              <a:gd name="T42" fmla="*/ 2147483647 w 2178"/>
              <a:gd name="T43" fmla="*/ 2147483647 h 1098"/>
              <a:gd name="T44" fmla="*/ 2147483647 w 2178"/>
              <a:gd name="T45" fmla="*/ 2147483647 h 1098"/>
              <a:gd name="T46" fmla="*/ 2147483647 w 2178"/>
              <a:gd name="T47" fmla="*/ 2147483647 h 1098"/>
              <a:gd name="T48" fmla="*/ 2147483647 w 2178"/>
              <a:gd name="T49" fmla="*/ 2147483647 h 1098"/>
              <a:gd name="T50" fmla="*/ 2147483647 w 2178"/>
              <a:gd name="T51" fmla="*/ 2147483647 h 1098"/>
              <a:gd name="T52" fmla="*/ 2147483647 w 2178"/>
              <a:gd name="T53" fmla="*/ 2147483647 h 1098"/>
              <a:gd name="T54" fmla="*/ 2147483647 w 2178"/>
              <a:gd name="T55" fmla="*/ 2147483647 h 1098"/>
              <a:gd name="T56" fmla="*/ 2147483647 w 2178"/>
              <a:gd name="T57" fmla="*/ 2147483647 h 1098"/>
              <a:gd name="T58" fmla="*/ 2147483647 w 2178"/>
              <a:gd name="T59" fmla="*/ 2147483647 h 1098"/>
              <a:gd name="T60" fmla="*/ 2147483647 w 2178"/>
              <a:gd name="T61" fmla="*/ 2147483647 h 1098"/>
              <a:gd name="T62" fmla="*/ 2147483647 w 2178"/>
              <a:gd name="T63" fmla="*/ 2147483647 h 1098"/>
              <a:gd name="T64" fmla="*/ 2147483647 w 2178"/>
              <a:gd name="T65" fmla="*/ 2147483647 h 1098"/>
              <a:gd name="T66" fmla="*/ 2147483647 w 2178"/>
              <a:gd name="T67" fmla="*/ 2147483647 h 1098"/>
              <a:gd name="T68" fmla="*/ 2147483647 w 2178"/>
              <a:gd name="T69" fmla="*/ 2147483647 h 1098"/>
              <a:gd name="T70" fmla="*/ 2147483647 w 2178"/>
              <a:gd name="T71" fmla="*/ 2147483647 h 109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178"/>
              <a:gd name="T109" fmla="*/ 0 h 1098"/>
              <a:gd name="T110" fmla="*/ 2178 w 2178"/>
              <a:gd name="T111" fmla="*/ 1098 h 109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178" h="1098">
                <a:moveTo>
                  <a:pt x="0" y="1098"/>
                </a:moveTo>
                <a:cubicBezTo>
                  <a:pt x="2" y="1028"/>
                  <a:pt x="1" y="958"/>
                  <a:pt x="6" y="888"/>
                </a:cubicBezTo>
                <a:cubicBezTo>
                  <a:pt x="7" y="875"/>
                  <a:pt x="16" y="864"/>
                  <a:pt x="18" y="852"/>
                </a:cubicBezTo>
                <a:cubicBezTo>
                  <a:pt x="27" y="798"/>
                  <a:pt x="44" y="751"/>
                  <a:pt x="66" y="702"/>
                </a:cubicBezTo>
                <a:cubicBezTo>
                  <a:pt x="84" y="662"/>
                  <a:pt x="94" y="617"/>
                  <a:pt x="108" y="576"/>
                </a:cubicBezTo>
                <a:cubicBezTo>
                  <a:pt x="108" y="576"/>
                  <a:pt x="138" y="531"/>
                  <a:pt x="144" y="522"/>
                </a:cubicBezTo>
                <a:cubicBezTo>
                  <a:pt x="162" y="496"/>
                  <a:pt x="179" y="455"/>
                  <a:pt x="204" y="438"/>
                </a:cubicBezTo>
                <a:cubicBezTo>
                  <a:pt x="219" y="393"/>
                  <a:pt x="197" y="447"/>
                  <a:pt x="228" y="408"/>
                </a:cubicBezTo>
                <a:cubicBezTo>
                  <a:pt x="248" y="384"/>
                  <a:pt x="237" y="361"/>
                  <a:pt x="276" y="348"/>
                </a:cubicBezTo>
                <a:cubicBezTo>
                  <a:pt x="304" y="306"/>
                  <a:pt x="348" y="280"/>
                  <a:pt x="390" y="252"/>
                </a:cubicBezTo>
                <a:cubicBezTo>
                  <a:pt x="402" y="244"/>
                  <a:pt x="414" y="236"/>
                  <a:pt x="426" y="228"/>
                </a:cubicBezTo>
                <a:cubicBezTo>
                  <a:pt x="432" y="224"/>
                  <a:pt x="444" y="216"/>
                  <a:pt x="444" y="216"/>
                </a:cubicBezTo>
                <a:cubicBezTo>
                  <a:pt x="458" y="194"/>
                  <a:pt x="471" y="194"/>
                  <a:pt x="492" y="180"/>
                </a:cubicBezTo>
                <a:cubicBezTo>
                  <a:pt x="509" y="155"/>
                  <a:pt x="532" y="152"/>
                  <a:pt x="558" y="138"/>
                </a:cubicBezTo>
                <a:cubicBezTo>
                  <a:pt x="596" y="117"/>
                  <a:pt x="608" y="103"/>
                  <a:pt x="648" y="90"/>
                </a:cubicBezTo>
                <a:cubicBezTo>
                  <a:pt x="714" y="68"/>
                  <a:pt x="779" y="40"/>
                  <a:pt x="846" y="18"/>
                </a:cubicBezTo>
                <a:cubicBezTo>
                  <a:pt x="880" y="7"/>
                  <a:pt x="989" y="3"/>
                  <a:pt x="1026" y="0"/>
                </a:cubicBezTo>
                <a:cubicBezTo>
                  <a:pt x="1126" y="6"/>
                  <a:pt x="1226" y="13"/>
                  <a:pt x="1326" y="24"/>
                </a:cubicBezTo>
                <a:cubicBezTo>
                  <a:pt x="1373" y="36"/>
                  <a:pt x="1415" y="53"/>
                  <a:pt x="1458" y="72"/>
                </a:cubicBezTo>
                <a:cubicBezTo>
                  <a:pt x="1512" y="96"/>
                  <a:pt x="1567" y="112"/>
                  <a:pt x="1620" y="138"/>
                </a:cubicBezTo>
                <a:cubicBezTo>
                  <a:pt x="1644" y="150"/>
                  <a:pt x="1669" y="161"/>
                  <a:pt x="1692" y="174"/>
                </a:cubicBezTo>
                <a:cubicBezTo>
                  <a:pt x="1705" y="181"/>
                  <a:pt x="1716" y="190"/>
                  <a:pt x="1728" y="198"/>
                </a:cubicBezTo>
                <a:cubicBezTo>
                  <a:pt x="1734" y="202"/>
                  <a:pt x="1746" y="210"/>
                  <a:pt x="1746" y="210"/>
                </a:cubicBezTo>
                <a:cubicBezTo>
                  <a:pt x="1750" y="216"/>
                  <a:pt x="1752" y="223"/>
                  <a:pt x="1758" y="228"/>
                </a:cubicBezTo>
                <a:cubicBezTo>
                  <a:pt x="1763" y="232"/>
                  <a:pt x="1772" y="230"/>
                  <a:pt x="1776" y="234"/>
                </a:cubicBezTo>
                <a:cubicBezTo>
                  <a:pt x="1808" y="266"/>
                  <a:pt x="1752" y="242"/>
                  <a:pt x="1800" y="258"/>
                </a:cubicBezTo>
                <a:cubicBezTo>
                  <a:pt x="1834" y="310"/>
                  <a:pt x="1789" y="249"/>
                  <a:pt x="1830" y="282"/>
                </a:cubicBezTo>
                <a:cubicBezTo>
                  <a:pt x="1836" y="287"/>
                  <a:pt x="1837" y="295"/>
                  <a:pt x="1842" y="300"/>
                </a:cubicBezTo>
                <a:cubicBezTo>
                  <a:pt x="1847" y="305"/>
                  <a:pt x="1854" y="308"/>
                  <a:pt x="1860" y="312"/>
                </a:cubicBezTo>
                <a:cubicBezTo>
                  <a:pt x="1876" y="360"/>
                  <a:pt x="1852" y="304"/>
                  <a:pt x="1884" y="336"/>
                </a:cubicBezTo>
                <a:cubicBezTo>
                  <a:pt x="1917" y="369"/>
                  <a:pt x="1930" y="431"/>
                  <a:pt x="1968" y="456"/>
                </a:cubicBezTo>
                <a:cubicBezTo>
                  <a:pt x="1978" y="487"/>
                  <a:pt x="2000" y="517"/>
                  <a:pt x="2016" y="546"/>
                </a:cubicBezTo>
                <a:cubicBezTo>
                  <a:pt x="2027" y="565"/>
                  <a:pt x="2045" y="579"/>
                  <a:pt x="2052" y="600"/>
                </a:cubicBezTo>
                <a:cubicBezTo>
                  <a:pt x="2068" y="648"/>
                  <a:pt x="2084" y="696"/>
                  <a:pt x="2100" y="744"/>
                </a:cubicBezTo>
                <a:cubicBezTo>
                  <a:pt x="2111" y="778"/>
                  <a:pt x="2133" y="802"/>
                  <a:pt x="2142" y="840"/>
                </a:cubicBezTo>
                <a:cubicBezTo>
                  <a:pt x="2150" y="925"/>
                  <a:pt x="2178" y="1007"/>
                  <a:pt x="2178" y="1092"/>
                </a:cubicBezTo>
              </a:path>
            </a:pathLst>
          </a:custGeom>
          <a:noFill/>
          <a:ln w="50800">
            <a:solidFill>
              <a:schemeClr val="accent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 flipV="1">
            <a:off x="3178175" y="3705225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Text Box 14"/>
          <p:cNvSpPr>
            <a:spLocks noChangeArrowheads="1"/>
          </p:cNvSpPr>
          <p:nvPr/>
        </p:nvSpPr>
        <p:spPr bwMode="auto">
          <a:xfrm>
            <a:off x="2025650" y="5943600"/>
            <a:ext cx="28670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量角器的内刻度</a:t>
            </a:r>
            <a:endParaRPr lang="zh-CN" alt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111375" y="2819400"/>
            <a:ext cx="59055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Text Box 16"/>
          <p:cNvSpPr>
            <a:spLocks noChangeArrowheads="1"/>
          </p:cNvSpPr>
          <p:nvPr/>
        </p:nvSpPr>
        <p:spPr bwMode="auto">
          <a:xfrm>
            <a:off x="1090613" y="2228850"/>
            <a:ext cx="28670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量角器的外刻度</a:t>
            </a:r>
            <a:endParaRPr lang="zh-CN" alt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 flipV="1">
            <a:off x="4568825" y="2390775"/>
            <a:ext cx="0" cy="2352675"/>
          </a:xfrm>
          <a:prstGeom prst="line">
            <a:avLst/>
          </a:prstGeom>
          <a:noFill/>
          <a:ln w="31750">
            <a:solidFill>
              <a:srgbClr val="99CC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568825" y="2390775"/>
            <a:ext cx="2628900" cy="1076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9"/>
          <p:cNvSpPr>
            <a:spLocks noChangeArrowheads="1"/>
          </p:cNvSpPr>
          <p:nvPr/>
        </p:nvSpPr>
        <p:spPr bwMode="auto">
          <a:xfrm>
            <a:off x="5278438" y="2055813"/>
            <a:ext cx="32670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量角器的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90 °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刻度线</a:t>
            </a:r>
            <a:endParaRPr lang="zh-CN" alt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2263775" y="4724400"/>
            <a:ext cx="4676775" cy="190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2235200" y="4724400"/>
            <a:ext cx="4676775" cy="190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V="1">
            <a:off x="4568825" y="2390775"/>
            <a:ext cx="0" cy="2314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4568825" y="2390775"/>
            <a:ext cx="0" cy="2295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WordArt 24"/>
          <p:cNvSpPr>
            <a:spLocks noChangeArrowheads="1" noChangeShapeType="1"/>
          </p:cNvSpPr>
          <p:nvPr/>
        </p:nvSpPr>
        <p:spPr bwMode="auto">
          <a:xfrm rot="5400000">
            <a:off x="6340476" y="4645025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chemeClr val="accent1"/>
                  </a:solidFill>
                  <a:round/>
                </a:ln>
                <a:solidFill>
                  <a:schemeClr val="accent1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chemeClr val="accent1"/>
                </a:solidFill>
                <a:round/>
              </a:ln>
              <a:solidFill>
                <a:schemeClr val="accent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9" name="WordArt 25"/>
          <p:cNvSpPr>
            <a:spLocks noChangeArrowheads="1" noChangeShapeType="1"/>
          </p:cNvSpPr>
          <p:nvPr/>
        </p:nvSpPr>
        <p:spPr bwMode="auto">
          <a:xfrm rot="5400000">
            <a:off x="6340476" y="4640262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chemeClr val="bg1"/>
                </a:solidFill>
                <a:round/>
              </a:ln>
              <a:solidFill>
                <a:schemeClr val="bg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0" name="WordArt 26"/>
          <p:cNvSpPr>
            <a:spLocks noChangeArrowheads="1" noChangeShapeType="1"/>
          </p:cNvSpPr>
          <p:nvPr/>
        </p:nvSpPr>
        <p:spPr bwMode="auto">
          <a:xfrm rot="5400000">
            <a:off x="6340476" y="4640262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chemeClr val="accent1"/>
                  </a:solidFill>
                  <a:round/>
                </a:ln>
                <a:solidFill>
                  <a:schemeClr val="accent1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chemeClr val="accent1"/>
                </a:solidFill>
                <a:round/>
              </a:ln>
              <a:solidFill>
                <a:schemeClr val="accent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1" name="WordArt 27"/>
          <p:cNvSpPr>
            <a:spLocks noChangeArrowheads="1" noChangeShapeType="1"/>
          </p:cNvSpPr>
          <p:nvPr/>
        </p:nvSpPr>
        <p:spPr bwMode="auto">
          <a:xfrm rot="5400000">
            <a:off x="6340476" y="4640262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chemeClr val="bg1"/>
                </a:solidFill>
                <a:round/>
              </a:ln>
              <a:solidFill>
                <a:schemeClr val="bg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2" name="WordArt 28"/>
          <p:cNvSpPr>
            <a:spLocks noChangeArrowheads="1" noChangeShapeType="1"/>
          </p:cNvSpPr>
          <p:nvPr/>
        </p:nvSpPr>
        <p:spPr bwMode="auto">
          <a:xfrm rot="5400000">
            <a:off x="6340476" y="4640262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chemeClr val="accent1"/>
                  </a:solidFill>
                  <a:round/>
                </a:ln>
                <a:solidFill>
                  <a:schemeClr val="accent1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chemeClr val="accent1"/>
                </a:solidFill>
                <a:round/>
              </a:ln>
              <a:solidFill>
                <a:schemeClr val="accent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3" name="WordArt 29"/>
          <p:cNvSpPr>
            <a:spLocks noChangeArrowheads="1" noChangeShapeType="1"/>
          </p:cNvSpPr>
          <p:nvPr/>
        </p:nvSpPr>
        <p:spPr bwMode="auto">
          <a:xfrm rot="5400000">
            <a:off x="2487613" y="46545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4" name="WordArt 30"/>
          <p:cNvSpPr>
            <a:spLocks noChangeArrowheads="1" noChangeShapeType="1"/>
          </p:cNvSpPr>
          <p:nvPr/>
        </p:nvSpPr>
        <p:spPr bwMode="auto">
          <a:xfrm rot="5400000">
            <a:off x="2487613" y="46545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chemeClr val="bg1"/>
                </a:solidFill>
                <a:round/>
              </a:ln>
              <a:solidFill>
                <a:schemeClr val="bg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5" name="WordArt 31"/>
          <p:cNvSpPr>
            <a:spLocks noChangeArrowheads="1" noChangeShapeType="1"/>
          </p:cNvSpPr>
          <p:nvPr/>
        </p:nvSpPr>
        <p:spPr bwMode="auto">
          <a:xfrm rot="5400000">
            <a:off x="2487613" y="46545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6" name="WordArt 32"/>
          <p:cNvSpPr>
            <a:spLocks noChangeArrowheads="1" noChangeShapeType="1"/>
          </p:cNvSpPr>
          <p:nvPr/>
        </p:nvSpPr>
        <p:spPr bwMode="auto">
          <a:xfrm rot="5400000">
            <a:off x="2487613" y="46545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chemeClr val="bg1"/>
                </a:solidFill>
                <a:round/>
              </a:ln>
              <a:solidFill>
                <a:schemeClr val="bg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7" name="WordArt 33"/>
          <p:cNvSpPr>
            <a:spLocks noChangeArrowheads="1" noChangeShapeType="1"/>
          </p:cNvSpPr>
          <p:nvPr/>
        </p:nvSpPr>
        <p:spPr bwMode="auto">
          <a:xfrm rot="5400000">
            <a:off x="2487613" y="4654550"/>
            <a:ext cx="1143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lang="zh-CN" altLang="en-US" sz="20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8" name="WordArt 34"/>
          <p:cNvSpPr>
            <a:spLocks noChangeArrowheads="1" noChangeShapeType="1"/>
          </p:cNvSpPr>
          <p:nvPr/>
        </p:nvSpPr>
        <p:spPr bwMode="auto">
          <a:xfrm rot="5400000" flipH="1" flipV="1">
            <a:off x="2624137" y="4652963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chemeClr val="accent1"/>
                  </a:solidFill>
                  <a:round/>
                </a:ln>
                <a:solidFill>
                  <a:schemeClr val="accent1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chemeClr val="accent1"/>
                </a:solidFill>
                <a:round/>
              </a:ln>
              <a:solidFill>
                <a:schemeClr val="accent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9" name="WordArt 35"/>
          <p:cNvSpPr>
            <a:spLocks noChangeArrowheads="1" noChangeShapeType="1"/>
          </p:cNvSpPr>
          <p:nvPr/>
        </p:nvSpPr>
        <p:spPr bwMode="auto">
          <a:xfrm rot="5400000" flipH="1" flipV="1">
            <a:off x="2624137" y="4652963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chemeClr val="bg1"/>
                </a:solidFill>
                <a:round/>
              </a:ln>
              <a:solidFill>
                <a:schemeClr val="bg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0" name="WordArt 36"/>
          <p:cNvSpPr>
            <a:spLocks noChangeArrowheads="1" noChangeShapeType="1"/>
          </p:cNvSpPr>
          <p:nvPr/>
        </p:nvSpPr>
        <p:spPr bwMode="auto">
          <a:xfrm rot="5400000" flipH="1" flipV="1">
            <a:off x="2624137" y="4652963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chemeClr val="accent1"/>
                  </a:solidFill>
                  <a:round/>
                </a:ln>
                <a:solidFill>
                  <a:schemeClr val="accent1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chemeClr val="accent1"/>
                </a:solidFill>
                <a:round/>
              </a:ln>
              <a:solidFill>
                <a:schemeClr val="accent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1" name="WordArt 37"/>
          <p:cNvSpPr>
            <a:spLocks noChangeArrowheads="1" noChangeShapeType="1"/>
          </p:cNvSpPr>
          <p:nvPr/>
        </p:nvSpPr>
        <p:spPr bwMode="auto">
          <a:xfrm rot="5400000" flipH="1" flipV="1">
            <a:off x="2624137" y="4652963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chemeClr val="bg1"/>
                </a:solidFill>
                <a:round/>
              </a:ln>
              <a:solidFill>
                <a:schemeClr val="bg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2" name="WordArt 38"/>
          <p:cNvSpPr>
            <a:spLocks noChangeArrowheads="1" noChangeShapeType="1"/>
          </p:cNvSpPr>
          <p:nvPr/>
        </p:nvSpPr>
        <p:spPr bwMode="auto">
          <a:xfrm rot="5400000" flipH="1" flipV="1">
            <a:off x="2624137" y="4652963"/>
            <a:ext cx="238125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chemeClr val="accent1"/>
                  </a:solidFill>
                  <a:round/>
                </a:ln>
                <a:solidFill>
                  <a:schemeClr val="accent1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chemeClr val="accent1"/>
                </a:solidFill>
                <a:round/>
              </a:ln>
              <a:solidFill>
                <a:schemeClr val="accent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3" name="WordArt 39"/>
          <p:cNvSpPr>
            <a:spLocks noChangeArrowheads="1" noChangeShapeType="1"/>
          </p:cNvSpPr>
          <p:nvPr/>
        </p:nvSpPr>
        <p:spPr bwMode="auto">
          <a:xfrm rot="5400000">
            <a:off x="6479381" y="4641057"/>
            <a:ext cx="238125" cy="157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4" name="WordArt 40"/>
          <p:cNvSpPr>
            <a:spLocks noChangeArrowheads="1" noChangeShapeType="1"/>
          </p:cNvSpPr>
          <p:nvPr/>
        </p:nvSpPr>
        <p:spPr bwMode="auto">
          <a:xfrm rot="5400000">
            <a:off x="6479381" y="4641057"/>
            <a:ext cx="238125" cy="157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chemeClr val="bg1"/>
                </a:solidFill>
                <a:round/>
              </a:ln>
              <a:solidFill>
                <a:schemeClr val="bg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5" name="WordArt 41"/>
          <p:cNvSpPr>
            <a:spLocks noChangeArrowheads="1" noChangeShapeType="1"/>
          </p:cNvSpPr>
          <p:nvPr/>
        </p:nvSpPr>
        <p:spPr bwMode="auto">
          <a:xfrm rot="5400000">
            <a:off x="6474619" y="4641056"/>
            <a:ext cx="238125" cy="157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6" name="WordArt 42"/>
          <p:cNvSpPr>
            <a:spLocks noChangeArrowheads="1" noChangeShapeType="1"/>
          </p:cNvSpPr>
          <p:nvPr/>
        </p:nvSpPr>
        <p:spPr bwMode="auto">
          <a:xfrm rot="5400000">
            <a:off x="6479381" y="4641057"/>
            <a:ext cx="238125" cy="157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chemeClr val="bg1"/>
                </a:solidFill>
                <a:round/>
              </a:ln>
              <a:solidFill>
                <a:schemeClr val="bg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7" name="WordArt 43"/>
          <p:cNvSpPr>
            <a:spLocks noChangeArrowheads="1" noChangeShapeType="1"/>
          </p:cNvSpPr>
          <p:nvPr/>
        </p:nvSpPr>
        <p:spPr bwMode="auto">
          <a:xfrm rot="5400000">
            <a:off x="6479381" y="4641057"/>
            <a:ext cx="238125" cy="157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200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180</a:t>
            </a:r>
            <a:endParaRPr lang="zh-CN" altLang="en-US" sz="1200" kern="1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8" name="未知"/>
          <p:cNvSpPr>
            <a:spLocks noChangeArrowheads="1"/>
          </p:cNvSpPr>
          <p:nvPr/>
        </p:nvSpPr>
        <p:spPr bwMode="auto">
          <a:xfrm>
            <a:off x="2219325" y="2386013"/>
            <a:ext cx="4668838" cy="2352675"/>
          </a:xfrm>
          <a:custGeom>
            <a:avLst/>
            <a:gdLst>
              <a:gd name="T0" fmla="*/ 0 w 2941"/>
              <a:gd name="T1" fmla="*/ 2147483647 h 1482"/>
              <a:gd name="T2" fmla="*/ 2147483647 w 2941"/>
              <a:gd name="T3" fmla="*/ 2147483647 h 1482"/>
              <a:gd name="T4" fmla="*/ 2147483647 w 2941"/>
              <a:gd name="T5" fmla="*/ 2147483647 h 1482"/>
              <a:gd name="T6" fmla="*/ 2147483647 w 2941"/>
              <a:gd name="T7" fmla="*/ 2147483647 h 1482"/>
              <a:gd name="T8" fmla="*/ 2147483647 w 2941"/>
              <a:gd name="T9" fmla="*/ 2147483647 h 1482"/>
              <a:gd name="T10" fmla="*/ 2147483647 w 2941"/>
              <a:gd name="T11" fmla="*/ 2147483647 h 1482"/>
              <a:gd name="T12" fmla="*/ 2147483647 w 2941"/>
              <a:gd name="T13" fmla="*/ 2147483647 h 1482"/>
              <a:gd name="T14" fmla="*/ 2147483647 w 2941"/>
              <a:gd name="T15" fmla="*/ 2147483647 h 1482"/>
              <a:gd name="T16" fmla="*/ 2147483647 w 2941"/>
              <a:gd name="T17" fmla="*/ 2147483647 h 1482"/>
              <a:gd name="T18" fmla="*/ 2147483647 w 2941"/>
              <a:gd name="T19" fmla="*/ 2147483647 h 1482"/>
              <a:gd name="T20" fmla="*/ 2147483647 w 2941"/>
              <a:gd name="T21" fmla="*/ 2147483647 h 1482"/>
              <a:gd name="T22" fmla="*/ 2147483647 w 2941"/>
              <a:gd name="T23" fmla="*/ 2147483647 h 1482"/>
              <a:gd name="T24" fmla="*/ 2147483647 w 2941"/>
              <a:gd name="T25" fmla="*/ 2147483647 h 1482"/>
              <a:gd name="T26" fmla="*/ 2147483647 w 2941"/>
              <a:gd name="T27" fmla="*/ 2147483647 h 1482"/>
              <a:gd name="T28" fmla="*/ 2147483647 w 2941"/>
              <a:gd name="T29" fmla="*/ 2147483647 h 1482"/>
              <a:gd name="T30" fmla="*/ 2147483647 w 2941"/>
              <a:gd name="T31" fmla="*/ 2147483647 h 1482"/>
              <a:gd name="T32" fmla="*/ 2147483647 w 2941"/>
              <a:gd name="T33" fmla="*/ 2147483647 h 1482"/>
              <a:gd name="T34" fmla="*/ 2147483647 w 2941"/>
              <a:gd name="T35" fmla="*/ 2147483647 h 1482"/>
              <a:gd name="T36" fmla="*/ 2147483647 w 2941"/>
              <a:gd name="T37" fmla="*/ 2147483647 h 1482"/>
              <a:gd name="T38" fmla="*/ 2147483647 w 2941"/>
              <a:gd name="T39" fmla="*/ 2147483647 h 1482"/>
              <a:gd name="T40" fmla="*/ 2147483647 w 2941"/>
              <a:gd name="T41" fmla="*/ 0 h 1482"/>
              <a:gd name="T42" fmla="*/ 2147483647 w 2941"/>
              <a:gd name="T43" fmla="*/ 2147483647 h 1482"/>
              <a:gd name="T44" fmla="*/ 2147483647 w 2941"/>
              <a:gd name="T45" fmla="*/ 2147483647 h 1482"/>
              <a:gd name="T46" fmla="*/ 2147483647 w 2941"/>
              <a:gd name="T47" fmla="*/ 2147483647 h 1482"/>
              <a:gd name="T48" fmla="*/ 2147483647 w 2941"/>
              <a:gd name="T49" fmla="*/ 2147483647 h 1482"/>
              <a:gd name="T50" fmla="*/ 2147483647 w 2941"/>
              <a:gd name="T51" fmla="*/ 2147483647 h 1482"/>
              <a:gd name="T52" fmla="*/ 2147483647 w 2941"/>
              <a:gd name="T53" fmla="*/ 2147483647 h 1482"/>
              <a:gd name="T54" fmla="*/ 2147483647 w 2941"/>
              <a:gd name="T55" fmla="*/ 2147483647 h 1482"/>
              <a:gd name="T56" fmla="*/ 2147483647 w 2941"/>
              <a:gd name="T57" fmla="*/ 2147483647 h 1482"/>
              <a:gd name="T58" fmla="*/ 2147483647 w 2941"/>
              <a:gd name="T59" fmla="*/ 2147483647 h 1482"/>
              <a:gd name="T60" fmla="*/ 2147483647 w 2941"/>
              <a:gd name="T61" fmla="*/ 2147483647 h 1482"/>
              <a:gd name="T62" fmla="*/ 2147483647 w 2941"/>
              <a:gd name="T63" fmla="*/ 2147483647 h 1482"/>
              <a:gd name="T64" fmla="*/ 2147483647 w 2941"/>
              <a:gd name="T65" fmla="*/ 2147483647 h 1482"/>
              <a:gd name="T66" fmla="*/ 2147483647 w 2941"/>
              <a:gd name="T67" fmla="*/ 2147483647 h 1482"/>
              <a:gd name="T68" fmla="*/ 2147483647 w 2941"/>
              <a:gd name="T69" fmla="*/ 2147483647 h 1482"/>
              <a:gd name="T70" fmla="*/ 2147483647 w 2941"/>
              <a:gd name="T71" fmla="*/ 2147483647 h 1482"/>
              <a:gd name="T72" fmla="*/ 2147483647 w 2941"/>
              <a:gd name="T73" fmla="*/ 2147483647 h 1482"/>
              <a:gd name="T74" fmla="*/ 2147483647 w 2941"/>
              <a:gd name="T75" fmla="*/ 2147483647 h 1482"/>
              <a:gd name="T76" fmla="*/ 2147483647 w 2941"/>
              <a:gd name="T77" fmla="*/ 2147483647 h 1482"/>
              <a:gd name="T78" fmla="*/ 2147483647 w 2941"/>
              <a:gd name="T79" fmla="*/ 2147483647 h 1482"/>
              <a:gd name="T80" fmla="*/ 2147483647 w 2941"/>
              <a:gd name="T81" fmla="*/ 2147483647 h 1482"/>
              <a:gd name="T82" fmla="*/ 2147483647 w 2941"/>
              <a:gd name="T83" fmla="*/ 2147483647 h 1482"/>
              <a:gd name="T84" fmla="*/ 2147483647 w 2941"/>
              <a:gd name="T85" fmla="*/ 2147483647 h 1482"/>
              <a:gd name="T86" fmla="*/ 2147483647 w 2941"/>
              <a:gd name="T87" fmla="*/ 2147483647 h 1482"/>
              <a:gd name="T88" fmla="*/ 2147483647 w 2941"/>
              <a:gd name="T89" fmla="*/ 2147483647 h 1482"/>
              <a:gd name="T90" fmla="*/ 2147483647 w 2941"/>
              <a:gd name="T91" fmla="*/ 2147483647 h 1482"/>
              <a:gd name="T92" fmla="*/ 2147483647 w 2941"/>
              <a:gd name="T93" fmla="*/ 2147483647 h 1482"/>
              <a:gd name="T94" fmla="*/ 2147483647 w 2941"/>
              <a:gd name="T95" fmla="*/ 2147483647 h 1482"/>
              <a:gd name="T96" fmla="*/ 2147483647 w 2941"/>
              <a:gd name="T97" fmla="*/ 2147483647 h 1482"/>
              <a:gd name="T98" fmla="*/ 2147483647 w 2941"/>
              <a:gd name="T99" fmla="*/ 2147483647 h 14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941"/>
              <a:gd name="T151" fmla="*/ 0 h 1482"/>
              <a:gd name="T152" fmla="*/ 2941 w 2941"/>
              <a:gd name="T153" fmla="*/ 1482 h 148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941" h="1482">
                <a:moveTo>
                  <a:pt x="0" y="1482"/>
                </a:moveTo>
                <a:cubicBezTo>
                  <a:pt x="11" y="1329"/>
                  <a:pt x="23" y="1173"/>
                  <a:pt x="72" y="1026"/>
                </a:cubicBezTo>
                <a:cubicBezTo>
                  <a:pt x="84" y="989"/>
                  <a:pt x="92" y="933"/>
                  <a:pt x="114" y="900"/>
                </a:cubicBezTo>
                <a:cubicBezTo>
                  <a:pt x="144" y="855"/>
                  <a:pt x="168" y="804"/>
                  <a:pt x="192" y="756"/>
                </a:cubicBezTo>
                <a:cubicBezTo>
                  <a:pt x="212" y="715"/>
                  <a:pt x="269" y="650"/>
                  <a:pt x="282" y="612"/>
                </a:cubicBezTo>
                <a:cubicBezTo>
                  <a:pt x="292" y="583"/>
                  <a:pt x="305" y="563"/>
                  <a:pt x="330" y="546"/>
                </a:cubicBezTo>
                <a:cubicBezTo>
                  <a:pt x="345" y="524"/>
                  <a:pt x="368" y="501"/>
                  <a:pt x="390" y="486"/>
                </a:cubicBezTo>
                <a:cubicBezTo>
                  <a:pt x="418" y="444"/>
                  <a:pt x="402" y="458"/>
                  <a:pt x="432" y="438"/>
                </a:cubicBezTo>
                <a:cubicBezTo>
                  <a:pt x="464" y="390"/>
                  <a:pt x="444" y="410"/>
                  <a:pt x="492" y="378"/>
                </a:cubicBezTo>
                <a:cubicBezTo>
                  <a:pt x="498" y="374"/>
                  <a:pt x="510" y="366"/>
                  <a:pt x="510" y="366"/>
                </a:cubicBezTo>
                <a:cubicBezTo>
                  <a:pt x="544" y="314"/>
                  <a:pt x="499" y="375"/>
                  <a:pt x="540" y="342"/>
                </a:cubicBezTo>
                <a:cubicBezTo>
                  <a:pt x="546" y="337"/>
                  <a:pt x="546" y="329"/>
                  <a:pt x="552" y="324"/>
                </a:cubicBezTo>
                <a:cubicBezTo>
                  <a:pt x="557" y="320"/>
                  <a:pt x="564" y="321"/>
                  <a:pt x="570" y="318"/>
                </a:cubicBezTo>
                <a:cubicBezTo>
                  <a:pt x="583" y="311"/>
                  <a:pt x="606" y="294"/>
                  <a:pt x="606" y="294"/>
                </a:cubicBezTo>
                <a:cubicBezTo>
                  <a:pt x="620" y="272"/>
                  <a:pt x="633" y="272"/>
                  <a:pt x="654" y="258"/>
                </a:cubicBezTo>
                <a:cubicBezTo>
                  <a:pt x="671" y="233"/>
                  <a:pt x="694" y="230"/>
                  <a:pt x="720" y="216"/>
                </a:cubicBezTo>
                <a:cubicBezTo>
                  <a:pt x="756" y="196"/>
                  <a:pt x="791" y="175"/>
                  <a:pt x="828" y="156"/>
                </a:cubicBezTo>
                <a:cubicBezTo>
                  <a:pt x="864" y="138"/>
                  <a:pt x="900" y="120"/>
                  <a:pt x="936" y="102"/>
                </a:cubicBezTo>
                <a:cubicBezTo>
                  <a:pt x="957" y="92"/>
                  <a:pt x="981" y="94"/>
                  <a:pt x="1002" y="84"/>
                </a:cubicBezTo>
                <a:cubicBezTo>
                  <a:pt x="1064" y="53"/>
                  <a:pt x="1161" y="21"/>
                  <a:pt x="1230" y="12"/>
                </a:cubicBezTo>
                <a:cubicBezTo>
                  <a:pt x="1260" y="8"/>
                  <a:pt x="1356" y="2"/>
                  <a:pt x="1380" y="0"/>
                </a:cubicBezTo>
                <a:cubicBezTo>
                  <a:pt x="1460" y="2"/>
                  <a:pt x="1540" y="2"/>
                  <a:pt x="1620" y="6"/>
                </a:cubicBezTo>
                <a:cubicBezTo>
                  <a:pt x="1712" y="10"/>
                  <a:pt x="1818" y="38"/>
                  <a:pt x="1908" y="60"/>
                </a:cubicBezTo>
                <a:cubicBezTo>
                  <a:pt x="1964" y="74"/>
                  <a:pt x="2018" y="97"/>
                  <a:pt x="2070" y="120"/>
                </a:cubicBezTo>
                <a:cubicBezTo>
                  <a:pt x="2070" y="120"/>
                  <a:pt x="2115" y="135"/>
                  <a:pt x="2124" y="138"/>
                </a:cubicBezTo>
                <a:cubicBezTo>
                  <a:pt x="2136" y="142"/>
                  <a:pt x="2160" y="150"/>
                  <a:pt x="2160" y="150"/>
                </a:cubicBezTo>
                <a:cubicBezTo>
                  <a:pt x="2179" y="178"/>
                  <a:pt x="2215" y="188"/>
                  <a:pt x="2244" y="204"/>
                </a:cubicBezTo>
                <a:cubicBezTo>
                  <a:pt x="2257" y="211"/>
                  <a:pt x="2280" y="228"/>
                  <a:pt x="2280" y="228"/>
                </a:cubicBezTo>
                <a:cubicBezTo>
                  <a:pt x="2284" y="234"/>
                  <a:pt x="2287" y="241"/>
                  <a:pt x="2292" y="246"/>
                </a:cubicBezTo>
                <a:cubicBezTo>
                  <a:pt x="2303" y="255"/>
                  <a:pt x="2328" y="270"/>
                  <a:pt x="2328" y="270"/>
                </a:cubicBezTo>
                <a:cubicBezTo>
                  <a:pt x="2350" y="303"/>
                  <a:pt x="2327" y="277"/>
                  <a:pt x="2358" y="294"/>
                </a:cubicBezTo>
                <a:cubicBezTo>
                  <a:pt x="2371" y="301"/>
                  <a:pt x="2394" y="318"/>
                  <a:pt x="2394" y="318"/>
                </a:cubicBezTo>
                <a:cubicBezTo>
                  <a:pt x="2428" y="370"/>
                  <a:pt x="2383" y="309"/>
                  <a:pt x="2424" y="342"/>
                </a:cubicBezTo>
                <a:cubicBezTo>
                  <a:pt x="2463" y="373"/>
                  <a:pt x="2409" y="351"/>
                  <a:pt x="2454" y="366"/>
                </a:cubicBezTo>
                <a:cubicBezTo>
                  <a:pt x="2469" y="388"/>
                  <a:pt x="2492" y="411"/>
                  <a:pt x="2514" y="426"/>
                </a:cubicBezTo>
                <a:cubicBezTo>
                  <a:pt x="2518" y="432"/>
                  <a:pt x="2521" y="439"/>
                  <a:pt x="2526" y="444"/>
                </a:cubicBezTo>
                <a:cubicBezTo>
                  <a:pt x="2531" y="449"/>
                  <a:pt x="2539" y="450"/>
                  <a:pt x="2544" y="456"/>
                </a:cubicBezTo>
                <a:cubicBezTo>
                  <a:pt x="2577" y="497"/>
                  <a:pt x="2516" y="452"/>
                  <a:pt x="2568" y="486"/>
                </a:cubicBezTo>
                <a:cubicBezTo>
                  <a:pt x="2582" y="527"/>
                  <a:pt x="2563" y="483"/>
                  <a:pt x="2592" y="516"/>
                </a:cubicBezTo>
                <a:cubicBezTo>
                  <a:pt x="2615" y="543"/>
                  <a:pt x="2618" y="563"/>
                  <a:pt x="2646" y="582"/>
                </a:cubicBezTo>
                <a:cubicBezTo>
                  <a:pt x="2654" y="606"/>
                  <a:pt x="2661" y="616"/>
                  <a:pt x="2682" y="630"/>
                </a:cubicBezTo>
                <a:cubicBezTo>
                  <a:pt x="2714" y="678"/>
                  <a:pt x="2743" y="733"/>
                  <a:pt x="2784" y="774"/>
                </a:cubicBezTo>
                <a:cubicBezTo>
                  <a:pt x="2795" y="806"/>
                  <a:pt x="2786" y="787"/>
                  <a:pt x="2814" y="828"/>
                </a:cubicBezTo>
                <a:cubicBezTo>
                  <a:pt x="2837" y="863"/>
                  <a:pt x="2852" y="913"/>
                  <a:pt x="2862" y="954"/>
                </a:cubicBezTo>
                <a:cubicBezTo>
                  <a:pt x="2871" y="990"/>
                  <a:pt x="2865" y="970"/>
                  <a:pt x="2880" y="1014"/>
                </a:cubicBezTo>
                <a:cubicBezTo>
                  <a:pt x="2884" y="1026"/>
                  <a:pt x="2892" y="1050"/>
                  <a:pt x="2892" y="1050"/>
                </a:cubicBezTo>
                <a:cubicBezTo>
                  <a:pt x="2904" y="1131"/>
                  <a:pt x="2891" y="1064"/>
                  <a:pt x="2904" y="1110"/>
                </a:cubicBezTo>
                <a:cubicBezTo>
                  <a:pt x="2908" y="1126"/>
                  <a:pt x="2916" y="1158"/>
                  <a:pt x="2916" y="1158"/>
                </a:cubicBezTo>
                <a:cubicBezTo>
                  <a:pt x="2920" y="1208"/>
                  <a:pt x="2928" y="1247"/>
                  <a:pt x="2934" y="1296"/>
                </a:cubicBezTo>
                <a:cubicBezTo>
                  <a:pt x="2941" y="1434"/>
                  <a:pt x="2940" y="1372"/>
                  <a:pt x="2940" y="1482"/>
                </a:cubicBezTo>
              </a:path>
            </a:pathLst>
          </a:custGeom>
          <a:noFill/>
          <a:ln w="50800">
            <a:solidFill>
              <a:srgbClr val="FF00FF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8" grpId="0" bldLvl="0" animBg="1" autoUpdateAnimBg="0"/>
      <p:bldP spid="9" grpId="0" bldLvl="0" animBg="1" autoUpdateAnimBg="0"/>
      <p:bldP spid="10" grpId="0" bldLvl="0" animBg="1" autoUpdateAnimBg="0"/>
      <p:bldP spid="11" grpId="0" animBg="1"/>
      <p:bldP spid="12" grpId="0" bldLvl="0" autoUpdateAnimBg="0"/>
      <p:bldP spid="13" grpId="0" animBg="1"/>
      <p:bldP spid="14" grpId="0" animBg="1"/>
      <p:bldP spid="15" grpId="0" bldLvl="0" autoUpdateAnimBg="0"/>
      <p:bldP spid="16" grpId="0" animBg="1"/>
      <p:bldP spid="17" grpId="0" animBg="1"/>
      <p:bldP spid="18" grpId="0" bldLvl="0" autoUpdateAnimBg="0"/>
      <p:bldP spid="19" grpId="0" animBg="1"/>
      <p:bldP spid="20" grpId="0" bldLvl="0" autoUpdateAnimBg="0"/>
      <p:bldP spid="21" grpId="0" animBg="1"/>
      <p:bldP spid="22" grpId="0" animBg="1"/>
      <p:bldP spid="23" grpId="0" bldLvl="0" autoUpdateAnimBg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量角器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0763" y="3470275"/>
            <a:ext cx="4572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量角器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90944">
            <a:off x="1252538" y="3541713"/>
            <a:ext cx="45561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23950" y="908050"/>
            <a:ext cx="46878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用量角器测量角的度数方法：</a:t>
            </a:r>
            <a:endParaRPr lang="zh-CN" altLang="en-US" dirty="0"/>
          </a:p>
        </p:txBody>
      </p:sp>
      <p:sp>
        <p:nvSpPr>
          <p:cNvPr id="7" name="Text Box 5"/>
          <p:cNvSpPr>
            <a:spLocks noChangeArrowheads="1"/>
          </p:cNvSpPr>
          <p:nvPr/>
        </p:nvSpPr>
        <p:spPr bwMode="auto">
          <a:xfrm>
            <a:off x="1136650" y="1474788"/>
            <a:ext cx="61388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、对“中”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—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角的顶点对量角器的中心</a:t>
            </a:r>
            <a:endParaRPr lang="zh-CN" altLang="en-US" dirty="0"/>
          </a:p>
        </p:txBody>
      </p:sp>
      <p:sp>
        <p:nvSpPr>
          <p:cNvPr id="8" name="Text Box 6"/>
          <p:cNvSpPr>
            <a:spLocks noChangeArrowheads="1"/>
          </p:cNvSpPr>
          <p:nvPr/>
        </p:nvSpPr>
        <p:spPr bwMode="auto">
          <a:xfrm>
            <a:off x="1123950" y="2473325"/>
            <a:ext cx="62309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、读数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—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读出角的另一边所对的度数</a:t>
            </a:r>
            <a:endParaRPr lang="zh-CN" altLang="en-US" dirty="0"/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1136650" y="1987550"/>
            <a:ext cx="63722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、重合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—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角的一边与量角器的零线重合</a:t>
            </a:r>
            <a:endParaRPr lang="zh-CN" altLang="en-US" dirty="0"/>
          </a:p>
        </p:txBody>
      </p:sp>
      <p:sp>
        <p:nvSpPr>
          <p:cNvPr id="125959" name="Line 8"/>
          <p:cNvSpPr>
            <a:spLocks noChangeShapeType="1"/>
          </p:cNvSpPr>
          <p:nvPr/>
        </p:nvSpPr>
        <p:spPr bwMode="auto">
          <a:xfrm rot="848892" flipV="1">
            <a:off x="3360738" y="5413375"/>
            <a:ext cx="2087562" cy="503238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25960" name="Line 9"/>
          <p:cNvSpPr>
            <a:spLocks noChangeShapeType="1"/>
          </p:cNvSpPr>
          <p:nvPr/>
        </p:nvSpPr>
        <p:spPr bwMode="auto">
          <a:xfrm rot="848892" flipV="1">
            <a:off x="3584575" y="3602038"/>
            <a:ext cx="219075" cy="2100262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25961" name="Text Box 10"/>
          <p:cNvSpPr>
            <a:spLocks noChangeArrowheads="1"/>
          </p:cNvSpPr>
          <p:nvPr/>
        </p:nvSpPr>
        <p:spPr bwMode="auto">
          <a:xfrm>
            <a:off x="2784475" y="5557838"/>
            <a:ext cx="5032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B</a:t>
            </a:r>
          </a:p>
        </p:txBody>
      </p:sp>
      <p:sp>
        <p:nvSpPr>
          <p:cNvPr id="125962" name="Text Box 11"/>
          <p:cNvSpPr>
            <a:spLocks noChangeArrowheads="1"/>
          </p:cNvSpPr>
          <p:nvPr/>
        </p:nvSpPr>
        <p:spPr bwMode="auto">
          <a:xfrm>
            <a:off x="5232400" y="5557838"/>
            <a:ext cx="457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C</a:t>
            </a:r>
          </a:p>
        </p:txBody>
      </p:sp>
      <p:sp>
        <p:nvSpPr>
          <p:cNvPr id="125963" name="Text Box 12"/>
          <p:cNvSpPr>
            <a:spLocks noChangeArrowheads="1"/>
          </p:cNvSpPr>
          <p:nvPr/>
        </p:nvSpPr>
        <p:spPr bwMode="auto">
          <a:xfrm rot="-166758">
            <a:off x="3648075" y="3470275"/>
            <a:ext cx="457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A</a:t>
            </a:r>
          </a:p>
        </p:txBody>
      </p:sp>
      <p:grpSp>
        <p:nvGrpSpPr>
          <p:cNvPr id="125964" name="Group 13"/>
          <p:cNvGrpSpPr/>
          <p:nvPr/>
        </p:nvGrpSpPr>
        <p:grpSpPr bwMode="auto">
          <a:xfrm>
            <a:off x="6156325" y="4316413"/>
            <a:ext cx="2663825" cy="1841500"/>
            <a:chOff x="0" y="0"/>
            <a:chExt cx="1678" cy="1160"/>
          </a:xfrm>
        </p:grpSpPr>
        <p:sp>
          <p:nvSpPr>
            <p:cNvPr id="125970" name="Text Box 14"/>
            <p:cNvSpPr>
              <a:spLocks noChangeArrowheads="1"/>
            </p:cNvSpPr>
            <p:nvPr/>
          </p:nvSpPr>
          <p:spPr bwMode="auto">
            <a:xfrm>
              <a:off x="1406" y="908"/>
              <a:ext cx="272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25971" name="Text Box 15"/>
            <p:cNvSpPr>
              <a:spLocks noChangeArrowheads="1"/>
            </p:cNvSpPr>
            <p:nvPr/>
          </p:nvSpPr>
          <p:spPr bwMode="auto">
            <a:xfrm>
              <a:off x="0" y="817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25972" name="Text Box 16"/>
            <p:cNvSpPr>
              <a:spLocks noChangeArrowheads="1"/>
            </p:cNvSpPr>
            <p:nvPr/>
          </p:nvSpPr>
          <p:spPr bwMode="auto">
            <a:xfrm>
              <a:off x="997" y="0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0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25973" name="Line 17"/>
            <p:cNvSpPr>
              <a:spLocks noChangeShapeType="1"/>
            </p:cNvSpPr>
            <p:nvPr/>
          </p:nvSpPr>
          <p:spPr bwMode="auto">
            <a:xfrm>
              <a:off x="272" y="862"/>
              <a:ext cx="1104" cy="1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5974" name="Line 18"/>
            <p:cNvSpPr>
              <a:spLocks noChangeShapeType="1"/>
            </p:cNvSpPr>
            <p:nvPr/>
          </p:nvSpPr>
          <p:spPr bwMode="auto">
            <a:xfrm flipV="1">
              <a:off x="272" y="272"/>
              <a:ext cx="1043" cy="569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1" name="未知"/>
          <p:cNvSpPr>
            <a:spLocks noChangeArrowheads="1"/>
          </p:cNvSpPr>
          <p:nvPr/>
        </p:nvSpPr>
        <p:spPr bwMode="auto">
          <a:xfrm>
            <a:off x="3432175" y="5440363"/>
            <a:ext cx="133350" cy="190500"/>
          </a:xfrm>
          <a:custGeom>
            <a:avLst/>
            <a:gdLst>
              <a:gd name="T0" fmla="*/ 0 w 84"/>
              <a:gd name="T1" fmla="*/ 0 h 120"/>
              <a:gd name="T2" fmla="*/ 2147483647 w 84"/>
              <a:gd name="T3" fmla="*/ 2147483647 h 120"/>
              <a:gd name="T4" fmla="*/ 2147483647 w 84"/>
              <a:gd name="T5" fmla="*/ 2147483647 h 120"/>
              <a:gd name="T6" fmla="*/ 0 60000 65536"/>
              <a:gd name="T7" fmla="*/ 0 60000 65536"/>
              <a:gd name="T8" fmla="*/ 0 60000 65536"/>
              <a:gd name="T9" fmla="*/ 0 w 84"/>
              <a:gd name="T10" fmla="*/ 0 h 120"/>
              <a:gd name="T11" fmla="*/ 84 w 84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20">
                <a:moveTo>
                  <a:pt x="0" y="0"/>
                </a:moveTo>
                <a:cubicBezTo>
                  <a:pt x="30" y="20"/>
                  <a:pt x="39" y="36"/>
                  <a:pt x="66" y="54"/>
                </a:cubicBezTo>
                <a:cubicBezTo>
                  <a:pt x="73" y="76"/>
                  <a:pt x="84" y="97"/>
                  <a:pt x="84" y="120"/>
                </a:cubicBezTo>
              </a:path>
            </a:pathLst>
          </a:custGeom>
          <a:noFill/>
          <a:ln w="25400">
            <a:solidFill>
              <a:srgbClr val="0000FF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Text Box 20"/>
          <p:cNvSpPr>
            <a:spLocks noChangeArrowheads="1"/>
          </p:cNvSpPr>
          <p:nvPr/>
        </p:nvSpPr>
        <p:spPr bwMode="auto">
          <a:xfrm>
            <a:off x="3648075" y="5126038"/>
            <a:ext cx="9048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70°</a:t>
            </a:r>
            <a:endParaRPr lang="en-US" altLang="zh-CN" sz="2400" baseline="3000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3" name="Text Box 21"/>
          <p:cNvSpPr>
            <a:spLocks noChangeArrowheads="1"/>
          </p:cNvSpPr>
          <p:nvPr/>
        </p:nvSpPr>
        <p:spPr bwMode="auto">
          <a:xfrm>
            <a:off x="6983413" y="5253038"/>
            <a:ext cx="9255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30°</a:t>
            </a:r>
            <a:endParaRPr lang="en-US" altLang="zh-CN" sz="2400" baseline="3000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4" name="未知"/>
          <p:cNvSpPr>
            <a:spLocks noChangeArrowheads="1"/>
          </p:cNvSpPr>
          <p:nvPr/>
        </p:nvSpPr>
        <p:spPr bwMode="auto">
          <a:xfrm>
            <a:off x="6886575" y="5468938"/>
            <a:ext cx="133350" cy="190500"/>
          </a:xfrm>
          <a:custGeom>
            <a:avLst/>
            <a:gdLst>
              <a:gd name="T0" fmla="*/ 0 w 84"/>
              <a:gd name="T1" fmla="*/ 0 h 120"/>
              <a:gd name="T2" fmla="*/ 2147483647 w 84"/>
              <a:gd name="T3" fmla="*/ 2147483647 h 120"/>
              <a:gd name="T4" fmla="*/ 2147483647 w 84"/>
              <a:gd name="T5" fmla="*/ 2147483647 h 120"/>
              <a:gd name="T6" fmla="*/ 0 60000 65536"/>
              <a:gd name="T7" fmla="*/ 0 60000 65536"/>
              <a:gd name="T8" fmla="*/ 0 60000 65536"/>
              <a:gd name="T9" fmla="*/ 0 w 84"/>
              <a:gd name="T10" fmla="*/ 0 h 120"/>
              <a:gd name="T11" fmla="*/ 84 w 84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20">
                <a:moveTo>
                  <a:pt x="0" y="0"/>
                </a:moveTo>
                <a:cubicBezTo>
                  <a:pt x="30" y="20"/>
                  <a:pt x="39" y="36"/>
                  <a:pt x="66" y="54"/>
                </a:cubicBezTo>
                <a:cubicBezTo>
                  <a:pt x="73" y="76"/>
                  <a:pt x="84" y="97"/>
                  <a:pt x="84" y="120"/>
                </a:cubicBezTo>
              </a:path>
            </a:pathLst>
          </a:custGeom>
          <a:noFill/>
          <a:ln w="25400">
            <a:solidFill>
              <a:srgbClr val="0000FF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Text Box 24"/>
          <p:cNvSpPr>
            <a:spLocks noChangeArrowheads="1"/>
          </p:cNvSpPr>
          <p:nvPr/>
        </p:nvSpPr>
        <p:spPr bwMode="auto">
          <a:xfrm>
            <a:off x="5018088" y="3021013"/>
            <a:ext cx="244633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ABC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&gt;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DEF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36129 0.004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6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7" grpId="0" bldLvl="0" autoUpdateAnimBg="0"/>
      <p:bldP spid="8" grpId="0" bldLvl="0" autoUpdateAnimBg="0"/>
      <p:bldP spid="9" grpId="0" bldLvl="0" autoUpdateAnimBg="0"/>
      <p:bldP spid="21" grpId="0" animBg="1"/>
      <p:bldP spid="22" grpId="0" bldLvl="0" autoUpdateAnimBg="0"/>
      <p:bldP spid="23" grpId="0" bldLvl="0" autoUpdateAnimBg="0"/>
      <p:bldP spid="24" grpId="0" animBg="1"/>
      <p:bldP spid="25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7" name="Picture 2" descr="量角器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275" y="2030413"/>
            <a:ext cx="3897313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78" name="Text Box 3"/>
          <p:cNvSpPr>
            <a:spLocks noChangeArrowheads="1"/>
          </p:cNvSpPr>
          <p:nvPr/>
        </p:nvSpPr>
        <p:spPr bwMode="auto">
          <a:xfrm>
            <a:off x="752475" y="630238"/>
            <a:ext cx="2189163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观察与思考</a:t>
            </a:r>
            <a:endParaRPr lang="zh-CN" altLang="en-US"/>
          </a:p>
        </p:txBody>
      </p:sp>
      <p:sp>
        <p:nvSpPr>
          <p:cNvPr id="6" name="Text Box 4"/>
          <p:cNvSpPr>
            <a:spLocks noChangeArrowheads="1"/>
          </p:cNvSpPr>
          <p:nvPr/>
        </p:nvSpPr>
        <p:spPr bwMode="auto">
          <a:xfrm>
            <a:off x="685800" y="1255713"/>
            <a:ext cx="67056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角的大小与角的两边画出的长短有关吗？</a:t>
            </a:r>
          </a:p>
        </p:txBody>
      </p:sp>
      <p:pic>
        <p:nvPicPr>
          <p:cNvPr id="126980" name="Picture 5" descr="量角器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35500" y="2022475"/>
            <a:ext cx="3897313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1" name="未知"/>
          <p:cNvSpPr>
            <a:spLocks noChangeArrowheads="1"/>
          </p:cNvSpPr>
          <p:nvPr/>
        </p:nvSpPr>
        <p:spPr bwMode="auto">
          <a:xfrm>
            <a:off x="2498725" y="3087688"/>
            <a:ext cx="1114425" cy="885825"/>
          </a:xfrm>
          <a:custGeom>
            <a:avLst/>
            <a:gdLst>
              <a:gd name="T0" fmla="*/ 2147483647 w 702"/>
              <a:gd name="T1" fmla="*/ 0 h 558"/>
              <a:gd name="T2" fmla="*/ 0 w 702"/>
              <a:gd name="T3" fmla="*/ 2147483647 h 558"/>
              <a:gd name="T4" fmla="*/ 2147483647 w 702"/>
              <a:gd name="T5" fmla="*/ 2147483647 h 558"/>
              <a:gd name="T6" fmla="*/ 0 60000 65536"/>
              <a:gd name="T7" fmla="*/ 0 60000 65536"/>
              <a:gd name="T8" fmla="*/ 0 60000 65536"/>
              <a:gd name="T9" fmla="*/ 0 w 702"/>
              <a:gd name="T10" fmla="*/ 0 h 558"/>
              <a:gd name="T11" fmla="*/ 702 w 702"/>
              <a:gd name="T12" fmla="*/ 558 h 5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2" h="558">
                <a:moveTo>
                  <a:pt x="312" y="0"/>
                </a:moveTo>
                <a:lnTo>
                  <a:pt x="0" y="558"/>
                </a:lnTo>
                <a:lnTo>
                  <a:pt x="702" y="552"/>
                </a:lnTo>
              </a:path>
            </a:pathLst>
          </a:custGeom>
          <a:noFill/>
          <a:ln w="38100">
            <a:solidFill>
              <a:schemeClr val="accent2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381000" y="4613275"/>
            <a:ext cx="8034338" cy="1408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    </a:t>
            </a:r>
            <a:r>
              <a:rPr lang="zh-CN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  角的大小与角的两边画出的长短</a:t>
            </a:r>
            <a:r>
              <a:rPr lang="zh-CN" altLang="en-US" sz="3600" dirty="0">
                <a:solidFill>
                  <a:srgbClr val="E90B2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没有关系，</a:t>
            </a:r>
            <a:r>
              <a:rPr lang="zh-CN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只与角的两边张开的大小一致</a:t>
            </a:r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.</a:t>
            </a:r>
            <a:endParaRPr lang="zh-CN" altLang="en-US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26983" name="未知"/>
          <p:cNvSpPr>
            <a:spLocks noChangeArrowheads="1"/>
          </p:cNvSpPr>
          <p:nvPr/>
        </p:nvSpPr>
        <p:spPr bwMode="auto">
          <a:xfrm>
            <a:off x="6584950" y="2162175"/>
            <a:ext cx="1949450" cy="1803400"/>
          </a:xfrm>
          <a:custGeom>
            <a:avLst/>
            <a:gdLst>
              <a:gd name="T0" fmla="*/ 2147483647 w 1228"/>
              <a:gd name="T1" fmla="*/ 0 h 1136"/>
              <a:gd name="T2" fmla="*/ 0 w 1228"/>
              <a:gd name="T3" fmla="*/ 2147483647 h 1136"/>
              <a:gd name="T4" fmla="*/ 2147483647 w 1228"/>
              <a:gd name="T5" fmla="*/ 2147483647 h 1136"/>
              <a:gd name="T6" fmla="*/ 0 60000 65536"/>
              <a:gd name="T7" fmla="*/ 0 60000 65536"/>
              <a:gd name="T8" fmla="*/ 0 60000 65536"/>
              <a:gd name="T9" fmla="*/ 0 w 1228"/>
              <a:gd name="T10" fmla="*/ 0 h 1136"/>
              <a:gd name="T11" fmla="*/ 1228 w 1228"/>
              <a:gd name="T12" fmla="*/ 1136 h 1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8" h="1136">
                <a:moveTo>
                  <a:pt x="640" y="0"/>
                </a:moveTo>
                <a:lnTo>
                  <a:pt x="0" y="1136"/>
                </a:lnTo>
                <a:lnTo>
                  <a:pt x="1228" y="1136"/>
                </a:lnTo>
              </a:path>
            </a:pathLst>
          </a:custGeom>
          <a:noFill/>
          <a:ln w="38100">
            <a:solidFill>
              <a:schemeClr val="accent2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6984" name="未知"/>
          <p:cNvSpPr>
            <a:spLocks noChangeArrowheads="1"/>
          </p:cNvSpPr>
          <p:nvPr/>
        </p:nvSpPr>
        <p:spPr bwMode="auto">
          <a:xfrm>
            <a:off x="2660650" y="3689350"/>
            <a:ext cx="190500" cy="285750"/>
          </a:xfrm>
          <a:custGeom>
            <a:avLst/>
            <a:gdLst>
              <a:gd name="T0" fmla="*/ 0 w 120"/>
              <a:gd name="T1" fmla="*/ 0 h 180"/>
              <a:gd name="T2" fmla="*/ 2147483647 w 120"/>
              <a:gd name="T3" fmla="*/ 2147483647 h 180"/>
              <a:gd name="T4" fmla="*/ 2147483647 w 120"/>
              <a:gd name="T5" fmla="*/ 2147483647 h 180"/>
              <a:gd name="T6" fmla="*/ 2147483647 w 120"/>
              <a:gd name="T7" fmla="*/ 2147483647 h 180"/>
              <a:gd name="T8" fmla="*/ 2147483647 w 120"/>
              <a:gd name="T9" fmla="*/ 2147483647 h 1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180"/>
              <a:gd name="T17" fmla="*/ 120 w 120"/>
              <a:gd name="T18" fmla="*/ 180 h 1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180">
                <a:moveTo>
                  <a:pt x="0" y="0"/>
                </a:moveTo>
                <a:cubicBezTo>
                  <a:pt x="12" y="4"/>
                  <a:pt x="25" y="5"/>
                  <a:pt x="36" y="12"/>
                </a:cubicBezTo>
                <a:cubicBezTo>
                  <a:pt x="48" y="20"/>
                  <a:pt x="72" y="36"/>
                  <a:pt x="72" y="36"/>
                </a:cubicBezTo>
                <a:cubicBezTo>
                  <a:pt x="83" y="68"/>
                  <a:pt x="103" y="93"/>
                  <a:pt x="114" y="126"/>
                </a:cubicBezTo>
                <a:cubicBezTo>
                  <a:pt x="120" y="143"/>
                  <a:pt x="114" y="162"/>
                  <a:pt x="114" y="180"/>
                </a:cubicBezTo>
              </a:path>
            </a:pathLst>
          </a:custGeom>
          <a:noFill/>
          <a:ln w="38100">
            <a:solidFill>
              <a:schemeClr val="accent2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6985" name="未知"/>
          <p:cNvSpPr>
            <a:spLocks noChangeArrowheads="1"/>
          </p:cNvSpPr>
          <p:nvPr/>
        </p:nvSpPr>
        <p:spPr bwMode="auto">
          <a:xfrm>
            <a:off x="6765925" y="3660775"/>
            <a:ext cx="180975" cy="295275"/>
          </a:xfrm>
          <a:custGeom>
            <a:avLst/>
            <a:gdLst>
              <a:gd name="T0" fmla="*/ 0 w 114"/>
              <a:gd name="T1" fmla="*/ 0 h 186"/>
              <a:gd name="T2" fmla="*/ 2147483647 w 114"/>
              <a:gd name="T3" fmla="*/ 2147483647 h 186"/>
              <a:gd name="T4" fmla="*/ 2147483647 w 114"/>
              <a:gd name="T5" fmla="*/ 2147483647 h 186"/>
              <a:gd name="T6" fmla="*/ 2147483647 w 114"/>
              <a:gd name="T7" fmla="*/ 2147483647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114"/>
              <a:gd name="T13" fmla="*/ 0 h 186"/>
              <a:gd name="T14" fmla="*/ 114 w 114"/>
              <a:gd name="T15" fmla="*/ 186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" h="186">
                <a:moveTo>
                  <a:pt x="0" y="0"/>
                </a:moveTo>
                <a:cubicBezTo>
                  <a:pt x="65" y="22"/>
                  <a:pt x="12" y="10"/>
                  <a:pt x="60" y="42"/>
                </a:cubicBezTo>
                <a:cubicBezTo>
                  <a:pt x="71" y="74"/>
                  <a:pt x="91" y="99"/>
                  <a:pt x="102" y="132"/>
                </a:cubicBezTo>
                <a:cubicBezTo>
                  <a:pt x="108" y="149"/>
                  <a:pt x="114" y="186"/>
                  <a:pt x="114" y="186"/>
                </a:cubicBezTo>
              </a:path>
            </a:pathLst>
          </a:custGeom>
          <a:noFill/>
          <a:ln w="38100">
            <a:solidFill>
              <a:schemeClr val="accent2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5"/>
          <p:cNvSpPr>
            <a:spLocks noChangeArrowheads="1"/>
          </p:cNvSpPr>
          <p:nvPr/>
        </p:nvSpPr>
        <p:spPr bwMode="auto">
          <a:xfrm>
            <a:off x="609600" y="927100"/>
            <a:ext cx="6934200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b="1">
                <a:solidFill>
                  <a:srgbClr val="FF33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你知道什么是直角、锐角、钝角吗？</a:t>
            </a:r>
          </a:p>
        </p:txBody>
      </p:sp>
      <p:sp>
        <p:nvSpPr>
          <p:cNvPr id="128002" name="矩形 4"/>
          <p:cNvSpPr>
            <a:spLocks noChangeArrowheads="1"/>
          </p:cNvSpPr>
          <p:nvPr/>
        </p:nvSpPr>
        <p:spPr bwMode="auto">
          <a:xfrm>
            <a:off x="755576" y="2348880"/>
            <a:ext cx="5592762" cy="554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b="1" dirty="0">
                <a:solidFill>
                  <a:srgbClr val="FF33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怎么表示直角、锐角、钝角吗？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0" name="文本框 36879"/>
          <p:cNvSpPr txBox="1"/>
          <p:nvPr/>
        </p:nvSpPr>
        <p:spPr>
          <a:xfrm>
            <a:off x="119892" y="836712"/>
            <a:ext cx="87852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角的度量单位</a:t>
            </a:r>
          </a:p>
        </p:txBody>
      </p:sp>
      <p:sp>
        <p:nvSpPr>
          <p:cNvPr id="36884" name="文本框 36883"/>
          <p:cNvSpPr txBox="1"/>
          <p:nvPr/>
        </p:nvSpPr>
        <p:spPr>
          <a:xfrm>
            <a:off x="107950" y="5235575"/>
            <a:ext cx="8893175" cy="6413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folHlink"/>
              </a:gs>
              <a:gs pos="100000">
                <a:srgbClr val="FFFFCC"/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角的度量单位是度、分、秒，是</a:t>
            </a:r>
            <a:r>
              <a:rPr lang="zh-CN" altLang="en-US" sz="36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六十</a:t>
            </a:r>
            <a:r>
              <a:rPr lang="zh-CN" altLang="en-US" sz="36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</a:t>
            </a:r>
          </a:p>
        </p:txBody>
      </p:sp>
      <p:sp>
        <p:nvSpPr>
          <p:cNvPr id="36885" name="文本框 36884"/>
          <p:cNvSpPr txBox="1">
            <a:spLocks noChangeArrowheads="1"/>
          </p:cNvSpPr>
          <p:nvPr/>
        </p:nvSpPr>
        <p:spPr bwMode="auto">
          <a:xfrm>
            <a:off x="107950" y="2724150"/>
            <a:ext cx="8586788" cy="584200"/>
          </a:xfrm>
          <a:prstGeom prst="rect">
            <a:avLst/>
          </a:prstGeom>
          <a:noFill/>
          <a:ln w="22225">
            <a:solidFill>
              <a:srgbClr val="008000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/>
              <a:t>1°</a:t>
            </a:r>
            <a:r>
              <a:rPr lang="zh-CN" altLang="en-US" sz="3200" b="1" dirty="0"/>
              <a:t>的</a:t>
            </a:r>
            <a:r>
              <a:rPr lang="en-US" altLang="zh-CN" sz="3200" b="1" dirty="0"/>
              <a:t>60</a:t>
            </a:r>
            <a:r>
              <a:rPr lang="zh-CN" altLang="en-US" sz="3200" b="1" dirty="0"/>
              <a:t>分之一为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分，记作“</a:t>
            </a:r>
            <a:r>
              <a:rPr lang="en-US" altLang="zh-CN" sz="3200" b="1" dirty="0">
                <a:solidFill>
                  <a:srgbClr val="FF0066"/>
                </a:solidFill>
              </a:rPr>
              <a:t>1′</a:t>
            </a:r>
            <a:r>
              <a:rPr lang="en-US" altLang="zh-CN" sz="3200" b="1" dirty="0"/>
              <a:t>”</a:t>
            </a:r>
            <a:r>
              <a:rPr lang="zh-CN" altLang="en-US" sz="3200" b="1" dirty="0"/>
              <a:t>，即</a:t>
            </a:r>
            <a:r>
              <a:rPr lang="en-US" altLang="zh-CN" sz="3200" b="1" dirty="0">
                <a:solidFill>
                  <a:srgbClr val="FF0066"/>
                </a:solidFill>
              </a:rPr>
              <a:t>1°</a:t>
            </a:r>
            <a:r>
              <a:rPr lang="zh-CN" altLang="en-US" sz="3200" b="1" dirty="0">
                <a:solidFill>
                  <a:srgbClr val="FF0066"/>
                </a:solidFill>
              </a:rPr>
              <a:t>＝</a:t>
            </a:r>
            <a:r>
              <a:rPr lang="en-US" altLang="zh-CN" sz="3200" b="1" dirty="0">
                <a:solidFill>
                  <a:srgbClr val="FF0066"/>
                </a:solidFill>
              </a:rPr>
              <a:t>60′</a:t>
            </a:r>
          </a:p>
        </p:txBody>
      </p:sp>
      <p:sp>
        <p:nvSpPr>
          <p:cNvPr id="36886" name="文本框 36885"/>
          <p:cNvSpPr txBox="1">
            <a:spLocks noChangeArrowheads="1"/>
          </p:cNvSpPr>
          <p:nvPr/>
        </p:nvSpPr>
        <p:spPr bwMode="auto">
          <a:xfrm>
            <a:off x="107950" y="3763963"/>
            <a:ext cx="8943975" cy="601662"/>
          </a:xfrm>
          <a:prstGeom prst="rect">
            <a:avLst/>
          </a:prstGeom>
          <a:noFill/>
          <a:ln w="22225">
            <a:solidFill>
              <a:srgbClr val="339966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/>
              <a:t>1′</a:t>
            </a:r>
            <a:r>
              <a:rPr lang="zh-CN" altLang="en-US" sz="3200" b="1" dirty="0"/>
              <a:t>的</a:t>
            </a:r>
            <a:r>
              <a:rPr lang="en-US" altLang="zh-CN" sz="3200" b="1" dirty="0"/>
              <a:t>60</a:t>
            </a:r>
            <a:r>
              <a:rPr lang="zh-CN" altLang="en-US" sz="3200" b="1" dirty="0"/>
              <a:t>分之一为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秒，记作“</a:t>
            </a:r>
            <a:r>
              <a:rPr lang="en-US" altLang="zh-CN" sz="3200" b="1" dirty="0">
                <a:solidFill>
                  <a:srgbClr val="FF0066"/>
                </a:solidFill>
              </a:rPr>
              <a:t>1″</a:t>
            </a:r>
            <a:r>
              <a:rPr lang="en-US" altLang="zh-CN" sz="3200" b="1" dirty="0"/>
              <a:t>”</a:t>
            </a:r>
            <a:r>
              <a:rPr lang="zh-CN" altLang="en-US" sz="3200" b="1" dirty="0"/>
              <a:t>，即</a:t>
            </a:r>
            <a:r>
              <a:rPr lang="en-US" altLang="zh-CN" sz="3200" b="1" dirty="0">
                <a:solidFill>
                  <a:srgbClr val="FF0066"/>
                </a:solidFill>
              </a:rPr>
              <a:t>1′</a:t>
            </a:r>
            <a:r>
              <a:rPr lang="zh-CN" altLang="en-US" sz="3200" b="1" dirty="0">
                <a:solidFill>
                  <a:srgbClr val="FF0066"/>
                </a:solidFill>
              </a:rPr>
              <a:t>＝</a:t>
            </a:r>
            <a:r>
              <a:rPr lang="en-US" altLang="zh-CN" sz="3200" b="1" dirty="0">
                <a:solidFill>
                  <a:srgbClr val="FF0066"/>
                </a:solidFill>
              </a:rPr>
              <a:t>60″</a:t>
            </a:r>
          </a:p>
        </p:txBody>
      </p:sp>
      <p:sp>
        <p:nvSpPr>
          <p:cNvPr id="36887" name="文本框 36886"/>
          <p:cNvSpPr txBox="1">
            <a:spLocks noChangeArrowheads="1"/>
          </p:cNvSpPr>
          <p:nvPr/>
        </p:nvSpPr>
        <p:spPr bwMode="auto">
          <a:xfrm>
            <a:off x="136525" y="1773238"/>
            <a:ext cx="8893175" cy="601662"/>
          </a:xfrm>
          <a:prstGeom prst="rect">
            <a:avLst/>
          </a:prstGeom>
          <a:noFill/>
          <a:ln w="22225">
            <a:solidFill>
              <a:srgbClr val="33996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/>
              <a:t>1</a:t>
            </a:r>
            <a:r>
              <a:rPr lang="zh-CN" altLang="en-US" sz="3200" b="1" dirty="0"/>
              <a:t>个周角的</a:t>
            </a:r>
            <a:r>
              <a:rPr lang="en-US" altLang="zh-CN" sz="3200" b="1" dirty="0"/>
              <a:t>360</a:t>
            </a:r>
            <a:r>
              <a:rPr lang="zh-CN" altLang="en-US" sz="3200" b="1" dirty="0"/>
              <a:t>分之一是</a:t>
            </a:r>
            <a:r>
              <a:rPr lang="en-US" altLang="zh-CN" sz="3200" b="1" dirty="0">
                <a:solidFill>
                  <a:srgbClr val="FF0066"/>
                </a:solidFill>
              </a:rPr>
              <a:t>1</a:t>
            </a:r>
            <a:r>
              <a:rPr lang="zh-CN" altLang="en-US" sz="3200" b="1" dirty="0">
                <a:solidFill>
                  <a:srgbClr val="FF0066"/>
                </a:solidFill>
              </a:rPr>
              <a:t>度的角</a:t>
            </a:r>
            <a:r>
              <a:rPr lang="zh-CN" altLang="en-US" sz="3200" b="1" dirty="0"/>
              <a:t>，记作“</a:t>
            </a:r>
            <a:r>
              <a:rPr lang="en-US" altLang="zh-CN" sz="3200" b="1" dirty="0">
                <a:solidFill>
                  <a:srgbClr val="FF0066"/>
                </a:solidFill>
              </a:rPr>
              <a:t>1°”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0" grpId="0"/>
      <p:bldP spid="36884" grpId="0" animBg="1"/>
      <p:bldP spid="36885" grpId="0" animBg="1"/>
      <p:bldP spid="36886" grpId="0" animBg="1"/>
      <p:bldP spid="368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ext Box 3"/>
          <p:cNvSpPr txBox="1">
            <a:spLocks noChangeArrowheads="1"/>
          </p:cNvSpPr>
          <p:nvPr/>
        </p:nvSpPr>
        <p:spPr bwMode="auto">
          <a:xfrm>
            <a:off x="900113" y="1484313"/>
            <a:ext cx="7467600" cy="2043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</a:t>
            </a:r>
            <a:r>
              <a:rPr lang="en-US" altLang="zh-CN" sz="3200" b="1" dirty="0">
                <a:latin typeface="Times New Roman" panose="02020603050405020304" pitchFamily="18" charset="0"/>
              </a:rPr>
              <a:t>5°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等于多少分</a:t>
            </a:r>
            <a:r>
              <a:rPr lang="en-US" altLang="zh-CN" sz="3200" b="1" dirty="0">
                <a:latin typeface="Times New Roman" panose="02020603050405020304" pitchFamily="18" charset="0"/>
              </a:rPr>
              <a:t>?  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等于多少秒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）  </a:t>
            </a:r>
            <a:r>
              <a:rPr lang="en-US" altLang="zh-CN" sz="3200" b="1" dirty="0">
                <a:latin typeface="Times New Roman" panose="02020603050405020304" pitchFamily="18" charset="0"/>
              </a:rPr>
              <a:t>0.2°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等于多少分</a:t>
            </a:r>
            <a:r>
              <a:rPr lang="en-US" altLang="zh-CN" sz="3200" b="1" dirty="0">
                <a:latin typeface="Times New Roman" panose="02020603050405020304" pitchFamily="18" charset="0"/>
              </a:rPr>
              <a:t>?  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等于多少秒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131074" name="Group 3"/>
          <p:cNvGrpSpPr/>
          <p:nvPr/>
        </p:nvGrpSpPr>
        <p:grpSpPr bwMode="auto">
          <a:xfrm>
            <a:off x="1547813" y="2781300"/>
            <a:ext cx="7092950" cy="990600"/>
            <a:chOff x="480" y="2448"/>
            <a:chExt cx="4800" cy="624"/>
          </a:xfrm>
        </p:grpSpPr>
        <p:sp>
          <p:nvSpPr>
            <p:cNvPr id="131075" name="Text Box 4"/>
            <p:cNvSpPr txBox="1">
              <a:spLocks noChangeArrowheads="1"/>
            </p:cNvSpPr>
            <p:nvPr/>
          </p:nvSpPr>
          <p:spPr bwMode="auto">
            <a:xfrm>
              <a:off x="480" y="2563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       </a:t>
              </a:r>
            </a:p>
          </p:txBody>
        </p:sp>
        <p:grpSp>
          <p:nvGrpSpPr>
            <p:cNvPr id="131076" name="Group 5"/>
            <p:cNvGrpSpPr/>
            <p:nvPr/>
          </p:nvGrpSpPr>
          <p:grpSpPr bwMode="auto">
            <a:xfrm>
              <a:off x="1200" y="2448"/>
              <a:ext cx="432" cy="624"/>
              <a:chOff x="1200" y="2448"/>
              <a:chExt cx="432" cy="624"/>
            </a:xfrm>
          </p:grpSpPr>
          <p:sp>
            <p:nvSpPr>
              <p:cNvPr id="131079" name="Text Box 6"/>
              <p:cNvSpPr txBox="1">
                <a:spLocks noChangeArrowheads="1"/>
              </p:cNvSpPr>
              <p:nvPr/>
            </p:nvSpPr>
            <p:spPr bwMode="auto">
              <a:xfrm>
                <a:off x="1248" y="2448"/>
                <a:ext cx="384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1       </a:t>
                </a:r>
              </a:p>
            </p:txBody>
          </p:sp>
          <p:sp>
            <p:nvSpPr>
              <p:cNvPr id="131080" name="Text Box 7"/>
              <p:cNvSpPr txBox="1">
                <a:spLocks noChangeArrowheads="1"/>
              </p:cNvSpPr>
              <p:nvPr/>
            </p:nvSpPr>
            <p:spPr bwMode="auto">
              <a:xfrm>
                <a:off x="1248" y="2707"/>
                <a:ext cx="384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>
                    <a:latin typeface="Times New Roman" panose="02020603050405020304" pitchFamily="18" charset="0"/>
                  </a:rPr>
                  <a:t>8       </a:t>
                </a:r>
              </a:p>
            </p:txBody>
          </p:sp>
          <p:sp>
            <p:nvSpPr>
              <p:cNvPr id="131081" name="Line 8"/>
              <p:cNvSpPr>
                <a:spLocks noChangeShapeType="1"/>
              </p:cNvSpPr>
              <p:nvPr/>
            </p:nvSpPr>
            <p:spPr bwMode="auto">
              <a:xfrm>
                <a:off x="1200" y="278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1077" name="Text Box 9"/>
            <p:cNvSpPr txBox="1">
              <a:spLocks noChangeArrowheads="1"/>
            </p:cNvSpPr>
            <p:nvPr/>
          </p:nvSpPr>
          <p:spPr bwMode="auto">
            <a:xfrm>
              <a:off x="1056" y="254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(       </a:t>
              </a:r>
            </a:p>
          </p:txBody>
        </p:sp>
        <p:sp>
          <p:nvSpPr>
            <p:cNvPr id="131078" name="Text Box 10"/>
            <p:cNvSpPr txBox="1">
              <a:spLocks noChangeArrowheads="1"/>
            </p:cNvSpPr>
            <p:nvPr/>
          </p:nvSpPr>
          <p:spPr bwMode="auto">
            <a:xfrm>
              <a:off x="1488" y="2544"/>
              <a:ext cx="3792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) °</a:t>
              </a:r>
              <a:r>
                <a:rPr lang="zh-CN" altLang="en-US" sz="3200" b="1">
                  <a:latin typeface="Times New Roman" panose="02020603050405020304" pitchFamily="18" charset="0"/>
                </a:rPr>
                <a:t>等于多少分</a:t>
              </a:r>
              <a:r>
                <a:rPr lang="en-US" altLang="zh-CN" sz="3200" b="1">
                  <a:latin typeface="Times New Roman" panose="02020603050405020304" pitchFamily="18" charset="0"/>
                </a:rPr>
                <a:t>?  </a:t>
              </a:r>
              <a:r>
                <a:rPr lang="zh-CN" altLang="en-US" sz="3200" b="1">
                  <a:latin typeface="Times New Roman" panose="02020603050405020304" pitchFamily="18" charset="0"/>
                </a:rPr>
                <a:t>等于多少秒</a:t>
              </a:r>
              <a:r>
                <a:rPr lang="en-US" altLang="zh-CN" sz="3200" b="1">
                  <a:latin typeface="Times New Roman" panose="02020603050405020304" pitchFamily="18" charset="0"/>
                </a:rPr>
                <a:t>?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850</Words>
  <Application>Microsoft Office PowerPoint</Application>
  <PresentationFormat>全屏显示(4:3)</PresentationFormat>
  <Paragraphs>155</Paragraphs>
  <Slides>23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黑体</vt:lpstr>
      <vt:lpstr>华文楷体</vt:lpstr>
      <vt:lpstr>华文新魏</vt:lpstr>
      <vt:lpstr>华文中宋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2009-06-21T07:51:00Z</dcterms:created>
  <dcterms:modified xsi:type="dcterms:W3CDTF">2023-01-16T21:15:32Z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4D42A650D6EB444D8690949CB1CD0F9E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