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7"/>
  </p:notesMasterIdLst>
  <p:sldIdLst>
    <p:sldId id="256" r:id="rId2"/>
    <p:sldId id="258" r:id="rId3"/>
    <p:sldId id="259" r:id="rId4"/>
    <p:sldId id="510" r:id="rId5"/>
    <p:sldId id="511" r:id="rId6"/>
    <p:sldId id="512" r:id="rId7"/>
    <p:sldId id="513" r:id="rId8"/>
    <p:sldId id="514" r:id="rId9"/>
    <p:sldId id="515" r:id="rId10"/>
    <p:sldId id="516" r:id="rId11"/>
    <p:sldId id="517" r:id="rId12"/>
    <p:sldId id="518" r:id="rId13"/>
    <p:sldId id="519" r:id="rId14"/>
    <p:sldId id="520" r:id="rId15"/>
    <p:sldId id="521" r:id="rId16"/>
    <p:sldId id="522" r:id="rId17"/>
    <p:sldId id="523" r:id="rId18"/>
    <p:sldId id="524" r:id="rId19"/>
    <p:sldId id="525" r:id="rId20"/>
    <p:sldId id="526" r:id="rId21"/>
    <p:sldId id="527" r:id="rId22"/>
    <p:sldId id="528" r:id="rId23"/>
    <p:sldId id="529" r:id="rId24"/>
    <p:sldId id="530" r:id="rId25"/>
    <p:sldId id="531" r:id="rId26"/>
    <p:sldId id="532" r:id="rId27"/>
    <p:sldId id="533" r:id="rId28"/>
    <p:sldId id="534" r:id="rId29"/>
    <p:sldId id="535" r:id="rId30"/>
    <p:sldId id="536" r:id="rId31"/>
    <p:sldId id="537" r:id="rId32"/>
    <p:sldId id="538" r:id="rId33"/>
    <p:sldId id="539" r:id="rId34"/>
    <p:sldId id="540" r:id="rId35"/>
    <p:sldId id="257" r:id="rId3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7CE4CB8F-33DE-4D09-AAC6-C58171F174B7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92997044-4AC9-4F3F-BB7A-AAB123595DF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31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32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33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34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35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97044-4AC9-4F3F-BB7A-AAB123595DFC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/>
        </p:nvGrpSpPr>
        <p:grpSpPr>
          <a:xfrm>
            <a:off x="11518860" y="6235700"/>
            <a:ext cx="673139" cy="424814"/>
            <a:chOff x="11449050" y="6191643"/>
            <a:chExt cx="742950" cy="468871"/>
          </a:xfrm>
        </p:grpSpPr>
        <p:sp>
          <p:nvSpPr>
            <p:cNvPr id="9" name="箭头: 五边形 8"/>
            <p:cNvSpPr/>
            <p:nvPr userDrawn="1"/>
          </p:nvSpPr>
          <p:spPr>
            <a:xfrm rot="10800000">
              <a:off x="11449050" y="6378705"/>
              <a:ext cx="742950" cy="281809"/>
            </a:xfrm>
            <a:prstGeom prst="homePlate">
              <a:avLst/>
            </a:prstGeom>
            <a:solidFill>
              <a:srgbClr val="403836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" name="箭头: 五边形 9"/>
            <p:cNvSpPr/>
            <p:nvPr userDrawn="1"/>
          </p:nvSpPr>
          <p:spPr>
            <a:xfrm rot="10800000">
              <a:off x="11610402" y="6191643"/>
              <a:ext cx="581598" cy="220607"/>
            </a:xfrm>
            <a:prstGeom prst="homePlate">
              <a:avLst/>
            </a:prstGeom>
            <a:solidFill>
              <a:srgbClr val="4038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11" name="组合 10"/>
          <p:cNvGrpSpPr/>
          <p:nvPr userDrawn="1"/>
        </p:nvGrpSpPr>
        <p:grpSpPr>
          <a:xfrm rot="10800000">
            <a:off x="0" y="0"/>
            <a:ext cx="457200" cy="1065988"/>
            <a:chOff x="11080812" y="2484120"/>
            <a:chExt cx="1111188" cy="2590800"/>
          </a:xfrm>
        </p:grpSpPr>
        <p:sp>
          <p:nvSpPr>
            <p:cNvPr id="12" name="任意多边形: 形状 11"/>
            <p:cNvSpPr/>
            <p:nvPr userDrawn="1"/>
          </p:nvSpPr>
          <p:spPr>
            <a:xfrm>
              <a:off x="11080812" y="2852544"/>
              <a:ext cx="1111188" cy="2222376"/>
            </a:xfrm>
            <a:custGeom>
              <a:avLst/>
              <a:gdLst>
                <a:gd name="connsiteX0" fmla="*/ 1524000 w 1524000"/>
                <a:gd name="connsiteY0" fmla="*/ 0 h 3048000"/>
                <a:gd name="connsiteX1" fmla="*/ 1524000 w 1524000"/>
                <a:gd name="connsiteY1" fmla="*/ 3048000 h 3048000"/>
                <a:gd name="connsiteX2" fmla="*/ 0 w 1524000"/>
                <a:gd name="connsiteY2" fmla="*/ 152400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048000">
                  <a:moveTo>
                    <a:pt x="1524000" y="0"/>
                  </a:moveTo>
                  <a:lnTo>
                    <a:pt x="1524000" y="3048000"/>
                  </a:lnTo>
                  <a:lnTo>
                    <a:pt x="0" y="1524000"/>
                  </a:lnTo>
                  <a:close/>
                </a:path>
              </a:pathLst>
            </a:custGeom>
            <a:solidFill>
              <a:srgbClr val="403836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: 形状 12"/>
            <p:cNvSpPr/>
            <p:nvPr userDrawn="1"/>
          </p:nvSpPr>
          <p:spPr>
            <a:xfrm>
              <a:off x="11262360" y="2484120"/>
              <a:ext cx="929640" cy="1859280"/>
            </a:xfrm>
            <a:custGeom>
              <a:avLst/>
              <a:gdLst>
                <a:gd name="connsiteX0" fmla="*/ 914400 w 914400"/>
                <a:gd name="connsiteY0" fmla="*/ 0 h 1828800"/>
                <a:gd name="connsiteX1" fmla="*/ 914400 w 914400"/>
                <a:gd name="connsiteY1" fmla="*/ 1828800 h 1828800"/>
                <a:gd name="connsiteX2" fmla="*/ 0 w 914400"/>
                <a:gd name="connsiteY2" fmla="*/ 91440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1828800">
                  <a:moveTo>
                    <a:pt x="914400" y="0"/>
                  </a:moveTo>
                  <a:lnTo>
                    <a:pt x="914400" y="1828800"/>
                  </a:lnTo>
                  <a:lnTo>
                    <a:pt x="0" y="914400"/>
                  </a:lnTo>
                  <a:close/>
                </a:path>
              </a:pathLst>
            </a:custGeom>
            <a:solidFill>
              <a:srgbClr val="4038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2" r="15021" b="1642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319401" y="1208837"/>
            <a:ext cx="6008827" cy="2220163"/>
            <a:chOff x="361665" y="2647208"/>
            <a:chExt cx="5146831" cy="2220163"/>
          </a:xfrm>
        </p:grpSpPr>
        <p:sp>
          <p:nvSpPr>
            <p:cNvPr id="7" name="文本框 6"/>
            <p:cNvSpPr txBox="1"/>
            <p:nvPr/>
          </p:nvSpPr>
          <p:spPr>
            <a:xfrm>
              <a:off x="361665" y="2647208"/>
              <a:ext cx="514683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en-US" altLang="zh-CN" sz="5400" b="1" dirty="0">
                  <a:solidFill>
                    <a:schemeClr val="bg1"/>
                  </a:solidFill>
                  <a:cs typeface="+mn-ea"/>
                  <a:sym typeface="+mn-lt"/>
                </a:rPr>
                <a:t>《</a:t>
              </a:r>
              <a:r>
                <a:rPr lang="zh-CN" altLang="en-US" sz="5400" b="1" dirty="0">
                  <a:solidFill>
                    <a:schemeClr val="bg1"/>
                  </a:solidFill>
                  <a:cs typeface="+mn-ea"/>
                  <a:sym typeface="+mn-lt"/>
                </a:rPr>
                <a:t>宝葫芦的秘密</a:t>
              </a:r>
              <a:r>
                <a:rPr lang="en-US" altLang="zh-CN" sz="5400" b="1" dirty="0">
                  <a:solidFill>
                    <a:schemeClr val="bg1"/>
                  </a:solidFill>
                  <a:cs typeface="+mn-ea"/>
                  <a:sym typeface="+mn-lt"/>
                </a:rPr>
                <a:t>》</a:t>
              </a:r>
              <a:endParaRPr kumimoji="0" lang="en-US" altLang="zh-CN" sz="5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四年级下册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2314364" y="4246857"/>
            <a:ext cx="2467179" cy="321642"/>
            <a:chOff x="10185400" y="5731858"/>
            <a:chExt cx="1384360" cy="321642"/>
          </a:xfrm>
        </p:grpSpPr>
        <p:sp>
          <p:nvSpPr>
            <p:cNvPr id="12" name="矩形 1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graphicFrame>
        <p:nvGraphicFramePr>
          <p:cNvPr id="11" name="Group 47"/>
          <p:cNvGraphicFramePr>
            <a:graphicFrameLocks noGrp="1"/>
          </p:cNvGraphicFramePr>
          <p:nvPr/>
        </p:nvGraphicFramePr>
        <p:xfrm>
          <a:off x="944218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文本框 37"/>
          <p:cNvSpPr txBox="1"/>
          <p:nvPr/>
        </p:nvSpPr>
        <p:spPr>
          <a:xfrm>
            <a:off x="1159957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福</a:t>
            </a:r>
          </a:p>
        </p:txBody>
      </p:sp>
      <p:sp>
        <p:nvSpPr>
          <p:cNvPr id="13" name="文本框 38"/>
          <p:cNvSpPr txBox="1"/>
          <p:nvPr/>
        </p:nvSpPr>
        <p:spPr>
          <a:xfrm>
            <a:off x="1719457" y="1879445"/>
            <a:ext cx="7409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4400" b="1">
                <a:latin typeface="方正姚体" panose="02010601030101010101" pitchFamily="2" charset="-122"/>
                <a:ea typeface="方正姚体" panose="02010601030101010101" pitchFamily="2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fú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矩形 2"/>
          <p:cNvSpPr>
            <a:spLocks noChangeArrowheads="1"/>
          </p:cNvSpPr>
          <p:nvPr/>
        </p:nvSpPr>
        <p:spPr bwMode="auto">
          <a:xfrm>
            <a:off x="4870940" y="4295897"/>
            <a:ext cx="4252512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有衣保暖，有田耕种，即为幸福。</a:t>
            </a:r>
            <a:endParaRPr kumimoji="0" lang="en-US" altLang="zh-CN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TextBox 33"/>
          <p:cNvSpPr txBox="1">
            <a:spLocks noChangeArrowheads="1"/>
          </p:cNvSpPr>
          <p:nvPr/>
        </p:nvSpPr>
        <p:spPr bwMode="auto">
          <a:xfrm>
            <a:off x="4849168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16" name="TextBox 34"/>
          <p:cNvSpPr txBox="1">
            <a:spLocks noChangeArrowheads="1"/>
          </p:cNvSpPr>
          <p:nvPr/>
        </p:nvSpPr>
        <p:spPr bwMode="auto">
          <a:xfrm>
            <a:off x="4849168" y="2929736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幸福   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TextBox 35"/>
          <p:cNvSpPr txBox="1">
            <a:spLocks noChangeArrowheads="1"/>
          </p:cNvSpPr>
          <p:nvPr/>
        </p:nvSpPr>
        <p:spPr bwMode="auto">
          <a:xfrm>
            <a:off x="4849168" y="3361536"/>
            <a:ext cx="4167187" cy="110799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一家人聚在一起是最幸福的事情。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</a:p>
        </p:txBody>
      </p:sp>
      <p:sp>
        <p:nvSpPr>
          <p:cNvPr id="18" name="TextBox 36"/>
          <p:cNvSpPr txBox="1">
            <a:spLocks noChangeArrowheads="1"/>
          </p:cNvSpPr>
          <p:nvPr/>
        </p:nvSpPr>
        <p:spPr bwMode="auto">
          <a:xfrm>
            <a:off x="4849168" y="2497936"/>
            <a:ext cx="2905125" cy="76944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bldLvl="0" animBg="1"/>
      <p:bldP spid="15" grpId="0" bldLvl="0" animBg="1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graphicFrame>
        <p:nvGraphicFramePr>
          <p:cNvPr id="4" name="Group 47"/>
          <p:cNvGraphicFramePr>
            <a:graphicFrameLocks noGrp="1"/>
          </p:cNvGraphicFramePr>
          <p:nvPr/>
        </p:nvGraphicFramePr>
        <p:xfrm>
          <a:off x="944218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文本框 37"/>
          <p:cNvSpPr txBox="1"/>
          <p:nvPr/>
        </p:nvSpPr>
        <p:spPr>
          <a:xfrm>
            <a:off x="1159957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舔</a:t>
            </a:r>
          </a:p>
        </p:txBody>
      </p:sp>
      <p:sp>
        <p:nvSpPr>
          <p:cNvPr id="6" name="文本框 38"/>
          <p:cNvSpPr txBox="1"/>
          <p:nvPr/>
        </p:nvSpPr>
        <p:spPr>
          <a:xfrm>
            <a:off x="1506797" y="1879445"/>
            <a:ext cx="11881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4400" b="1">
                <a:latin typeface="方正姚体" panose="02010601030101010101" pitchFamily="2" charset="-122"/>
                <a:ea typeface="方正姚体" panose="02010601030101010101" pitchFamily="2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tiǎn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2"/>
          <p:cNvSpPr>
            <a:spLocks noChangeArrowheads="1"/>
          </p:cNvSpPr>
          <p:nvPr/>
        </p:nvSpPr>
        <p:spPr bwMode="auto">
          <a:xfrm>
            <a:off x="4870940" y="4295897"/>
            <a:ext cx="4252512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书写指导：“舌”字窄长。右边是：天字盖小加一点。</a:t>
            </a:r>
            <a:endParaRPr kumimoji="0" lang="en-US" altLang="zh-CN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TextBox 33"/>
          <p:cNvSpPr txBox="1">
            <a:spLocks noChangeArrowheads="1"/>
          </p:cNvSpPr>
          <p:nvPr/>
        </p:nvSpPr>
        <p:spPr bwMode="auto">
          <a:xfrm>
            <a:off x="4849168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9" name="TextBox 34"/>
          <p:cNvSpPr txBox="1">
            <a:spLocks noChangeArrowheads="1"/>
          </p:cNvSpPr>
          <p:nvPr/>
        </p:nvSpPr>
        <p:spPr bwMode="auto">
          <a:xfrm>
            <a:off x="4849168" y="2929736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舔着   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TextBox 35"/>
          <p:cNvSpPr txBox="1">
            <a:spLocks noChangeArrowheads="1"/>
          </p:cNvSpPr>
          <p:nvPr/>
        </p:nvSpPr>
        <p:spPr bwMode="auto">
          <a:xfrm>
            <a:off x="4849168" y="3361536"/>
            <a:ext cx="4167187" cy="76944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小猫慵懒的舔着它的爪子。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</a:p>
        </p:txBody>
      </p:sp>
      <p:sp>
        <p:nvSpPr>
          <p:cNvPr id="11" name="TextBox 36"/>
          <p:cNvSpPr txBox="1">
            <a:spLocks noChangeArrowheads="1"/>
          </p:cNvSpPr>
          <p:nvPr/>
        </p:nvSpPr>
        <p:spPr bwMode="auto">
          <a:xfrm>
            <a:off x="4849168" y="2497936"/>
            <a:ext cx="2905125" cy="76944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ldLvl="0" animBg="1"/>
      <p:bldP spid="8" grpId="0" bldLvl="0" animBg="1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graphicFrame>
        <p:nvGraphicFramePr>
          <p:cNvPr id="4" name="Group 47"/>
          <p:cNvGraphicFramePr>
            <a:graphicFrameLocks noGrp="1"/>
          </p:cNvGraphicFramePr>
          <p:nvPr/>
        </p:nvGraphicFramePr>
        <p:xfrm>
          <a:off x="944218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文本框 37"/>
          <p:cNvSpPr txBox="1"/>
          <p:nvPr/>
        </p:nvSpPr>
        <p:spPr>
          <a:xfrm>
            <a:off x="936664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瘦</a:t>
            </a:r>
          </a:p>
        </p:txBody>
      </p:sp>
      <p:sp>
        <p:nvSpPr>
          <p:cNvPr id="6" name="文本框 38"/>
          <p:cNvSpPr txBox="1"/>
          <p:nvPr/>
        </p:nvSpPr>
        <p:spPr>
          <a:xfrm>
            <a:off x="1506797" y="1879445"/>
            <a:ext cx="15359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4400" b="1">
                <a:latin typeface="方正姚体" panose="02010601030101010101" pitchFamily="2" charset="-122"/>
                <a:ea typeface="方正姚体" panose="02010601030101010101" pitchFamily="2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shòu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2"/>
          <p:cNvSpPr>
            <a:spLocks noChangeArrowheads="1"/>
          </p:cNvSpPr>
          <p:nvPr/>
        </p:nvSpPr>
        <p:spPr bwMode="auto">
          <a:xfrm>
            <a:off x="4870940" y="4295897"/>
            <a:ext cx="4252512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先外后内，第十二笔为竖，要出头。</a:t>
            </a:r>
          </a:p>
        </p:txBody>
      </p:sp>
      <p:sp>
        <p:nvSpPr>
          <p:cNvPr id="8" name="TextBox 33"/>
          <p:cNvSpPr txBox="1">
            <a:spLocks noChangeArrowheads="1"/>
          </p:cNvSpPr>
          <p:nvPr/>
        </p:nvSpPr>
        <p:spPr bwMode="auto">
          <a:xfrm>
            <a:off x="4849168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半包围</a:t>
            </a:r>
          </a:p>
        </p:txBody>
      </p:sp>
      <p:sp>
        <p:nvSpPr>
          <p:cNvPr id="9" name="TextBox 34"/>
          <p:cNvSpPr txBox="1">
            <a:spLocks noChangeArrowheads="1"/>
          </p:cNvSpPr>
          <p:nvPr/>
        </p:nvSpPr>
        <p:spPr bwMode="auto">
          <a:xfrm>
            <a:off x="4849168" y="2929736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瘦小   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TextBox 35"/>
          <p:cNvSpPr txBox="1">
            <a:spLocks noChangeArrowheads="1"/>
          </p:cNvSpPr>
          <p:nvPr/>
        </p:nvSpPr>
        <p:spPr bwMode="auto">
          <a:xfrm>
            <a:off x="4849168" y="3361536"/>
            <a:ext cx="4167187" cy="110799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一只瘦小的猴子躲在角落里。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</a:p>
        </p:txBody>
      </p:sp>
      <p:sp>
        <p:nvSpPr>
          <p:cNvPr id="11" name="TextBox 36"/>
          <p:cNvSpPr txBox="1">
            <a:spLocks noChangeArrowheads="1"/>
          </p:cNvSpPr>
          <p:nvPr/>
        </p:nvSpPr>
        <p:spPr bwMode="auto">
          <a:xfrm>
            <a:off x="4849168" y="2497936"/>
            <a:ext cx="2905125" cy="76944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疒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ldLvl="0" animBg="1"/>
      <p:bldP spid="8" grpId="0" bldLvl="0" animBg="1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知识梳理</a:t>
            </a:r>
          </a:p>
        </p:txBody>
      </p:sp>
      <p:sp>
        <p:nvSpPr>
          <p:cNvPr id="2" name="矩形 5"/>
          <p:cNvSpPr/>
          <p:nvPr/>
        </p:nvSpPr>
        <p:spPr>
          <a:xfrm>
            <a:off x="1096760" y="2239190"/>
            <a:ext cx="9392285" cy="574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课文的主要人物是谁？讲了一件什么事？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525" y="2886168"/>
            <a:ext cx="3028950" cy="401002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知识梳理</a:t>
            </a:r>
          </a:p>
        </p:txBody>
      </p:sp>
      <p:grpSp>
        <p:nvGrpSpPr>
          <p:cNvPr id="5" name="组合 46"/>
          <p:cNvGrpSpPr/>
          <p:nvPr/>
        </p:nvGrpSpPr>
        <p:grpSpPr>
          <a:xfrm>
            <a:off x="5455236" y="2157376"/>
            <a:ext cx="2674744" cy="1604844"/>
            <a:chOff x="1722474" y="3710765"/>
            <a:chExt cx="8566123" cy="2767737"/>
          </a:xfrm>
        </p:grpSpPr>
        <p:sp>
          <p:nvSpPr>
            <p:cNvPr id="6" name="矩形 5"/>
            <p:cNvSpPr/>
            <p:nvPr/>
          </p:nvSpPr>
          <p:spPr>
            <a:xfrm>
              <a:off x="1916791" y="3784615"/>
              <a:ext cx="7162637" cy="255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人物：</a:t>
              </a:r>
              <a:endPara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王葆和奶奶</a:t>
              </a:r>
            </a:p>
          </p:txBody>
        </p:sp>
        <p:sp>
          <p:nvSpPr>
            <p:cNvPr id="7" name="圆角矩形 45"/>
            <p:cNvSpPr/>
            <p:nvPr/>
          </p:nvSpPr>
          <p:spPr>
            <a:xfrm>
              <a:off x="1722474" y="3710765"/>
              <a:ext cx="8566123" cy="2767737"/>
            </a:xfrm>
            <a:prstGeom prst="roundRect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5455236" y="4108240"/>
            <a:ext cx="5511751" cy="1310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事件：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王葆幻想自己能有一个宝葫芦</a:t>
            </a:r>
          </a:p>
        </p:txBody>
      </p:sp>
      <p:pic>
        <p:nvPicPr>
          <p:cNvPr id="9" name="图片 8" descr="2014051509081427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7016" y="2072159"/>
            <a:ext cx="2140449" cy="32213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知识梳理</a:t>
            </a:r>
          </a:p>
        </p:txBody>
      </p:sp>
      <p:sp>
        <p:nvSpPr>
          <p:cNvPr id="11" name="矩形 5"/>
          <p:cNvSpPr/>
          <p:nvPr/>
        </p:nvSpPr>
        <p:spPr>
          <a:xfrm>
            <a:off x="825772" y="1558341"/>
            <a:ext cx="9392285" cy="6404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王葆是一个什么样的人？请你用课文中的话来说说。</a:t>
            </a:r>
          </a:p>
        </p:txBody>
      </p:sp>
      <p:sp>
        <p:nvSpPr>
          <p:cNvPr id="13" name="矩形 12"/>
          <p:cNvSpPr/>
          <p:nvPr/>
        </p:nvSpPr>
        <p:spPr>
          <a:xfrm>
            <a:off x="5543027" y="3142171"/>
            <a:ext cx="6096000" cy="222131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平平常常的普通人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一个少先队员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很爱听故事</a:t>
            </a:r>
          </a:p>
        </p:txBody>
      </p:sp>
      <p:pic>
        <p:nvPicPr>
          <p:cNvPr id="14" name="图片 13" descr="t01af2a3bcf519a4d16.jpg"/>
          <p:cNvPicPr>
            <a:picLocks noChangeAspect="1"/>
          </p:cNvPicPr>
          <p:nvPr/>
        </p:nvPicPr>
        <p:blipFill>
          <a:blip r:embed="rId3" cstate="print"/>
          <a:srcRect t="31686" r="-698" b="8663"/>
          <a:stretch>
            <a:fillRect/>
          </a:stretch>
        </p:blipFill>
        <p:spPr>
          <a:xfrm>
            <a:off x="1139304" y="3013649"/>
            <a:ext cx="3060405" cy="24172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知识梳理</a:t>
            </a:r>
          </a:p>
        </p:txBody>
      </p:sp>
      <p:sp>
        <p:nvSpPr>
          <p:cNvPr id="4" name="矩形 3"/>
          <p:cNvSpPr/>
          <p:nvPr/>
        </p:nvSpPr>
        <p:spPr>
          <a:xfrm>
            <a:off x="730404" y="1485152"/>
            <a:ext cx="9139310" cy="2215991"/>
          </a:xfrm>
          <a:prstGeom prst="rect">
            <a:avLst/>
          </a:prstGeom>
          <a:ln w="28575">
            <a:solidFill>
              <a:srgbClr val="5B9BD5"/>
            </a:solidFill>
            <a:prstDash val="dashDot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奶奶给王葆讲了哪些故事呢？</a:t>
            </a: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选一个，根据已有内容创编故事，讲给同学听。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（课后第</a:t>
            </a: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题）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990" y="3701143"/>
            <a:ext cx="2384514" cy="3156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sp>
        <p:nvSpPr>
          <p:cNvPr id="4" name="矩形 3"/>
          <p:cNvSpPr/>
          <p:nvPr/>
        </p:nvSpPr>
        <p:spPr>
          <a:xfrm>
            <a:off x="783772" y="1845876"/>
            <a:ext cx="7170058" cy="3900555"/>
          </a:xfrm>
          <a:prstGeom prst="rect">
            <a:avLst/>
          </a:prstGeom>
          <a:ln w="28575">
            <a:solidFill>
              <a:srgbClr val="0070C0"/>
            </a:solidFill>
            <a:prstDash val="dashDot"/>
          </a:ln>
        </p:spPr>
        <p:txBody>
          <a:bodyPr wrap="square">
            <a:spAutoFit/>
          </a:bodyPr>
          <a:lstStyle/>
          <a:p>
            <a:pPr marL="0" marR="0" lvl="0" indent="3048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上次讲的是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张三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劈面撞见了一位神仙，得了一个宝葫芦。下次讲的是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李四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出去远足旅行，一游游到了龙宫，得到了一个宝葫芦。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王五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呢，他因为是一个好孩子，肯让奶奶给他换衣服，所以得到了一个宝葫芦。至于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赵六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得的一个宝葫芦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那是掘地掘来的。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990" y="3701143"/>
            <a:ext cx="2384514" cy="3156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sp>
        <p:nvSpPr>
          <p:cNvPr id="7" name="圆角矩形 41"/>
          <p:cNvSpPr/>
          <p:nvPr/>
        </p:nvSpPr>
        <p:spPr>
          <a:xfrm>
            <a:off x="839972" y="2179674"/>
            <a:ext cx="10026502" cy="4061638"/>
          </a:xfrm>
          <a:prstGeom prst="roundRec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718418" y="1460874"/>
            <a:ext cx="42696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创编故事</a:t>
            </a:r>
          </a:p>
        </p:txBody>
      </p:sp>
      <p:sp>
        <p:nvSpPr>
          <p:cNvPr id="9" name="矩形 8"/>
          <p:cNvSpPr/>
          <p:nvPr/>
        </p:nvSpPr>
        <p:spPr>
          <a:xfrm>
            <a:off x="1052624" y="2294998"/>
            <a:ext cx="9601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张三很善良，虽然自己很穷，但是还经常接济比自己更穷的人。一天早晨，他打开大门，发现一个白胡子老头躺在大门外的路上。他赶紧跑上去把老人扶到家里，给他倒热水喝，把家里仅有的馒头拿给他吃。老人喝了水、吃了馒头，恢复了力气，把身上的一个葫芦摘下来，送给张三。张三再三拒绝，但老人执意要把葫芦送给张三，张三只得收下葫芦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夜里，葫芦散发出亮光，并说道：“主人，只要你说出想要的东西，我就可以满足你的要求！” 张三喜出望外，他想：“我要吃水蜜桃。”于是立刻就有一盘水蜜桃。从此，他想要什么就会出现，善良的张三把东西分给自己的邻居，人们都跟着他过上了幸福的生活。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sp>
        <p:nvSpPr>
          <p:cNvPr id="4" name="矩形 3"/>
          <p:cNvSpPr/>
          <p:nvPr/>
        </p:nvSpPr>
        <p:spPr>
          <a:xfrm>
            <a:off x="4033836" y="2418708"/>
            <a:ext cx="6475520" cy="1482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默读课文。说一说王葆为什么想得到一个宝葫芦。   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（课后第</a:t>
            </a: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题）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73" y="3701143"/>
            <a:ext cx="2384514" cy="3156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2" r="15021" b="1642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1403985" y="1080086"/>
            <a:ext cx="3168015" cy="912495"/>
            <a:chOff x="360" y="260"/>
            <a:chExt cx="4989" cy="1437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16" name="文本框 15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壹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797" y="604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课前导读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403985" y="2033676"/>
            <a:ext cx="3168015" cy="912495"/>
            <a:chOff x="360" y="260"/>
            <a:chExt cx="4989" cy="1437"/>
          </a:xfrm>
        </p:grpSpPr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20" name="文本框 19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贰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字词揭秘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403985" y="2987266"/>
            <a:ext cx="3168015" cy="912495"/>
            <a:chOff x="360" y="260"/>
            <a:chExt cx="4989" cy="1437"/>
          </a:xfrm>
        </p:grpSpPr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24" name="文本框 23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叁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课文讲解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403985" y="3940856"/>
            <a:ext cx="3168015" cy="912495"/>
            <a:chOff x="360" y="260"/>
            <a:chExt cx="4989" cy="1437"/>
          </a:xfrm>
        </p:grpSpPr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28" name="文本框 27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肆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课堂小结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403985" y="4894447"/>
            <a:ext cx="3168015" cy="912495"/>
            <a:chOff x="360" y="260"/>
            <a:chExt cx="4989" cy="1437"/>
          </a:xfrm>
        </p:grpSpPr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32" name="文本框 31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伍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课堂练习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sp>
        <p:nvSpPr>
          <p:cNvPr id="4" name="矩形 3"/>
          <p:cNvSpPr/>
          <p:nvPr/>
        </p:nvSpPr>
        <p:spPr>
          <a:xfrm>
            <a:off x="684454" y="1432073"/>
            <a:ext cx="10868918" cy="3346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30480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不管张三也好，李四也好，一得到了这个宝葫芦，可就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幸福极了，要什么有什么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。张三想：“我要吃水蜜桃。”立刻就有一盘水蜜桃。李四希望有一条大花狗，马上就冒出了那么一条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冲着他摇尾巴，舔他的手。</a:t>
            </a:r>
          </a:p>
          <a:p>
            <a:pPr marL="0" marR="0" lvl="0" indent="30480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后来呢？后来不用说，他们全都过上了好日子。</a:t>
            </a:r>
          </a:p>
        </p:txBody>
      </p:sp>
      <p:sp>
        <p:nvSpPr>
          <p:cNvPr id="5" name="矩形 4"/>
          <p:cNvSpPr/>
          <p:nvPr/>
        </p:nvSpPr>
        <p:spPr>
          <a:xfrm>
            <a:off x="3868822" y="5364718"/>
            <a:ext cx="44543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宝葫芦的神奇之处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sp>
        <p:nvSpPr>
          <p:cNvPr id="7" name="矩形 5"/>
          <p:cNvSpPr/>
          <p:nvPr/>
        </p:nvSpPr>
        <p:spPr>
          <a:xfrm>
            <a:off x="910427" y="1444507"/>
            <a:ext cx="9392285" cy="155228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词语积累（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ABCC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式的词语）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42549" y="3053395"/>
            <a:ext cx="6904454" cy="1955407"/>
          </a:xfrm>
          <a:prstGeom prst="rect">
            <a:avLst/>
          </a:prstGeom>
          <a:ln w="28575">
            <a:solidFill>
              <a:schemeClr val="accent1">
                <a:lumMod val="75000"/>
              </a:schemeClr>
            </a:solidFill>
            <a:prstDash val="sysDash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可怜巴巴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怒气冲冲    白发苍苍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生机勃勃    议论纷纷    行色匆匆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754" y="2847975"/>
            <a:ext cx="3028950" cy="4010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sp>
        <p:nvSpPr>
          <p:cNvPr id="6" name="文本框 99"/>
          <p:cNvSpPr txBox="1"/>
          <p:nvPr/>
        </p:nvSpPr>
        <p:spPr>
          <a:xfrm>
            <a:off x="607027" y="1464461"/>
            <a:ext cx="11018916" cy="222855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8128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可那只不过是幻想罢了。</a:t>
            </a:r>
          </a:p>
          <a:p>
            <a:pPr marL="0" marR="0" lvl="0" indent="8128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可我总还是要想到它。那一天我和科学小组的同学闹翻了，我又想到了它。 “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要是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我有那么一个葫芦，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那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……”</a:t>
            </a:r>
          </a:p>
        </p:txBody>
      </p:sp>
      <p:sp>
        <p:nvSpPr>
          <p:cNvPr id="8" name="矩形 7"/>
          <p:cNvSpPr/>
          <p:nvPr/>
        </p:nvSpPr>
        <p:spPr>
          <a:xfrm>
            <a:off x="765411" y="4623294"/>
            <a:ext cx="77260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省略号表示王葆对宝葫芦还有很多很多的幻想和渴望。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418" y="4005943"/>
            <a:ext cx="2154285" cy="2852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sp>
        <p:nvSpPr>
          <p:cNvPr id="9" name="矩形 5"/>
          <p:cNvSpPr/>
          <p:nvPr/>
        </p:nvSpPr>
        <p:spPr>
          <a:xfrm>
            <a:off x="953092" y="1838129"/>
            <a:ext cx="9392285" cy="6070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仿写。</a:t>
            </a:r>
          </a:p>
        </p:txBody>
      </p:sp>
      <p:sp>
        <p:nvSpPr>
          <p:cNvPr id="11" name="文本框 6"/>
          <p:cNvSpPr txBox="1"/>
          <p:nvPr/>
        </p:nvSpPr>
        <p:spPr>
          <a:xfrm>
            <a:off x="2177281" y="1939746"/>
            <a:ext cx="9654362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用上“要是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……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那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……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”，仿写假设关系的句子。</a:t>
            </a:r>
          </a:p>
        </p:txBody>
      </p:sp>
      <p:sp>
        <p:nvSpPr>
          <p:cNvPr id="12" name="矩形 11"/>
          <p:cNvSpPr/>
          <p:nvPr/>
        </p:nvSpPr>
        <p:spPr>
          <a:xfrm>
            <a:off x="953092" y="3196771"/>
            <a:ext cx="8194872" cy="680507"/>
          </a:xfrm>
          <a:prstGeom prst="rect">
            <a:avLst/>
          </a:prstGeom>
          <a:ln w="28575">
            <a:solidFill>
              <a:srgbClr val="5B9BD5"/>
            </a:solidFill>
            <a:prstDash val="sysDash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要是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明天天气好，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那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我就能去户外活动了。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154" y="2847975"/>
            <a:ext cx="3028950" cy="4010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grpSp>
        <p:nvGrpSpPr>
          <p:cNvPr id="7" name="组合 44"/>
          <p:cNvGrpSpPr/>
          <p:nvPr/>
        </p:nvGrpSpPr>
        <p:grpSpPr>
          <a:xfrm>
            <a:off x="1368394" y="2093602"/>
            <a:ext cx="8739962" cy="3146213"/>
            <a:chOff x="2190307" y="1743741"/>
            <a:chExt cx="8197702" cy="2966484"/>
          </a:xfrm>
        </p:grpSpPr>
        <p:sp>
          <p:nvSpPr>
            <p:cNvPr id="8" name="矩形 7"/>
            <p:cNvSpPr/>
            <p:nvPr/>
          </p:nvSpPr>
          <p:spPr>
            <a:xfrm>
              <a:off x="2691723" y="1851465"/>
              <a:ext cx="7368655" cy="279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  </a:t>
              </a:r>
              <a:r>
                <a:rPr kumimoji="0" lang="zh-CN" altLang="en-US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我来给你们讲个故事。可是我先得介绍介绍我自己：我姓王，叫王葆。我要讲的，正是我自己的一件事情，是我和宝葫芦的故事。</a:t>
              </a:r>
            </a:p>
          </p:txBody>
        </p:sp>
        <p:sp>
          <p:nvSpPr>
            <p:cNvPr id="10" name="圆角矩形 42"/>
            <p:cNvSpPr/>
            <p:nvPr/>
          </p:nvSpPr>
          <p:spPr>
            <a:xfrm>
              <a:off x="2190307" y="1743741"/>
              <a:ext cx="8197702" cy="2966484"/>
            </a:xfrm>
            <a:prstGeom prst="roundRect">
              <a:avLst/>
            </a:prstGeom>
            <a:ln w="28575"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3" name="椭圆 12"/>
          <p:cNvSpPr/>
          <p:nvPr/>
        </p:nvSpPr>
        <p:spPr>
          <a:xfrm>
            <a:off x="8575537" y="1360968"/>
            <a:ext cx="2578015" cy="88437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语言描写</a:t>
            </a:r>
          </a:p>
        </p:txBody>
      </p:sp>
      <p:sp>
        <p:nvSpPr>
          <p:cNvPr id="14" name="矩形 13"/>
          <p:cNvSpPr/>
          <p:nvPr/>
        </p:nvSpPr>
        <p:spPr>
          <a:xfrm>
            <a:off x="1368394" y="5649283"/>
            <a:ext cx="68275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俏皮的语言，可见王葆的顽皮。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sp>
        <p:nvSpPr>
          <p:cNvPr id="9" name="矩形 8"/>
          <p:cNvSpPr/>
          <p:nvPr/>
        </p:nvSpPr>
        <p:spPr>
          <a:xfrm>
            <a:off x="1000303" y="1755385"/>
            <a:ext cx="8658447" cy="222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你们也许要问：“什么？宝葫芦？就是传说故事里的那种宝葫芦么？”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不错，正是那种宝葫芦。</a:t>
            </a:r>
          </a:p>
        </p:txBody>
      </p:sp>
      <p:sp>
        <p:nvSpPr>
          <p:cNvPr id="11" name="矩形 10"/>
          <p:cNvSpPr/>
          <p:nvPr/>
        </p:nvSpPr>
        <p:spPr>
          <a:xfrm>
            <a:off x="1000303" y="4504869"/>
            <a:ext cx="44550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自问自答，活泼淘气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210" y="3294743"/>
            <a:ext cx="2691486" cy="3563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sp>
        <p:nvSpPr>
          <p:cNvPr id="6" name="矩形 5"/>
          <p:cNvSpPr/>
          <p:nvPr/>
        </p:nvSpPr>
        <p:spPr>
          <a:xfrm>
            <a:off x="3576806" y="2500234"/>
            <a:ext cx="7907538" cy="260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3048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可是我要声明，我并不是什么神仙，也不是什么妖怪。我和你们一样，是一个平平常常的普通人。你们瞧，我是一个少先队员，我也和你们一样，很爱听故事。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4338947" y="4430008"/>
            <a:ext cx="6794523" cy="3749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3562770" y="5082343"/>
            <a:ext cx="2775416" cy="6884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5779817" y="1606920"/>
            <a:ext cx="58785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看似严肃，实则淘气、可爱</a:t>
            </a:r>
          </a:p>
        </p:txBody>
      </p:sp>
      <p:sp>
        <p:nvSpPr>
          <p:cNvPr id="12" name="矩形 11"/>
          <p:cNvSpPr/>
          <p:nvPr/>
        </p:nvSpPr>
        <p:spPr>
          <a:xfrm>
            <a:off x="3778407" y="5285786"/>
            <a:ext cx="62599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强调自己的普通、平凡，说明自己讲的故事是真实的。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47" y="3300881"/>
            <a:ext cx="3557119" cy="35571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sp>
        <p:nvSpPr>
          <p:cNvPr id="9" name="矩形 8"/>
          <p:cNvSpPr/>
          <p:nvPr/>
        </p:nvSpPr>
        <p:spPr>
          <a:xfrm>
            <a:off x="1818166" y="2474149"/>
            <a:ext cx="9260959" cy="130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3048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不过我得提出我的条件：“那，非得讲故事。”于是奶奶又讲了一个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又是宝葫芦的故事。</a:t>
            </a:r>
          </a:p>
        </p:txBody>
      </p:sp>
      <p:sp>
        <p:nvSpPr>
          <p:cNvPr id="11" name="矩形 10"/>
          <p:cNvSpPr/>
          <p:nvPr/>
        </p:nvSpPr>
        <p:spPr>
          <a:xfrm>
            <a:off x="5777176" y="1660083"/>
            <a:ext cx="1871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语言描写</a:t>
            </a:r>
          </a:p>
        </p:txBody>
      </p:sp>
      <p:sp>
        <p:nvSpPr>
          <p:cNvPr id="13" name="矩形 12"/>
          <p:cNvSpPr/>
          <p:nvPr/>
        </p:nvSpPr>
        <p:spPr>
          <a:xfrm>
            <a:off x="1198763" y="4339488"/>
            <a:ext cx="52437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每次奶奶都讲宝葫芦的故事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7049387" y="3891516"/>
            <a:ext cx="2679404" cy="1690576"/>
            <a:chOff x="6677247" y="3785191"/>
            <a:chExt cx="2679404" cy="1690576"/>
          </a:xfrm>
        </p:grpSpPr>
        <p:sp>
          <p:nvSpPr>
            <p:cNvPr id="15" name="爆炸形 2 44"/>
            <p:cNvSpPr/>
            <p:nvPr/>
          </p:nvSpPr>
          <p:spPr>
            <a:xfrm>
              <a:off x="6677247" y="3785191"/>
              <a:ext cx="2679404" cy="1690576"/>
            </a:xfrm>
            <a:prstGeom prst="irregularSeal2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7557500" y="4382018"/>
              <a:ext cx="102784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机灵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grpSp>
        <p:nvGrpSpPr>
          <p:cNvPr id="4" name="组合 44"/>
          <p:cNvGrpSpPr/>
          <p:nvPr/>
        </p:nvGrpSpPr>
        <p:grpSpPr>
          <a:xfrm>
            <a:off x="1403498" y="2137145"/>
            <a:ext cx="8995144" cy="3551274"/>
            <a:chOff x="2190307" y="1743741"/>
            <a:chExt cx="8197702" cy="2966484"/>
          </a:xfrm>
        </p:grpSpPr>
        <p:sp>
          <p:nvSpPr>
            <p:cNvPr id="5" name="矩形 4"/>
            <p:cNvSpPr/>
            <p:nvPr/>
          </p:nvSpPr>
          <p:spPr>
            <a:xfrm>
              <a:off x="2691723" y="1851465"/>
              <a:ext cx="7368655" cy="24725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sng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语言描写</a:t>
              </a:r>
              <a:r>
                <a:rPr kumimoji="0" lang="en-US" altLang="zh-CN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,</a:t>
              </a: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塑造人物形象的重要手段。语言描写包括人物的独白和对话。独白是反映人物心理活动的重要手段。对话可以是两个人的对话，也可以是几个人的相互交谈。</a:t>
              </a:r>
              <a:r>
                <a:rPr kumimoji="0" lang="zh-CN" altLang="en-US" sz="27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   </a:t>
              </a:r>
              <a:endPara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圆角矩形 42"/>
            <p:cNvSpPr/>
            <p:nvPr/>
          </p:nvSpPr>
          <p:spPr>
            <a:xfrm>
              <a:off x="2190307" y="1743741"/>
              <a:ext cx="8197702" cy="2966484"/>
            </a:xfrm>
            <a:prstGeom prst="roundRect">
              <a:avLst/>
            </a:prstGeom>
            <a:ln w="28575"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7" name="椭圆 6"/>
          <p:cNvSpPr/>
          <p:nvPr/>
        </p:nvSpPr>
        <p:spPr>
          <a:xfrm>
            <a:off x="8575537" y="1360968"/>
            <a:ext cx="2578015" cy="88437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语言描写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grpSp>
        <p:nvGrpSpPr>
          <p:cNvPr id="4" name="组合 44"/>
          <p:cNvGrpSpPr/>
          <p:nvPr/>
        </p:nvGrpSpPr>
        <p:grpSpPr>
          <a:xfrm>
            <a:off x="1403498" y="2137145"/>
            <a:ext cx="8995144" cy="3551274"/>
            <a:chOff x="2190307" y="1743741"/>
            <a:chExt cx="8197702" cy="2966484"/>
          </a:xfrm>
        </p:grpSpPr>
        <p:sp>
          <p:nvSpPr>
            <p:cNvPr id="5" name="矩形 4"/>
            <p:cNvSpPr/>
            <p:nvPr/>
          </p:nvSpPr>
          <p:spPr>
            <a:xfrm>
              <a:off x="2691723" y="1851465"/>
              <a:ext cx="7368655" cy="25452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sng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好处</a:t>
              </a: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总是鲜明地展示人物的性格，生动地表现人物的思想感情，深刻地反映人物的内心世界，使读者“如闻其声，如见其人”，获得深刻的印象。</a:t>
              </a:r>
            </a:p>
          </p:txBody>
        </p:sp>
        <p:sp>
          <p:nvSpPr>
            <p:cNvPr id="6" name="圆角矩形 42"/>
            <p:cNvSpPr/>
            <p:nvPr/>
          </p:nvSpPr>
          <p:spPr>
            <a:xfrm>
              <a:off x="2190307" y="1743741"/>
              <a:ext cx="8197702" cy="2966484"/>
            </a:xfrm>
            <a:prstGeom prst="roundRect">
              <a:avLst/>
            </a:prstGeom>
            <a:ln w="28575"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7" name="椭圆 6"/>
          <p:cNvSpPr/>
          <p:nvPr/>
        </p:nvSpPr>
        <p:spPr>
          <a:xfrm>
            <a:off x="8575537" y="1360968"/>
            <a:ext cx="2578015" cy="88437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语言描写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课前导读</a:t>
            </a:r>
          </a:p>
        </p:txBody>
      </p:sp>
      <p:sp>
        <p:nvSpPr>
          <p:cNvPr id="4" name="矩形 3"/>
          <p:cNvSpPr/>
          <p:nvPr/>
        </p:nvSpPr>
        <p:spPr>
          <a:xfrm>
            <a:off x="607027" y="2690945"/>
            <a:ext cx="456172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宝葫芦里有什么秘密？让我们跟着一位小朋友一起去看看吧！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14" t="19877" r="15021" b="16429"/>
          <a:stretch>
            <a:fillRect/>
          </a:stretch>
        </p:blipFill>
        <p:spPr>
          <a:xfrm>
            <a:off x="5660571" y="2012064"/>
            <a:ext cx="5560583" cy="31278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sp>
        <p:nvSpPr>
          <p:cNvPr id="8" name="文本框 99"/>
          <p:cNvSpPr txBox="1"/>
          <p:nvPr/>
        </p:nvSpPr>
        <p:spPr>
          <a:xfrm>
            <a:off x="927275" y="1373630"/>
            <a:ext cx="8166093" cy="267765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3048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一直到我长大了，有时候还想起它来。我有几次对着一道算术题发楞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……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那一天我和科学小组的同学闹翻了，我又想到了它。 “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要是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我有那么一个葫芦，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那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……”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27275" y="4440339"/>
            <a:ext cx="33802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充满想象力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3367" y="3306366"/>
            <a:ext cx="2682707" cy="35516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课堂小结</a:t>
            </a:r>
          </a:p>
        </p:txBody>
      </p:sp>
      <p:sp>
        <p:nvSpPr>
          <p:cNvPr id="6" name="矩形 5"/>
          <p:cNvSpPr/>
          <p:nvPr/>
        </p:nvSpPr>
        <p:spPr>
          <a:xfrm>
            <a:off x="787820" y="1659032"/>
            <a:ext cx="869743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本课叙述的是王葆的奶奶讲了很多关于宝葫芦的故事，从此王葆便经常想象</a:t>
            </a:r>
            <a:r>
              <a:rPr kumimoji="0" lang="zh-CN" alt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          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，表现了奶奶的和蔼、见识广和王葆淘气、机灵以及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    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的特点，说明了孩子的世界里充满了好奇心和神奇色彩。</a:t>
            </a:r>
          </a:p>
        </p:txBody>
      </p:sp>
      <p:sp>
        <p:nvSpPr>
          <p:cNvPr id="7" name="矩形 6"/>
          <p:cNvSpPr/>
          <p:nvPr/>
        </p:nvSpPr>
        <p:spPr>
          <a:xfrm>
            <a:off x="5131755" y="2363378"/>
            <a:ext cx="2765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自己拥有宝葫芦</a:t>
            </a:r>
          </a:p>
        </p:txBody>
      </p:sp>
      <p:sp>
        <p:nvSpPr>
          <p:cNvPr id="11" name="矩形 10"/>
          <p:cNvSpPr/>
          <p:nvPr/>
        </p:nvSpPr>
        <p:spPr>
          <a:xfrm>
            <a:off x="969182" y="3612349"/>
            <a:ext cx="20281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充满想象力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3367" y="3306366"/>
            <a:ext cx="2682707" cy="35516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课堂练习</a:t>
            </a:r>
          </a:p>
        </p:txBody>
      </p:sp>
      <p:sp>
        <p:nvSpPr>
          <p:cNvPr id="4" name="矩形 3"/>
          <p:cNvSpPr/>
          <p:nvPr/>
        </p:nvSpPr>
        <p:spPr>
          <a:xfrm>
            <a:off x="1094556" y="1628354"/>
            <a:ext cx="6086923" cy="6435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一、给正确的说法打上“√”。</a:t>
            </a:r>
          </a:p>
        </p:txBody>
      </p:sp>
      <p:sp>
        <p:nvSpPr>
          <p:cNvPr id="5" name="TextBox 49"/>
          <p:cNvSpPr txBox="1"/>
          <p:nvPr/>
        </p:nvSpPr>
        <p:spPr>
          <a:xfrm>
            <a:off x="1121864" y="2705979"/>
            <a:ext cx="722024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1.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“规矩”的“矩”读成“</a:t>
            </a: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jǔ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”。（     ）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2.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“普通”的近义词是“普遍”。（     ）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3.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“幸福”的反义词是“痛苦”。（     ）    </a:t>
            </a:r>
          </a:p>
        </p:txBody>
      </p:sp>
      <p:sp>
        <p:nvSpPr>
          <p:cNvPr id="6" name="矩形 20"/>
          <p:cNvSpPr/>
          <p:nvPr/>
        </p:nvSpPr>
        <p:spPr>
          <a:xfrm>
            <a:off x="6814289" y="2743969"/>
            <a:ext cx="553301" cy="68935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√</a:t>
            </a:r>
          </a:p>
        </p:txBody>
      </p:sp>
      <p:sp>
        <p:nvSpPr>
          <p:cNvPr id="7" name="矩形 20"/>
          <p:cNvSpPr/>
          <p:nvPr/>
        </p:nvSpPr>
        <p:spPr>
          <a:xfrm>
            <a:off x="6803650" y="4062398"/>
            <a:ext cx="553301" cy="68935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√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3367" y="3306366"/>
            <a:ext cx="2682707" cy="35516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课堂练习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3367" y="3306366"/>
            <a:ext cx="2682707" cy="355163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947059" y="1541268"/>
            <a:ext cx="6086923" cy="6435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二、在括号里填上恰当的量词。</a:t>
            </a:r>
          </a:p>
        </p:txBody>
      </p:sp>
      <p:sp>
        <p:nvSpPr>
          <p:cNvPr id="6" name="TextBox 49"/>
          <p:cNvSpPr txBox="1"/>
          <p:nvPr/>
        </p:nvSpPr>
        <p:spPr>
          <a:xfrm>
            <a:off x="974367" y="2618893"/>
            <a:ext cx="7667484" cy="1913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一（     ）算术题           一（     ）向日葵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一（     ）水蜜桃           一（     ）小手</a:t>
            </a:r>
          </a:p>
        </p:txBody>
      </p:sp>
      <p:sp>
        <p:nvSpPr>
          <p:cNvPr id="7" name="矩形 20"/>
          <p:cNvSpPr/>
          <p:nvPr/>
        </p:nvSpPr>
        <p:spPr>
          <a:xfrm>
            <a:off x="1912219" y="2621601"/>
            <a:ext cx="5639536" cy="189045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道                                   棵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个                                   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课堂练习</a:t>
            </a:r>
          </a:p>
        </p:txBody>
      </p:sp>
      <p:sp>
        <p:nvSpPr>
          <p:cNvPr id="8" name="矩形 7"/>
          <p:cNvSpPr/>
          <p:nvPr/>
        </p:nvSpPr>
        <p:spPr>
          <a:xfrm>
            <a:off x="4320768" y="1569283"/>
            <a:ext cx="3135795" cy="754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cs typeface="+mn-ea"/>
                <a:sym typeface="+mn-lt"/>
              </a:rPr>
              <a:t>（课后选做题）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12800" y="2834572"/>
            <a:ext cx="10151730" cy="1961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当王葆真的得到了一个宝葫芦时，他逐渐认识到靠宝葫芦不劳而获，带给他的不是幸福，而是烦恼。这是怎么回事呢？感兴趣的同学可以读读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宝葫芦的秘密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这本书。</a:t>
            </a:r>
          </a:p>
        </p:txBody>
      </p:sp>
      <p:sp>
        <p:nvSpPr>
          <p:cNvPr id="10" name="矩形 9"/>
          <p:cNvSpPr/>
          <p:nvPr/>
        </p:nvSpPr>
        <p:spPr>
          <a:xfrm>
            <a:off x="2949399" y="5307050"/>
            <a:ext cx="58785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提示：</a:t>
            </a:r>
            <a:r>
              <a:rPr kumimoji="0" lang="zh-CN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找到原著读一读吧！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2" r="15021" b="1642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319401" y="1208837"/>
            <a:ext cx="6008827" cy="2220163"/>
            <a:chOff x="361665" y="2647208"/>
            <a:chExt cx="5146831" cy="2220163"/>
          </a:xfrm>
        </p:grpSpPr>
        <p:sp>
          <p:nvSpPr>
            <p:cNvPr id="7" name="文本框 6"/>
            <p:cNvSpPr txBox="1"/>
            <p:nvPr/>
          </p:nvSpPr>
          <p:spPr>
            <a:xfrm>
              <a:off x="361665" y="2647208"/>
              <a:ext cx="514683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kumimoji="0" lang="zh-CN" alt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感谢各位的聆听</a:t>
              </a:r>
              <a:endParaRPr kumimoji="0" lang="en-US" altLang="zh-CN" sz="5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四年级下册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2314364" y="4246857"/>
            <a:ext cx="2467179" cy="321642"/>
            <a:chOff x="10185400" y="5731858"/>
            <a:chExt cx="1384360" cy="321642"/>
          </a:xfrm>
        </p:grpSpPr>
        <p:sp>
          <p:nvSpPr>
            <p:cNvPr id="12" name="矩形 1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课前导读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51990" y="1446222"/>
            <a:ext cx="10288020" cy="44590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张天翼</a:t>
            </a:r>
            <a:r>
              <a:rPr kumimoji="0" lang="zh-CN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(1906~1985)，中国当代作家。学名张元定，字汉弟，号一之，笔名张天净、铁池翰等。祖籍湖南省湘乡县东山乡双泉村，出生于南京，在杭州读完小学和初中，1925年秋到北京，次年考入北京大学。1929年正式开始职业写作生涯，1931年加入左联，抗战爆发后，一直在长沙等地从事抗日救亡工作和文艺活动。解放后历任中央文学讲习所副主任、中国文联委员、中国作协书记处书记、《人民文学》主编等职。</a:t>
            </a:r>
            <a:r>
              <a:rPr kumimoji="0" lang="zh-CN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代表作有童话《大林与小林》《宝葫芦的秘密》《秃秃大王》，小说《华威先生》《鬼土日记》等。他的童话在儿童文学史上占有重要位置。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50562" y="1241028"/>
            <a:ext cx="1402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我会认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1792802" y="2548532"/>
            <a:ext cx="11595596" cy="53245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妖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怪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     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规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矩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乖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巧      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撵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上 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脚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丫      拽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住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      冲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着       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瘦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长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  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92802" y="1934464"/>
            <a:ext cx="979755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 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yāo</a:t>
            </a:r>
            <a:endParaRPr kumimoji="0" lang="zh-CN" altLang="en-US" sz="3200" b="0" i="0" u="none" strike="noStrike" kern="1200" cap="none" spc="0" normalizeH="0" baseline="0" noProof="0" dirty="0" err="1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404479" y="1934147"/>
            <a:ext cx="636713" cy="206210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jǔ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 err="1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821984" y="1916599"/>
            <a:ext cx="1072730" cy="15696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niǎn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 err="1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696586" y="1926659"/>
            <a:ext cx="1098378" cy="206210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guāi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523775" y="3247843"/>
            <a:ext cx="628698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yā</a:t>
            </a:r>
          </a:p>
        </p:txBody>
      </p:sp>
      <p:sp>
        <p:nvSpPr>
          <p:cNvPr id="11" name="矩形 10"/>
          <p:cNvSpPr/>
          <p:nvPr/>
        </p:nvSpPr>
        <p:spPr>
          <a:xfrm>
            <a:off x="3580710" y="3247526"/>
            <a:ext cx="1309974" cy="206210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zhuài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 err="1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687589" y="3247843"/>
            <a:ext cx="1300356" cy="15696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chòng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916075" y="3240038"/>
            <a:ext cx="1213794" cy="206210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shòu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960" y="3730717"/>
            <a:ext cx="2362176" cy="31272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14" name="文本框 5"/>
          <p:cNvSpPr txBox="1"/>
          <p:nvPr/>
        </p:nvSpPr>
        <p:spPr>
          <a:xfrm>
            <a:off x="4731987" y="2369001"/>
            <a:ext cx="71897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他一进来就没头没脑地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冲着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小王骂了一顿。</a:t>
            </a:r>
          </a:p>
        </p:txBody>
      </p:sp>
      <p:sp>
        <p:nvSpPr>
          <p:cNvPr id="15" name="文本框 34"/>
          <p:cNvSpPr txBox="1"/>
          <p:nvPr/>
        </p:nvSpPr>
        <p:spPr>
          <a:xfrm>
            <a:off x="4731987" y="4549365"/>
            <a:ext cx="3871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年轻人做事容易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冲动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808260" y="3423175"/>
            <a:ext cx="569912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冲</a:t>
            </a:r>
          </a:p>
        </p:txBody>
      </p:sp>
      <p:grpSp>
        <p:nvGrpSpPr>
          <p:cNvPr id="17" name="组合 20"/>
          <p:cNvGrpSpPr/>
          <p:nvPr/>
        </p:nvGrpSpPr>
        <p:grpSpPr>
          <a:xfrm>
            <a:off x="1378172" y="2192226"/>
            <a:ext cx="3511549" cy="3046988"/>
            <a:chOff x="2196323" y="2842914"/>
            <a:chExt cx="3058986" cy="1789051"/>
          </a:xfrm>
        </p:grpSpPr>
        <p:sp>
          <p:nvSpPr>
            <p:cNvPr id="18" name="左大括号 17"/>
            <p:cNvSpPr/>
            <p:nvPr/>
          </p:nvSpPr>
          <p:spPr>
            <a:xfrm>
              <a:off x="2196323" y="3111361"/>
              <a:ext cx="232328" cy="1251633"/>
            </a:xfrm>
            <a:prstGeom prst="leftBrac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TextBox 59"/>
            <p:cNvSpPr txBox="1"/>
            <p:nvPr/>
          </p:nvSpPr>
          <p:spPr>
            <a:xfrm>
              <a:off x="2428421" y="2842914"/>
              <a:ext cx="2826888" cy="17890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chòng 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（</a:t>
              </a:r>
              <a:r>
                <a:rPr kumimoji="0" lang="zh-CN" altLang="zh-CN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冲着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）</a:t>
              </a:r>
            </a:p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c</a:t>
              </a:r>
              <a:r>
                <a:rPr kumimoji="0" lang="zh-CN" altLang="zh-CN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hōng 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（</a:t>
              </a:r>
              <a:r>
                <a:rPr kumimoji="0" lang="zh-CN" altLang="zh-CN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冲动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）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70187" y="210091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词语学习：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633691" y="3225716"/>
            <a:ext cx="1925638" cy="141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5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【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规矩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】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ts val="5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【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幻想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】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3082785" y="3806411"/>
            <a:ext cx="1182688" cy="8191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矩形 5"/>
          <p:cNvSpPr>
            <a:spLocks noChangeArrowheads="1"/>
          </p:cNvSpPr>
          <p:nvPr/>
        </p:nvSpPr>
        <p:spPr bwMode="auto">
          <a:xfrm>
            <a:off x="4400895" y="4417658"/>
            <a:ext cx="6181487" cy="46166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一定的标准、法则或习惯。</a:t>
            </a:r>
          </a:p>
        </p:txBody>
      </p:sp>
      <p:sp>
        <p:nvSpPr>
          <p:cNvPr id="8" name="矩形 5"/>
          <p:cNvSpPr>
            <a:spLocks noChangeArrowheads="1"/>
          </p:cNvSpPr>
          <p:nvPr/>
        </p:nvSpPr>
        <p:spPr bwMode="auto">
          <a:xfrm>
            <a:off x="4367938" y="3180960"/>
            <a:ext cx="6594587" cy="83099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以理想或愿望为依据，对还没有实现的事物有所想象。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 flipV="1">
            <a:off x="3082247" y="3565133"/>
            <a:ext cx="1181528" cy="83220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70187" y="2100916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我会写：</a:t>
            </a:r>
          </a:p>
        </p:txBody>
      </p:sp>
      <p:graphicFrame>
        <p:nvGraphicFramePr>
          <p:cNvPr id="5" name="Group 47"/>
          <p:cNvGraphicFramePr>
            <a:graphicFrameLocks noGrp="1"/>
          </p:cNvGraphicFramePr>
          <p:nvPr/>
        </p:nvGraphicFramePr>
        <p:xfrm>
          <a:off x="2306434" y="2774647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roup 47"/>
          <p:cNvGraphicFramePr>
            <a:graphicFrameLocks noGrp="1"/>
          </p:cNvGraphicFramePr>
          <p:nvPr/>
        </p:nvGraphicFramePr>
        <p:xfrm>
          <a:off x="3380085" y="2774647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roup 47"/>
          <p:cNvGraphicFramePr>
            <a:graphicFrameLocks noGrp="1"/>
          </p:cNvGraphicFramePr>
          <p:nvPr/>
        </p:nvGraphicFramePr>
        <p:xfrm>
          <a:off x="4502975" y="2791157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Group 47"/>
          <p:cNvGraphicFramePr>
            <a:graphicFrameLocks noGrp="1"/>
          </p:cNvGraphicFramePr>
          <p:nvPr/>
        </p:nvGraphicFramePr>
        <p:xfrm>
          <a:off x="5617724" y="2774647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矩形 8">
            <a:hlinkClick r:id="rId3" action="ppaction://hlinksldjump"/>
          </p:cNvPr>
          <p:cNvSpPr/>
          <p:nvPr/>
        </p:nvSpPr>
        <p:spPr>
          <a:xfrm>
            <a:off x="2315945" y="2781660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介</a:t>
            </a:r>
          </a:p>
        </p:txBody>
      </p:sp>
      <p:sp>
        <p:nvSpPr>
          <p:cNvPr id="10" name="矩形 9">
            <a:hlinkClick r:id="" action="ppaction://noaction"/>
          </p:cNvPr>
          <p:cNvSpPr/>
          <p:nvPr/>
        </p:nvSpPr>
        <p:spPr>
          <a:xfrm>
            <a:off x="3380850" y="2779704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绍</a:t>
            </a: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4513135" y="2796214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妖</a:t>
            </a:r>
          </a:p>
        </p:txBody>
      </p:sp>
      <p:sp>
        <p:nvSpPr>
          <p:cNvPr id="12" name="矩形 11">
            <a:hlinkClick r:id="" action="ppaction://noaction"/>
          </p:cNvPr>
          <p:cNvSpPr/>
          <p:nvPr/>
        </p:nvSpPr>
        <p:spPr>
          <a:xfrm>
            <a:off x="5618332" y="2779704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矩</a:t>
            </a:r>
          </a:p>
        </p:txBody>
      </p:sp>
      <p:graphicFrame>
        <p:nvGraphicFramePr>
          <p:cNvPr id="13" name="Group 47"/>
          <p:cNvGraphicFramePr>
            <a:graphicFrameLocks noGrp="1"/>
          </p:cNvGraphicFramePr>
          <p:nvPr/>
        </p:nvGraphicFramePr>
        <p:xfrm>
          <a:off x="6799669" y="2803757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Group 47"/>
          <p:cNvGraphicFramePr>
            <a:graphicFrameLocks noGrp="1"/>
          </p:cNvGraphicFramePr>
          <p:nvPr/>
        </p:nvGraphicFramePr>
        <p:xfrm>
          <a:off x="7922559" y="2820267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Group 47"/>
          <p:cNvGraphicFramePr>
            <a:graphicFrameLocks noGrp="1"/>
          </p:cNvGraphicFramePr>
          <p:nvPr/>
        </p:nvGraphicFramePr>
        <p:xfrm>
          <a:off x="9037308" y="2803757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矩形 15">
            <a:hlinkClick r:id="" action="ppaction://noaction"/>
          </p:cNvPr>
          <p:cNvSpPr/>
          <p:nvPr/>
        </p:nvSpPr>
        <p:spPr>
          <a:xfrm>
            <a:off x="6800434" y="2808814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乖</a:t>
            </a:r>
          </a:p>
        </p:txBody>
      </p:sp>
      <p:sp>
        <p:nvSpPr>
          <p:cNvPr id="17" name="矩形 16">
            <a:hlinkClick r:id="rId3" action="ppaction://hlinksldjump"/>
          </p:cNvPr>
          <p:cNvSpPr/>
          <p:nvPr/>
        </p:nvSpPr>
        <p:spPr>
          <a:xfrm>
            <a:off x="7932719" y="2825324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烫</a:t>
            </a:r>
          </a:p>
        </p:txBody>
      </p:sp>
      <p:sp>
        <p:nvSpPr>
          <p:cNvPr id="18" name="矩形 17">
            <a:hlinkClick r:id="" action="ppaction://noaction"/>
          </p:cNvPr>
          <p:cNvSpPr/>
          <p:nvPr/>
        </p:nvSpPr>
        <p:spPr>
          <a:xfrm>
            <a:off x="9037916" y="2808814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溜</a:t>
            </a:r>
          </a:p>
        </p:txBody>
      </p:sp>
      <p:graphicFrame>
        <p:nvGraphicFramePr>
          <p:cNvPr id="19" name="Group 47"/>
          <p:cNvGraphicFramePr>
            <a:graphicFrameLocks noGrp="1"/>
          </p:cNvGraphicFramePr>
          <p:nvPr/>
        </p:nvGraphicFramePr>
        <p:xfrm>
          <a:off x="2314994" y="4026382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Group 47"/>
          <p:cNvGraphicFramePr>
            <a:graphicFrameLocks noGrp="1"/>
          </p:cNvGraphicFramePr>
          <p:nvPr/>
        </p:nvGraphicFramePr>
        <p:xfrm>
          <a:off x="3388645" y="4026382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Group 47"/>
          <p:cNvGraphicFramePr>
            <a:graphicFrameLocks noGrp="1"/>
          </p:cNvGraphicFramePr>
          <p:nvPr/>
        </p:nvGraphicFramePr>
        <p:xfrm>
          <a:off x="4511535" y="4042892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" name="Group 47"/>
          <p:cNvGraphicFramePr>
            <a:graphicFrameLocks noGrp="1"/>
          </p:cNvGraphicFramePr>
          <p:nvPr/>
        </p:nvGraphicFramePr>
        <p:xfrm>
          <a:off x="5626284" y="4026382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矩形 22">
            <a:hlinkClick r:id="rId3" action="ppaction://hlinksldjump"/>
          </p:cNvPr>
          <p:cNvSpPr/>
          <p:nvPr/>
        </p:nvSpPr>
        <p:spPr>
          <a:xfrm>
            <a:off x="2324505" y="4033395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丫</a:t>
            </a:r>
          </a:p>
        </p:txBody>
      </p:sp>
      <p:sp>
        <p:nvSpPr>
          <p:cNvPr id="24" name="矩形 23">
            <a:hlinkClick r:id="" action="ppaction://noaction"/>
          </p:cNvPr>
          <p:cNvSpPr/>
          <p:nvPr/>
        </p:nvSpPr>
        <p:spPr>
          <a:xfrm>
            <a:off x="3389410" y="4031439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福</a:t>
            </a:r>
          </a:p>
        </p:txBody>
      </p:sp>
      <p:sp>
        <p:nvSpPr>
          <p:cNvPr id="25" name="矩形 24">
            <a:hlinkClick r:id="rId3" action="ppaction://hlinksldjump"/>
          </p:cNvPr>
          <p:cNvSpPr/>
          <p:nvPr/>
        </p:nvSpPr>
        <p:spPr>
          <a:xfrm>
            <a:off x="4521695" y="4047949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舔</a:t>
            </a:r>
          </a:p>
        </p:txBody>
      </p:sp>
      <p:sp>
        <p:nvSpPr>
          <p:cNvPr id="26" name="矩形 25">
            <a:hlinkClick r:id="" action="ppaction://noaction"/>
          </p:cNvPr>
          <p:cNvSpPr/>
          <p:nvPr/>
        </p:nvSpPr>
        <p:spPr>
          <a:xfrm>
            <a:off x="5626892" y="4031439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葵</a:t>
            </a:r>
          </a:p>
        </p:txBody>
      </p:sp>
      <p:graphicFrame>
        <p:nvGraphicFramePr>
          <p:cNvPr id="27" name="Group 47"/>
          <p:cNvGraphicFramePr>
            <a:graphicFrameLocks noGrp="1"/>
          </p:cNvGraphicFramePr>
          <p:nvPr/>
        </p:nvGraphicFramePr>
        <p:xfrm>
          <a:off x="6808229" y="4055492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" name="Group 47"/>
          <p:cNvGraphicFramePr>
            <a:graphicFrameLocks noGrp="1"/>
          </p:cNvGraphicFramePr>
          <p:nvPr/>
        </p:nvGraphicFramePr>
        <p:xfrm>
          <a:off x="7931119" y="4072002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矩形 28">
            <a:hlinkClick r:id="" action="ppaction://noaction"/>
          </p:cNvPr>
          <p:cNvSpPr/>
          <p:nvPr/>
        </p:nvSpPr>
        <p:spPr>
          <a:xfrm>
            <a:off x="6808994" y="4060549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瘦</a:t>
            </a:r>
          </a:p>
        </p:txBody>
      </p:sp>
      <p:sp>
        <p:nvSpPr>
          <p:cNvPr id="30" name="矩形 29">
            <a:hlinkClick r:id="rId3" action="ppaction://hlinksldjump"/>
          </p:cNvPr>
          <p:cNvSpPr/>
          <p:nvPr/>
        </p:nvSpPr>
        <p:spPr>
          <a:xfrm>
            <a:off x="7941279" y="4077059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6" grpId="0"/>
      <p:bldP spid="17" grpId="0"/>
      <p:bldP spid="18" grpId="0"/>
      <p:bldP spid="23" grpId="0"/>
      <p:bldP spid="24" grpId="0"/>
      <p:bldP spid="25" grpId="0"/>
      <p:bldP spid="26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07027" y="261210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graphicFrame>
        <p:nvGraphicFramePr>
          <p:cNvPr id="31" name="Group 47"/>
          <p:cNvGraphicFramePr>
            <a:graphicFrameLocks noGrp="1"/>
          </p:cNvGraphicFramePr>
          <p:nvPr/>
        </p:nvGraphicFramePr>
        <p:xfrm>
          <a:off x="944218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文本框 37"/>
          <p:cNvSpPr txBox="1"/>
          <p:nvPr/>
        </p:nvSpPr>
        <p:spPr>
          <a:xfrm>
            <a:off x="1159957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乖</a:t>
            </a:r>
          </a:p>
        </p:txBody>
      </p:sp>
      <p:sp>
        <p:nvSpPr>
          <p:cNvPr id="33" name="文本框 38"/>
          <p:cNvSpPr txBox="1"/>
          <p:nvPr/>
        </p:nvSpPr>
        <p:spPr>
          <a:xfrm>
            <a:off x="1506797" y="1879445"/>
            <a:ext cx="13789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guāi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2"/>
          <p:cNvSpPr>
            <a:spLocks noChangeArrowheads="1"/>
          </p:cNvSpPr>
          <p:nvPr/>
        </p:nvSpPr>
        <p:spPr bwMode="auto">
          <a:xfrm>
            <a:off x="4870940" y="4295897"/>
            <a:ext cx="5985746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起笔是“短撇”，不要写长。第二笔是“长横盖下”。第三笔是“垂露竖”，要写直。下面是个“北”字。底下不要多写撇捺。</a:t>
            </a:r>
          </a:p>
        </p:txBody>
      </p:sp>
      <p:sp>
        <p:nvSpPr>
          <p:cNvPr id="35" name="TextBox 33"/>
          <p:cNvSpPr txBox="1">
            <a:spLocks noChangeArrowheads="1"/>
          </p:cNvSpPr>
          <p:nvPr/>
        </p:nvSpPr>
        <p:spPr bwMode="auto">
          <a:xfrm>
            <a:off x="4849168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独体</a:t>
            </a:r>
          </a:p>
        </p:txBody>
      </p:sp>
      <p:sp>
        <p:nvSpPr>
          <p:cNvPr id="36" name="TextBox 34"/>
          <p:cNvSpPr txBox="1">
            <a:spLocks noChangeArrowheads="1"/>
          </p:cNvSpPr>
          <p:nvPr/>
        </p:nvSpPr>
        <p:spPr bwMode="auto">
          <a:xfrm>
            <a:off x="4849168" y="2929736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乖巧   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TextBox 35"/>
          <p:cNvSpPr txBox="1">
            <a:spLocks noChangeArrowheads="1"/>
          </p:cNvSpPr>
          <p:nvPr/>
        </p:nvSpPr>
        <p:spPr bwMode="auto">
          <a:xfrm>
            <a:off x="4849168" y="3361536"/>
            <a:ext cx="4167187" cy="14465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猫咪乖巧的趴在那里晒太阳。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</a:p>
        </p:txBody>
      </p:sp>
      <p:sp>
        <p:nvSpPr>
          <p:cNvPr id="38" name="TextBox 36"/>
          <p:cNvSpPr txBox="1">
            <a:spLocks noChangeArrowheads="1"/>
          </p:cNvSpPr>
          <p:nvPr/>
        </p:nvSpPr>
        <p:spPr bwMode="auto">
          <a:xfrm>
            <a:off x="4849168" y="24979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bldLvl="0" animBg="1"/>
      <p:bldP spid="35" grpId="0" bldLvl="0" animBg="1"/>
      <p:bldP spid="36" grpId="0"/>
      <p:bldP spid="37" grpId="0"/>
      <p:bldP spid="38" grpId="0"/>
    </p:bldLst>
  </p:timing>
</p:sld>
</file>

<file path=ppt/theme/theme1.xml><?xml version="1.0" encoding="utf-8"?>
<a:theme xmlns:a="http://schemas.openxmlformats.org/drawingml/2006/main" name=" 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ndw0qch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1765</Words>
  <Application>Microsoft Office PowerPoint</Application>
  <PresentationFormat>宽屏</PresentationFormat>
  <Paragraphs>231</Paragraphs>
  <Slides>35</Slides>
  <Notes>35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39" baseType="lpstr">
      <vt:lpstr>Arial</vt:lpstr>
      <vt:lpstr>思源黑体 CN Regular</vt:lpstr>
      <vt:lpstr>FandolFang R</vt:lpstr>
      <vt:lpstr> 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23</cp:revision>
  <dcterms:created xsi:type="dcterms:W3CDTF">2020-08-05T19:07:00Z</dcterms:created>
  <dcterms:modified xsi:type="dcterms:W3CDTF">2023-01-10T06:21:08Z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F2F3D4E4732B4597A6DACDC20D30FB9D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