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300" r:id="rId3"/>
    <p:sldId id="301" r:id="rId4"/>
    <p:sldId id="302" r:id="rId5"/>
    <p:sldId id="290" r:id="rId6"/>
    <p:sldId id="270" r:id="rId7"/>
    <p:sldId id="292" r:id="rId8"/>
    <p:sldId id="288" r:id="rId9"/>
    <p:sldId id="272" r:id="rId10"/>
    <p:sldId id="283" r:id="rId11"/>
    <p:sldId id="274" r:id="rId12"/>
    <p:sldId id="276" r:id="rId13"/>
    <p:sldId id="277" r:id="rId14"/>
    <p:sldId id="279" r:id="rId15"/>
    <p:sldId id="281" r:id="rId16"/>
    <p:sldId id="306" r:id="rId17"/>
    <p:sldId id="294" r:id="rId18"/>
    <p:sldId id="295" r:id="rId19"/>
    <p:sldId id="28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  <a:srgbClr val="FF66CC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56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9C0083-1DC8-4E3F-AD35-032196906FA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A8DEE9-73A3-486D-B371-8B0DD9153075}" type="slidenum">
              <a:rPr lang="en-US" altLang="zh-CN" smtClean="0">
                <a:solidFill>
                  <a:srgbClr val="000000"/>
                </a:solidFill>
              </a:rPr>
              <a:t>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9EAD47-347D-4E21-B3E0-0B02CAF19360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DD288D-EAF5-478D-A657-9688111C8502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32B7B7-E8F1-4668-8F38-7322F9DDDCF4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84C0AC-7CBC-4560-B36B-556F7760BA0D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261AB3-89A7-42E6-8A4D-4F945A2D31B9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1F3668C-B293-4374-969A-84B75FEED0E9}" type="slidenum">
              <a:rPr lang="en-US" altLang="zh-CN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6E2B52-6E41-4666-B142-225B4677DAD0}" type="slidenum">
              <a:rPr lang="en-US" altLang="zh-CN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E13013-D7DD-4E4B-9416-F1E0CAFEB763}" type="slidenum">
              <a:rPr lang="en-US" altLang="zh-CN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F5951B-41E6-4D7F-B132-6B0E6A8E89A6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E41573-B679-4218-87A6-D73E39E31496}" type="slidenum">
              <a:rPr lang="zh-CN" altLang="en-US" smtClean="0">
                <a:solidFill>
                  <a:srgbClr val="000000"/>
                </a:solidFill>
              </a:rPr>
              <a:t>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1472F9-1247-485E-A827-D1D1B500C71A}" type="slidenum">
              <a:rPr lang="en-US" altLang="zh-CN" smtClean="0">
                <a:solidFill>
                  <a:srgbClr val="000000"/>
                </a:solidFill>
              </a:rPr>
              <a:t>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E35734D-2375-43B1-B206-38FA5A8CF731}" type="slidenum">
              <a:rPr lang="en-US" altLang="zh-CN" smtClean="0">
                <a:solidFill>
                  <a:srgbClr val="000000"/>
                </a:solidFill>
              </a:rPr>
              <a:t>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E18AA0-FB32-4679-B665-91BFC806F07F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E6C64D-ADA9-4190-BB68-253F1D845766}" type="slidenum">
              <a:rPr lang="en-US" altLang="zh-CN" smtClean="0">
                <a:solidFill>
                  <a:srgbClr val="000000"/>
                </a:solidFill>
              </a:rPr>
              <a:t>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F500B6-E4FF-4D17-BE5B-A12E7487ACEE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66F54C-5E87-4646-A512-20D607DB8EE2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005AD7-03DC-4860-8BD7-651474D6E297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7FDE-7992-4CA8-B3FF-CC54328B9C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38CA-23B0-41F5-BC0E-EE6094818F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45CE-70A0-4691-ABEC-5BCAEAF97C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8A0C-A106-488F-B84C-3EE12A5219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BDDE-F2CE-4C68-8E34-F2752AC911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F67E-D1BE-4B6F-9F26-20D15E1C01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8884-824C-45A6-A568-92641B3FD0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FD60-7049-4BE6-B336-51A7A73CD9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787A-A7DE-4B6A-BE40-D2AAB14FE8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0110-70F3-4E3D-BD8C-1221314AC4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E875-4523-4CBA-9937-A5587C8714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D41C6A-DA22-45B2-9BBC-FDB6580ED41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ppt/slides/Listen%20and%20say%202.mp3" TargetMode="External"/><Relationship Id="rId7" Type="http://schemas.openxmlformats.org/officeDocument/2006/relationships/image" Target="../media/image50.png"/><Relationship Id="rId2" Type="http://schemas.openxmlformats.org/officeDocument/2006/relationships/audio" Target="ppt/slides/Listen%20and%20say%201.mp3" TargetMode="External"/><Relationship Id="rId1" Type="http://schemas.microsoft.com/office/2007/relationships/media" Target="ppt/slides/Listen%20and%20say%201.mp3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3.png"/><Relationship Id="rId4" Type="http://schemas.openxmlformats.org/officeDocument/2006/relationships/audio" Target="ppt/slides/Listen%20and%20say%202.mp3" TargetMode="External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media" Target="ppt/slides/Listen%20and%20say%204.mp3" TargetMode="External"/><Relationship Id="rId7" Type="http://schemas.openxmlformats.org/officeDocument/2006/relationships/image" Target="../media/image54.jpeg"/><Relationship Id="rId2" Type="http://schemas.openxmlformats.org/officeDocument/2006/relationships/audio" Target="ppt/slides/Listen%20and%20say%203.mp3" TargetMode="External"/><Relationship Id="rId1" Type="http://schemas.microsoft.com/office/2007/relationships/media" Target="ppt/slides/Listen%20and%20say%203.mp3" TargetMode="Externa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6.png"/><Relationship Id="rId4" Type="http://schemas.openxmlformats.org/officeDocument/2006/relationships/audio" Target="ppt/slides/Listen%20and%20say%204.mp3" TargetMode="External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Administrator\Desktop\4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22637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 txBox="1"/>
          <p:nvPr/>
        </p:nvSpPr>
        <p:spPr bwMode="auto">
          <a:xfrm>
            <a:off x="1919908" y="1281757"/>
            <a:ext cx="6846887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9600" i="1" kern="0" dirty="0">
                <a:solidFill>
                  <a:srgbClr val="339933"/>
                </a:solidFill>
                <a:latin typeface="Broadway BT" pitchFamily="82" charset="0"/>
                <a:ea typeface="+mj-ea"/>
                <a:cs typeface="+mj-cs"/>
              </a:rPr>
              <a:t>My </a:t>
            </a:r>
            <a:r>
              <a:rPr lang="en-US" altLang="zh-CN" sz="9600" i="1" kern="0" dirty="0" smtClean="0">
                <a:solidFill>
                  <a:srgbClr val="339933"/>
                </a:solidFill>
                <a:latin typeface="Broadway BT" pitchFamily="82" charset="0"/>
                <a:ea typeface="+mj-ea"/>
                <a:cs typeface="+mj-cs"/>
              </a:rPr>
              <a:t> parents</a:t>
            </a:r>
            <a:endParaRPr lang="en-US" altLang="zh-CN" sz="9600" i="1" kern="0" dirty="0">
              <a:solidFill>
                <a:srgbClr val="339933"/>
              </a:solidFill>
              <a:latin typeface="Broadway BT" pitchFamily="82" charset="0"/>
              <a:ea typeface="+mj-ea"/>
              <a:cs typeface="+mj-cs"/>
            </a:endParaRPr>
          </a:p>
        </p:txBody>
      </p:sp>
      <p:sp>
        <p:nvSpPr>
          <p:cNvPr id="44038" name="标题 1"/>
          <p:cNvSpPr txBox="1"/>
          <p:nvPr/>
        </p:nvSpPr>
        <p:spPr bwMode="auto">
          <a:xfrm>
            <a:off x="143620" y="1528341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6</a:t>
            </a:r>
          </a:p>
        </p:txBody>
      </p:sp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7170" y="2492896"/>
            <a:ext cx="4896544" cy="32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590" y="6092764"/>
            <a:ext cx="91364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32138" y="1052513"/>
            <a:ext cx="5256212" cy="252412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zh-CN" b="1" dirty="0">
                <a:latin typeface="Comic Sans MS" panose="030F0702030302020204" pitchFamily="66" charset="0"/>
              </a:rPr>
              <a:t>Who is he?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zh-CN" b="1" dirty="0">
                <a:latin typeface="Comic Sans MS" panose="030F0702030302020204" pitchFamily="66" charset="0"/>
              </a:rPr>
              <a:t>He is Jill’s father.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zh-CN" b="1" dirty="0">
                <a:latin typeface="Comic Sans MS" panose="030F0702030302020204" pitchFamily="66" charset="0"/>
              </a:rPr>
              <a:t>What does he do?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altLang="zh-CN" b="1" dirty="0">
                <a:latin typeface="Comic Sans MS" panose="030F0702030302020204" pitchFamily="66" charset="0"/>
              </a:rPr>
              <a:t>He is a fireman.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00113" y="4057650"/>
            <a:ext cx="5400675" cy="2524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Who is she?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She is Jill’s mother.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What does she do?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She is a nurse.</a:t>
            </a:r>
          </a:p>
        </p:txBody>
      </p:sp>
      <p:sp>
        <p:nvSpPr>
          <p:cNvPr id="54277" name="WordArt 2"/>
          <p:cNvSpPr>
            <a:spLocks noChangeArrowheads="1" noChangeShapeType="1" noTextEdit="1"/>
          </p:cNvSpPr>
          <p:nvPr/>
        </p:nvSpPr>
        <p:spPr bwMode="auto">
          <a:xfrm>
            <a:off x="323850" y="368300"/>
            <a:ext cx="39608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 and 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762375"/>
            <a:ext cx="2268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989013"/>
            <a:ext cx="22177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35375" y="3141663"/>
            <a:ext cx="5257800" cy="522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Peter’s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parents do?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" name="WordArt 2"/>
          <p:cNvSpPr>
            <a:spLocks noChangeArrowheads="1" noChangeShapeType="1" noTextEdit="1"/>
          </p:cNvSpPr>
          <p:nvPr/>
        </p:nvSpPr>
        <p:spPr bwMode="auto">
          <a:xfrm>
            <a:off x="323850" y="368300"/>
            <a:ext cx="39608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Ask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749425"/>
            <a:ext cx="3267075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3213" y="4076700"/>
            <a:ext cx="6300787" cy="1816100"/>
          </a:xfrm>
          <a:prstGeom prst="rect">
            <a:avLst/>
          </a:prstGeom>
          <a:solidFill>
            <a:srgbClr val="FFFF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  Peter’s father is a </a:t>
            </a:r>
            <a:r>
              <a:rPr lang="en-US" altLang="zh-CN" sz="3200" b="1" u="sng">
                <a:latin typeface="Comic Sans MS" panose="030F0702030302020204" pitchFamily="66" charset="0"/>
              </a:rPr>
              <a:t> teacher</a:t>
            </a:r>
            <a:r>
              <a:rPr lang="en-US" altLang="zh-CN" sz="3200" b="1">
                <a:latin typeface="Comic Sans MS" panose="030F0702030302020204" pitchFamily="66" charset="0"/>
              </a:rPr>
              <a:t>.</a:t>
            </a:r>
            <a:r>
              <a:rPr lang="en-US" altLang="zh-CN" sz="3200" b="1" u="sng"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  Peter’s mother is a </a:t>
            </a:r>
            <a:r>
              <a:rPr lang="en-US" altLang="zh-CN" sz="3200" b="1" u="sng">
                <a:latin typeface="Comic Sans MS" panose="030F0702030302020204" pitchFamily="66" charset="0"/>
              </a:rPr>
              <a:t> doctor</a:t>
            </a:r>
            <a:r>
              <a:rPr lang="en-US" altLang="zh-CN" sz="3200" b="1">
                <a:latin typeface="Comic Sans MS" panose="030F0702030302020204" pitchFamily="66" charset="0"/>
              </a:rPr>
              <a:t>.</a:t>
            </a:r>
            <a:r>
              <a:rPr lang="en-US" altLang="zh-CN" sz="3200" b="1" u="sng">
                <a:latin typeface="Comic Sans MS" panose="030F0702030302020204" pitchFamily="66" charset="0"/>
              </a:rPr>
              <a:t> 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pic>
        <p:nvPicPr>
          <p:cNvPr id="55304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27592">
            <a:off x="7704138" y="5783263"/>
            <a:ext cx="73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7205">
            <a:off x="8228013" y="5832475"/>
            <a:ext cx="7366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771775" y="1268413"/>
            <a:ext cx="6192838" cy="1584325"/>
          </a:xfrm>
          <a:prstGeom prst="wedgeRoundRectCallout">
            <a:avLst>
              <a:gd name="adj1" fmla="val 36547"/>
              <a:gd name="adj2" fmla="val -889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5307" name="Text Box 2"/>
          <p:cNvSpPr txBox="1">
            <a:spLocks noChangeArrowheads="1"/>
          </p:cNvSpPr>
          <p:nvPr/>
        </p:nvSpPr>
        <p:spPr bwMode="auto">
          <a:xfrm>
            <a:off x="2771775" y="1412875"/>
            <a:ext cx="6048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 What does Peter’s father do?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 What does Peter’s mother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532188" y="1268413"/>
            <a:ext cx="539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What does Peter’s father do?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63938" y="1797050"/>
            <a:ext cx="478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He is a teacher.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27425" y="2373313"/>
            <a:ext cx="561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What does Peter’s mother do?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563938" y="2949575"/>
            <a:ext cx="5399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She is a doctor.</a:t>
            </a:r>
          </a:p>
        </p:txBody>
      </p:sp>
      <p:pic>
        <p:nvPicPr>
          <p:cNvPr id="56328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7592">
            <a:off x="7673975" y="5691188"/>
            <a:ext cx="72231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7205">
            <a:off x="8193088" y="5746750"/>
            <a:ext cx="7191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22338" y="1052513"/>
            <a:ext cx="18923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725" y="3959225"/>
            <a:ext cx="2093913" cy="26527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WordArt 2"/>
          <p:cNvSpPr>
            <a:spLocks noChangeArrowheads="1" noChangeShapeType="1" noTextEdit="1"/>
          </p:cNvSpPr>
          <p:nvPr/>
        </p:nvSpPr>
        <p:spPr bwMode="auto">
          <a:xfrm>
            <a:off x="323850" y="368300"/>
            <a:ext cx="39608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 and  read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5365750" cy="2008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latin typeface="Comic Sans MS" panose="030F0702030302020204" pitchFamily="66" charset="0"/>
              </a:rPr>
              <a:t>What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do </a:t>
            </a:r>
            <a:r>
              <a:rPr lang="en-US" altLang="zh-CN" sz="2800" b="1" dirty="0">
                <a:latin typeface="Comic Sans MS" panose="030F0702030302020204" pitchFamily="66" charset="0"/>
              </a:rPr>
              <a:t>Peter’s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parents </a:t>
            </a:r>
            <a:r>
              <a:rPr lang="en-US" altLang="zh-CN" sz="2800" b="1" dirty="0">
                <a:latin typeface="Comic Sans MS" panose="030F0702030302020204" pitchFamily="66" charset="0"/>
              </a:rPr>
              <a:t>do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His father is a teacher.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His mother is a doctor. 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42116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" y="1703388"/>
            <a:ext cx="9056688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isten and say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isten and say 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42116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38" y="1512888"/>
            <a:ext cx="91281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isten and say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isten and say 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573463"/>
            <a:ext cx="79914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692150"/>
            <a:ext cx="7991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WordArt 2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11333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Let’s  read  together!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3" descr="C:\Users\lyz\Desktop\图片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613" y="1768475"/>
            <a:ext cx="77851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241300" y="3497263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371725" y="3497263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363663" y="5780088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5992813" y="5657850"/>
            <a:ext cx="173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4475163" y="3486150"/>
            <a:ext cx="173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6626225" y="3481388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72000" y="4076700"/>
            <a:ext cx="1457325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He can …</a:t>
            </a:r>
          </a:p>
          <a:p>
            <a:pPr algn="ctr" eaLnBrk="1" hangingPunct="1"/>
            <a:endParaRPr lang="en-US" altLang="zh-CN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258050" y="4037013"/>
            <a:ext cx="1612900" cy="830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She can …</a:t>
            </a:r>
          </a:p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            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23850" y="4076700"/>
            <a:ext cx="1511300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He can …</a:t>
            </a:r>
          </a:p>
          <a:p>
            <a:pPr algn="ctr" eaLnBrk="1" hangingPunct="1"/>
            <a:endParaRPr lang="en-US" altLang="zh-CN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9" name="Rectangle 22"/>
          <p:cNvSpPr>
            <a:spLocks noChangeArrowheads="1"/>
          </p:cNvSpPr>
          <p:nvPr/>
        </p:nvSpPr>
        <p:spPr bwMode="auto">
          <a:xfrm>
            <a:off x="2147888" y="869950"/>
            <a:ext cx="5257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My name is Jill. I’m a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student</a:t>
            </a: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I have a happy family.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678113" y="4071938"/>
            <a:ext cx="1520825" cy="830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She can…</a:t>
            </a:r>
          </a:p>
          <a:p>
            <a:pPr algn="ctr" eaLnBrk="1" hangingPunct="1"/>
            <a:endParaRPr lang="en-US" altLang="zh-CN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31" name="WordArt 2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527425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 and write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2" name="矩形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103563"/>
            <a:ext cx="134778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矩形 2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2325" y="3176588"/>
            <a:ext cx="134778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矩形 2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3103563"/>
            <a:ext cx="1346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矩形 2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6700" y="5407025"/>
            <a:ext cx="1346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矩形 2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5267325"/>
            <a:ext cx="1346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矩形 26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0763" y="3103563"/>
            <a:ext cx="1346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 animBg="1"/>
      <p:bldP spid="27668" grpId="0" animBg="1"/>
      <p:bldP spid="27669" grpId="0" animBg="1"/>
      <p:bldP spid="276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81d53909c0a7c12ae82488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0896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>
                <a:latin typeface="Comic Sans MS" panose="030F0702030302020204" pitchFamily="66" charset="0"/>
              </a:rPr>
              <a:t>My name is Jill. I’m a student. I go to school  every day. I have a happy family. My father is a fireman. He can put out fires. My mother is a nurse. She helps sick people in the hospital. </a:t>
            </a:r>
          </a:p>
          <a:p>
            <a:pPr algn="just" eaLnBrk="1" hangingPunct="1">
              <a:lnSpc>
                <a:spcPct val="125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    My aunt is a shop assistant. She is kind and nice. She sells things to people. My uncle is a teacher. He teaches students every day. He likes his job. My cousin is a student. He can play football well. I love my family.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3246438" y="587375"/>
            <a:ext cx="283845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Jill's family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3" descr="C:\Users\lyz\Desktop\图片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613" y="1768475"/>
            <a:ext cx="7785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241300" y="3497263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2371725" y="3497263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1363663" y="5780088"/>
            <a:ext cx="173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5992813" y="5657850"/>
            <a:ext cx="173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4475163" y="3486150"/>
            <a:ext cx="173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6626225" y="3481388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1422400" y="5776913"/>
            <a:ext cx="1468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student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346075" y="3440113"/>
            <a:ext cx="1490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fireman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2843213" y="3448050"/>
            <a:ext cx="110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nurse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549775" y="3460750"/>
            <a:ext cx="149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6572250" y="3438525"/>
            <a:ext cx="265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shop assistant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6215063" y="5673725"/>
            <a:ext cx="1481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student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67238" y="4116388"/>
            <a:ext cx="1443037" cy="830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teach </a:t>
            </a:r>
          </a:p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students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258050" y="4037013"/>
            <a:ext cx="1711325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sell things</a:t>
            </a:r>
          </a:p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</a:rPr>
              <a:t>to people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71475" y="4073525"/>
            <a:ext cx="1327150" cy="830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put out </a:t>
            </a:r>
          </a:p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fires</a:t>
            </a:r>
          </a:p>
        </p:txBody>
      </p:sp>
      <p:sp>
        <p:nvSpPr>
          <p:cNvPr id="62483" name="Rectangle 22"/>
          <p:cNvSpPr>
            <a:spLocks noChangeArrowheads="1"/>
          </p:cNvSpPr>
          <p:nvPr/>
        </p:nvSpPr>
        <p:spPr bwMode="auto">
          <a:xfrm>
            <a:off x="2147888" y="869950"/>
            <a:ext cx="5257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My name is Jill. I’m a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student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 have a happy family.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678113" y="4071938"/>
            <a:ext cx="1433512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help sick</a:t>
            </a:r>
          </a:p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people</a:t>
            </a:r>
          </a:p>
        </p:txBody>
      </p:sp>
      <p:sp>
        <p:nvSpPr>
          <p:cNvPr id="62485" name="WordArt 2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527425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 and write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14350" grpId="0"/>
      <p:bldP spid="14351" grpId="0"/>
      <p:bldP spid="27667" grpId="0" animBg="1"/>
      <p:bldP spid="27668" grpId="0" animBg="1"/>
      <p:bldP spid="27669" grpId="0" animBg="1"/>
      <p:bldP spid="276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571625" y="1916113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dirty="0">
                <a:solidFill>
                  <a:srgbClr val="A50021"/>
                </a:solidFill>
              </a:rPr>
              <a:t>听读并背诵</a:t>
            </a:r>
            <a:r>
              <a:rPr lang="en-US" altLang="zh-CN" sz="2800" dirty="0">
                <a:solidFill>
                  <a:srgbClr val="A50021"/>
                </a:solidFill>
              </a:rPr>
              <a:t>P26.</a:t>
            </a:r>
          </a:p>
        </p:txBody>
      </p:sp>
      <p:sp>
        <p:nvSpPr>
          <p:cNvPr id="63492" name="WordArt 11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6210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847725"/>
            <a:ext cx="225583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4" descr="bus dr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719138"/>
            <a:ext cx="2719388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7" descr="firefigh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7588" y="2640013"/>
            <a:ext cx="209708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6" descr="doc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263" y="2640013"/>
            <a:ext cx="2633662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1" descr="teach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4388" y="4449763"/>
            <a:ext cx="2713037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4688" y="463550"/>
            <a:ext cx="3071812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3960812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538" y="4651375"/>
            <a:ext cx="2157412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7375" y="4383088"/>
            <a:ext cx="272415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 rot="-876570">
            <a:off x="3978275" y="1409700"/>
            <a:ext cx="2598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fireman</a:t>
            </a:r>
            <a:endParaRPr lang="zh-CN" altLang="en-US" sz="4800" b="1" dirty="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 rot="848978">
            <a:off x="1895475" y="4672013"/>
            <a:ext cx="2265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80008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nurse</a:t>
            </a:r>
            <a:endParaRPr lang="zh-CN" altLang="en-US" sz="4800" b="1" dirty="0">
              <a:solidFill>
                <a:srgbClr val="80008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 rot="-800280">
            <a:off x="1054100" y="3452813"/>
            <a:ext cx="1757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cook</a:t>
            </a:r>
            <a:endParaRPr lang="zh-CN" altLang="en-US" sz="4800" b="1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 rot="286759">
            <a:off x="4672013" y="4857750"/>
            <a:ext cx="2247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doctor</a:t>
            </a:r>
            <a:endParaRPr lang="zh-CN" altLang="en-US" sz="4800" b="1" dirty="0">
              <a:solidFill>
                <a:srgbClr val="FF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398450">
            <a:off x="3452813" y="3608388"/>
            <a:ext cx="3681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bus driver</a:t>
            </a:r>
            <a:endParaRPr lang="zh-CN" altLang="en-US" sz="4800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588384">
            <a:off x="917575" y="2105025"/>
            <a:ext cx="3095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teacher</a:t>
            </a:r>
            <a:endParaRPr lang="zh-CN" altLang="en-US" sz="4800" b="1" dirty="0">
              <a:solidFill>
                <a:srgbClr val="FF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 rot="436273">
            <a:off x="5110163" y="2466975"/>
            <a:ext cx="3529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policeman</a:t>
            </a:r>
            <a:endParaRPr lang="zh-CN" altLang="en-US" sz="48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090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10540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 and 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1127125"/>
            <a:ext cx="20669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4" descr="bus dr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1390650"/>
            <a:ext cx="2281237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7" descr="firefigh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025" y="2951163"/>
            <a:ext cx="246856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6" descr="doc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8" y="3194050"/>
            <a:ext cx="211613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1" descr="teach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4694238"/>
            <a:ext cx="2305050" cy="2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1525" y="1358900"/>
            <a:ext cx="2427288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3960812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Ask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1238" y="4895850"/>
            <a:ext cx="1920875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55988" y="4833938"/>
            <a:ext cx="2408237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20"/>
          <p:cNvSpPr txBox="1">
            <a:spLocks noChangeArrowheads="1"/>
          </p:cNvSpPr>
          <p:nvPr/>
        </p:nvSpPr>
        <p:spPr bwMode="auto">
          <a:xfrm>
            <a:off x="4492625" y="288925"/>
            <a:ext cx="514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 he/she do?</a:t>
            </a:r>
          </a:p>
        </p:txBody>
      </p:sp>
      <p:sp>
        <p:nvSpPr>
          <p:cNvPr id="47117" name="Text Box 21"/>
          <p:cNvSpPr txBox="1">
            <a:spLocks noChangeArrowheads="1"/>
          </p:cNvSpPr>
          <p:nvPr/>
        </p:nvSpPr>
        <p:spPr bwMode="auto">
          <a:xfrm>
            <a:off x="4483100" y="7905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He/She is a …</a:t>
            </a:r>
          </a:p>
        </p:txBody>
      </p:sp>
      <p:sp>
        <p:nvSpPr>
          <p:cNvPr id="47118" name="TextBox 1"/>
          <p:cNvSpPr txBox="1">
            <a:spLocks noChangeArrowheads="1"/>
          </p:cNvSpPr>
          <p:nvPr/>
        </p:nvSpPr>
        <p:spPr bwMode="auto">
          <a:xfrm>
            <a:off x="663575" y="1379538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2919413" y="154146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0" name="TextBox 17"/>
          <p:cNvSpPr txBox="1">
            <a:spLocks noChangeArrowheads="1"/>
          </p:cNvSpPr>
          <p:nvPr/>
        </p:nvSpPr>
        <p:spPr bwMode="auto">
          <a:xfrm>
            <a:off x="5795963" y="14128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1" name="TextBox 18"/>
          <p:cNvSpPr txBox="1">
            <a:spLocks noChangeArrowheads="1"/>
          </p:cNvSpPr>
          <p:nvPr/>
        </p:nvSpPr>
        <p:spPr bwMode="auto">
          <a:xfrm>
            <a:off x="420688" y="3516313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2" name="TextBox 20"/>
          <p:cNvSpPr txBox="1">
            <a:spLocks noChangeArrowheads="1"/>
          </p:cNvSpPr>
          <p:nvPr/>
        </p:nvSpPr>
        <p:spPr bwMode="auto">
          <a:xfrm>
            <a:off x="5757863" y="34321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5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3" name="TextBox 21"/>
          <p:cNvSpPr txBox="1">
            <a:spLocks noChangeArrowheads="1"/>
          </p:cNvSpPr>
          <p:nvPr/>
        </p:nvSpPr>
        <p:spPr bwMode="auto">
          <a:xfrm>
            <a:off x="685800" y="512921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6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4" name="TextBox 22"/>
          <p:cNvSpPr txBox="1">
            <a:spLocks noChangeArrowheads="1"/>
          </p:cNvSpPr>
          <p:nvPr/>
        </p:nvSpPr>
        <p:spPr bwMode="auto">
          <a:xfrm>
            <a:off x="3152775" y="506571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7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25" name="TextBox 23"/>
          <p:cNvSpPr txBox="1">
            <a:spLocks noChangeArrowheads="1"/>
          </p:cNvSpPr>
          <p:nvPr/>
        </p:nvSpPr>
        <p:spPr bwMode="auto">
          <a:xfrm>
            <a:off x="5948363" y="49736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8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Think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1188" y="1916113"/>
            <a:ext cx="3444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My father is a 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My mother is a …</a:t>
            </a:r>
            <a:endParaRPr lang="zh-CN" altLang="en-US" sz="32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05200"/>
            <a:ext cx="16684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4978400"/>
            <a:ext cx="14303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941888"/>
            <a:ext cx="16144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813" y="5178425"/>
            <a:ext cx="19573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3467100"/>
            <a:ext cx="15970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9763" y="3136900"/>
            <a:ext cx="130968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2" descr="C:\Users\lyz\Desktop\35.6.i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419100"/>
            <a:ext cx="20145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7808913" y="0"/>
            <a:ext cx="1017587" cy="973138"/>
          </a:xfrm>
          <a:prstGeom prst="cloudCallout">
            <a:avLst>
              <a:gd name="adj1" fmla="val -64304"/>
              <a:gd name="adj2" fmla="val 405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zh-CN" altLang="en-US" sz="48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48142" name="TextBox 13"/>
          <p:cNvSpPr>
            <a:spLocks noChangeArrowheads="1"/>
          </p:cNvSpPr>
          <p:nvPr/>
        </p:nvSpPr>
        <p:spPr bwMode="auto">
          <a:xfrm>
            <a:off x="468313" y="1052513"/>
            <a:ext cx="5183187" cy="1055687"/>
          </a:xfrm>
          <a:prstGeom prst="wedgeRoundRectCallout">
            <a:avLst>
              <a:gd name="adj1" fmla="val 58616"/>
              <a:gd name="adj2" fmla="val 2824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latin typeface="Comic Sans MS" panose="030F0702030302020204" pitchFamily="66" charset="0"/>
              </a:rPr>
              <a:t>What does your father do?</a:t>
            </a:r>
          </a:p>
          <a:p>
            <a:pPr eaLnBrk="0" hangingPunct="0"/>
            <a:r>
              <a:rPr lang="en-US" altLang="zh-CN" sz="2800" dirty="0">
                <a:latin typeface="Comic Sans MS" panose="030F0702030302020204" pitchFamily="66" charset="0"/>
              </a:rPr>
              <a:t>What does your mother do?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692275" y="1196975"/>
            <a:ext cx="648017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Jill loves her family.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Her family is happy.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Jill loves her parents.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Jill loves her mother.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Her mother is kind and nice.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Jill loves her father.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Her father is strong and brave.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92275" y="5589588"/>
            <a:ext cx="6624638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Her father is strong and brave.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8027988" y="5157788"/>
            <a:ext cx="631825" cy="10509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218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54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54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84338" y="4071938"/>
            <a:ext cx="6119812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Her mother is kind and nice.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7524750" y="3716338"/>
            <a:ext cx="63182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389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54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54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587375"/>
            <a:ext cx="17287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9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20484" grpId="0" animBg="1"/>
      <p:bldP spid="20485" grpId="0" animBg="1"/>
      <p:bldP spid="20486" grpId="0" animBg="1"/>
      <p:bldP spid="204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5738" y="4043363"/>
            <a:ext cx="18065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9600" y="3929063"/>
            <a:ext cx="16732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533400" y="1041400"/>
            <a:ext cx="293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Jill’s parents</a:t>
            </a: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5334000" y="1003300"/>
            <a:ext cx="342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Peter’s parents</a:t>
            </a:r>
          </a:p>
        </p:txBody>
      </p:sp>
      <p:pic>
        <p:nvPicPr>
          <p:cNvPr id="50183" name="Picture 1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825" y="1682750"/>
            <a:ext cx="1581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WordArt 2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94665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Listen  and  match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0185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500" y="3929063"/>
            <a:ext cx="16414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38700" y="4043363"/>
            <a:ext cx="180181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1644650"/>
            <a:ext cx="15843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3963" y="4246563"/>
            <a:ext cx="19494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0213" y="4067175"/>
            <a:ext cx="18319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33400" y="1041400"/>
            <a:ext cx="293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Jill’s parents</a:t>
            </a:r>
          </a:p>
        </p:txBody>
      </p:sp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5334000" y="1003300"/>
            <a:ext cx="342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0000"/>
                </a:solidFill>
                <a:latin typeface="Comic Sans MS" panose="030F0702030302020204" pitchFamily="66" charset="0"/>
              </a:rPr>
              <a:t>Peter’s parents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81200" y="3073400"/>
            <a:ext cx="1219200" cy="121920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981200" y="3073400"/>
            <a:ext cx="5715000" cy="121920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1066800" y="3073400"/>
            <a:ext cx="5943600" cy="12192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5410200" y="3073400"/>
            <a:ext cx="1600200" cy="12192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5" name="WordArt 2"/>
          <p:cNvSpPr>
            <a:spLocks noChangeArrowheads="1" noChangeShapeType="1" noTextEdit="1"/>
          </p:cNvSpPr>
          <p:nvPr/>
        </p:nvSpPr>
        <p:spPr bwMode="auto">
          <a:xfrm>
            <a:off x="560388" y="333375"/>
            <a:ext cx="4319587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Listen and match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2236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363" y="4246563"/>
            <a:ext cx="1570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41863" y="4252913"/>
            <a:ext cx="18494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0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9825" y="1682750"/>
            <a:ext cx="1581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2663" y="1652588"/>
            <a:ext cx="17494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13" grpId="0" animBg="1"/>
      <p:bldP spid="25614" grpId="0" animBg="1"/>
      <p:bldP spid="25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116013" y="1196975"/>
            <a:ext cx="6529387" cy="1655763"/>
          </a:xfrm>
          <a:prstGeom prst="wedgeRoundRectCallout">
            <a:avLst>
              <a:gd name="adj1" fmla="val -64255"/>
              <a:gd name="adj2" fmla="val -41028"/>
              <a:gd name="adj3" fmla="val 16667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zh-CN" sz="18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87450" y="1268413"/>
            <a:ext cx="63373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does Jill’s father do?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does Jill’s mother do?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3789363"/>
            <a:ext cx="7704138" cy="2663825"/>
          </a:xfrm>
          <a:prstGeom prst="rect">
            <a:avLst/>
          </a:prstGeom>
          <a:solidFill>
            <a:srgbClr val="FFFF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Jill’s father is a ______.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Jill’s mother is a _______. </a:t>
            </a:r>
          </a:p>
        </p:txBody>
      </p:sp>
      <p:sp>
        <p:nvSpPr>
          <p:cNvPr id="53254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Think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3425825"/>
            <a:ext cx="2498725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350" y="2997200"/>
            <a:ext cx="5689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Jill’s parents do?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4149725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fireman</a:t>
            </a:r>
            <a:endParaRPr lang="zh-CN" altLang="en-US" sz="36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5516563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nurse</a:t>
            </a:r>
            <a:endParaRPr lang="zh-CN" altLang="en-US" sz="36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全屏显示(4:3)</PresentationFormat>
  <Paragraphs>139</Paragraphs>
  <Slides>19</Slides>
  <Notes>18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Broadway BT</vt:lpstr>
      <vt:lpstr>宋体</vt:lpstr>
      <vt:lpstr>微软雅黑</vt:lpstr>
      <vt:lpstr>Arial</vt:lpstr>
      <vt:lpstr>Arial Black</vt:lpstr>
      <vt:lpstr>Comic Sans MS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2010-10-20T10:59:00Z</dcterms:created>
  <dcterms:modified xsi:type="dcterms:W3CDTF">2023-01-16T21:15:37Z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8C4EF26379E64A1E82A50D7D8E232F75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