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36" r:id="rId21"/>
    <p:sldId id="737" r:id="rId22"/>
    <p:sldId id="738" r:id="rId23"/>
    <p:sldId id="740" r:id="rId24"/>
    <p:sldId id="742" r:id="rId25"/>
    <p:sldId id="743" r:id="rId26"/>
    <p:sldId id="746" r:id="rId27"/>
    <p:sldId id="747" r:id="rId28"/>
    <p:sldId id="748" r:id="rId29"/>
    <p:sldId id="749" r:id="rId30"/>
    <p:sldId id="25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193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F8E4FA-A48F-4110-9229-A11E7E19968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77F138-E6F2-4EEB-8E8C-C10291EA0F4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cs typeface="+mn-ea"/>
                  <a:sym typeface="+mn-lt"/>
                </a:rPr>
                <a:t>花  钟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4" name="矩形 13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473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“艹”横长，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分“首撇、捺伸展，宽于上部。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芬芳     芬兰    清芬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915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茶花的芬芳沁人心脾。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84126" y="2106468"/>
            <a:ext cx="152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fēn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ccb7459932a7bcb4.gif?t=6.102213541666667?random=15787052633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29" y="1268716"/>
            <a:ext cx="2548988" cy="254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004491" y="4296525"/>
            <a:ext cx="439917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“方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横画拉长突出，横折钩横断折长，横下斜。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3982720" y="2114389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3982720" y="2930364"/>
            <a:ext cx="403716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芳香     芳草     芳邻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982720" y="3362164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紫丁香开花了，发出阵阵芳香。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3982720" y="2498564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芳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51282" y="2115707"/>
            <a:ext cx="1284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fāng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18eb7c9f69f984df.gif?t=5.880045572916667?random=15787052919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09" y="1334332"/>
            <a:ext cx="2599824" cy="25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034178" y="4537657"/>
            <a:ext cx="464618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“人”的末笔捺改点。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012407" y="235552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结构：独体字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012406" y="317149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内外   内行    内容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012407" y="3603296"/>
            <a:ext cx="445763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内行人都知道怎样挑选鲜花。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012407" y="273969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冂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02282" y="2070242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nèi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ad1115cb4cbe05d.gif?t=4.28125?random=15787053212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63" y="1590678"/>
            <a:ext cx="2523231" cy="25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67463" y="4614994"/>
            <a:ext cx="545483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左右宽窄相当，顶部和底部左右大体齐平。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3983271" y="2511568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3983271" y="3327543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清醒     苏醒    醒目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3967463" y="374560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黑板上醒目的大字你没有看到吗？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3983271" y="2895743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酉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92532" y="2060347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xǐng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79e150429872897.gif?t=11.602539062499998?random=15787053553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2" y="1261422"/>
            <a:ext cx="2611047" cy="26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5" grpId="0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上部三横长短不一，撇长伸；“寸”竖钩直而有力。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长寿     寿辰      寿星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8618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今天的寿星是爷爷。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寸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98250" y="2038003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shòu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7239ff2f29c42621.gif?t=6.377278645833333?random=15787053873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33" y="1264982"/>
            <a:ext cx="2414428" cy="24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29707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“艹”两竖宜短，略向内收，“办”两点相呼应。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苏醒    流苏     复苏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春天是万物复苏的季节。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1962" y="1991434"/>
            <a:ext cx="792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ea79088f3c061d5c.gif?t=6.178710937500001?random=15787054167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49" y="1306423"/>
            <a:ext cx="2486064" cy="24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672114" y="4214386"/>
            <a:ext cx="427083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左窄右宽，右边两个“口”上窄下宽。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3692856" y="217968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3692856" y="2995656"/>
            <a:ext cx="391855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强大     坚强      强劲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3692857" y="3427456"/>
            <a:ext cx="481504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中国越来越强大。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692856" y="256385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弓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0869" y="2090598"/>
            <a:ext cx="1566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qiáng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dc09c9df0c576105.gif?t=8.926106770833332?random=15787054532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23" y="1231479"/>
            <a:ext cx="2412267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499" y="4295897"/>
            <a:ext cx="414541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“日”窄“比”宽。“日”居上偏左，“比”左小右大。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382944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昆明    昆虫     昆仲    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夏夜，昆虫在草丛中鸣叫。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4611" y="2061068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kū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967442376733f8e3.gif?t=5.837890625?random=15787054820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03" y="1051231"/>
            <a:ext cx="2393509" cy="23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中间竖宜短；右部末三撇撇势平行，末笔最长。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修理     修改    修建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哥哥去学汽车修理。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3410" y="2006017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b5c023f7c45b1ec.gif?t=7.302083333333334?random=157870550878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89" y="1228109"/>
            <a:ext cx="2392840" cy="23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上宽下窄，“日”居下居中。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智慧    理智    机智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警察叔叔机智勇敢，勇斗歹徒。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廴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7574" y="2084234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1688db104ff19bb4.gif?t=7.283203125?random=15787055393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04" y="1345701"/>
            <a:ext cx="2385909" cy="23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498600" y="1065572"/>
            <a:ext cx="3168015" cy="912495"/>
            <a:chOff x="360" y="260"/>
            <a:chExt cx="4989" cy="1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98600" y="2019162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8600" y="2972752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98600" y="3926342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98600" y="4879933"/>
            <a:ext cx="3168015" cy="912495"/>
            <a:chOff x="360" y="260"/>
            <a:chExt cx="4989" cy="14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左窄右宽。“纟”顶部高，底部左右平齐。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组织     组长     组成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妈妈参加了社区组织的排球赛。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纟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3410" y="2006017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660e354356d21531.gif?t=6.460449218750001?random=15787055664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49" y="1217111"/>
            <a:ext cx="2484732" cy="24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4015" y="164821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4958" y="1950206"/>
            <a:ext cx="5763116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422" y="3247968"/>
            <a:ext cx="7104830" cy="145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自由朗读课文：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思考：什么是花钟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不同的花为什么开花时间不同？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6" name="矩形 5"/>
          <p:cNvSpPr/>
          <p:nvPr/>
        </p:nvSpPr>
        <p:spPr>
          <a:xfrm>
            <a:off x="1059005" y="19751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自由朗读第一自然段。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59005" y="2869775"/>
            <a:ext cx="9594482" cy="255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要求：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、用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画出表示时间的词语。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、用 （    ） 圈触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的名字。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、找触你喜欢的花，说出原因。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4386963" y="1244699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鲜花朵朵   争奇斗艳</a:t>
            </a:r>
          </a:p>
        </p:txBody>
      </p:sp>
      <p:sp>
        <p:nvSpPr>
          <p:cNvPr id="8" name="矩形 7"/>
          <p:cNvSpPr/>
          <p:nvPr/>
        </p:nvSpPr>
        <p:spPr>
          <a:xfrm>
            <a:off x="828270" y="2997014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凌晨四点，牵牛花吹起了紫色的小喇叭。</a:t>
            </a:r>
          </a:p>
        </p:txBody>
      </p:sp>
      <p:sp>
        <p:nvSpPr>
          <p:cNvPr id="9" name="矩形 8"/>
          <p:cNvSpPr/>
          <p:nvPr/>
        </p:nvSpPr>
        <p:spPr>
          <a:xfrm>
            <a:off x="6759579" y="2982817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五点左右，艳丽的蔷薇绽开了笑脸。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45045" y="5090082"/>
            <a:ext cx="5367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中午十二点左右，午时花开放了。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0565" y="502715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七点，睡莲从梦中醒来。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2868061" y="2121347"/>
            <a:ext cx="5910628" cy="3970318"/>
          </a:xfrm>
          <a:prstGeom prst="rect">
            <a:avLst/>
          </a:prstGeom>
          <a:ln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牵牛花                       欣然怒放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蔷   薇                       在暮色中苏醒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睡   莲                       从梦中醒来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万寿菊                      含笑一现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烟草花                      舒展开自己的花瓣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月光花                      绽开了笑脸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昙   花                      吹起小喇叭</a:t>
            </a:r>
          </a:p>
        </p:txBody>
      </p:sp>
      <p:sp>
        <p:nvSpPr>
          <p:cNvPr id="4" name="矩形 3"/>
          <p:cNvSpPr/>
          <p:nvPr/>
        </p:nvSpPr>
        <p:spPr>
          <a:xfrm>
            <a:off x="763042" y="1265763"/>
            <a:ext cx="5553123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连一连，想一想运用了什么修辞方法？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65718" y="2496940"/>
            <a:ext cx="1957657" cy="320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08913" y="3171065"/>
            <a:ext cx="2114462" cy="20389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5718" y="3583189"/>
            <a:ext cx="1957657" cy="515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61991" y="2621678"/>
            <a:ext cx="1861384" cy="15313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61991" y="3171066"/>
            <a:ext cx="1970467" cy="1584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61991" y="4755166"/>
            <a:ext cx="1970467" cy="4548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61991" y="4173042"/>
            <a:ext cx="1861384" cy="16331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6626" y="2824877"/>
            <a:ext cx="1284605" cy="1687890"/>
          </a:xfrm>
          <a:prstGeom prst="ellipse">
            <a:avLst/>
          </a:prstGeom>
          <a:solidFill>
            <a:srgbClr val="29D6C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拟人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13" name="矩形 12"/>
          <p:cNvSpPr/>
          <p:nvPr/>
        </p:nvSpPr>
        <p:spPr>
          <a:xfrm>
            <a:off x="921657" y="2950327"/>
            <a:ext cx="10348685" cy="17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作者巧妙地运用拟人、比喻等修辞手法，生动形象地描述了不同鲜花开放的情态和时间。增强了文章的而表达效果。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21657" y="1817886"/>
            <a:ext cx="8137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说一说：这段写了什么内容？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34422" y="1144814"/>
            <a:ext cx="3806190" cy="1866265"/>
            <a:chOff x="4388" y="2273"/>
            <a:chExt cx="5994" cy="2122"/>
          </a:xfrm>
        </p:grpSpPr>
        <p:pic>
          <p:nvPicPr>
            <p:cNvPr id="4" name="图片 3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8" y="2273"/>
              <a:ext cx="5994" cy="2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038" y="2861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矩形 25"/>
          <p:cNvSpPr/>
          <p:nvPr/>
        </p:nvSpPr>
        <p:spPr>
          <a:xfrm>
            <a:off x="1403803" y="3542946"/>
            <a:ext cx="9786712" cy="2170240"/>
          </a:xfrm>
          <a:prstGeom prst="roundRect">
            <a:avLst/>
          </a:prstGeom>
          <a:noFill/>
          <a:ln w="38100">
            <a:solidFill>
              <a:srgbClr val="ED7D3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本文本文主要写了作者观察后的发现，一天之内不同的。花儿开放的时间不同及其开花时间不同的原因，启发我们去探索大自然的奥秘，养成观察思考的好习惯。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pic>
        <p:nvPicPr>
          <p:cNvPr id="7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1" y="3177664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7"/>
          <p:cNvSpPr/>
          <p:nvPr/>
        </p:nvSpPr>
        <p:spPr>
          <a:xfrm>
            <a:off x="449295" y="1564524"/>
            <a:ext cx="10932575" cy="32316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mèng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xǐng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gǎi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chóng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  ）         （        ）       （             ）     （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nèn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（        ）        （          ）      （               ）    （             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2923" y="289009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睡 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6024" y="2911785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 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1815" y="290545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 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57321" y="289009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 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4243" y="421566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娇 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60228" y="420308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艳 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57900" y="417872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适 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06526" y="413851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湿  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sp>
        <p:nvSpPr>
          <p:cNvPr id="3" name="矩形 17"/>
          <p:cNvSpPr/>
          <p:nvPr/>
        </p:nvSpPr>
        <p:spPr>
          <a:xfrm>
            <a:off x="905463" y="1647141"/>
            <a:ext cx="9790532" cy="397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选择合适的词语填入下面的句子中。       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跟我学：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陆续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：表示前后相继，时断时续。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继续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：表示连续下去，不中断过程。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连续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：表示一个接一个。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持续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：表示延续不断。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．这些花在二十四小时内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开放。 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．我们向那房子跑去，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寻找“幸福鸟”。 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三天晚上加班，张叔叔显得非常疲劳。</a:t>
            </a:r>
          </a:p>
        </p:txBody>
      </p:sp>
      <p:sp>
        <p:nvSpPr>
          <p:cNvPr id="4" name="矩形 3"/>
          <p:cNvSpPr/>
          <p:nvPr/>
        </p:nvSpPr>
        <p:spPr>
          <a:xfrm>
            <a:off x="4735788" y="39442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陆续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2072" y="45023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继续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8866" y="50667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sp>
        <p:nvSpPr>
          <p:cNvPr id="3" name="矩形 17"/>
          <p:cNvSpPr/>
          <p:nvPr/>
        </p:nvSpPr>
        <p:spPr>
          <a:xfrm>
            <a:off x="898324" y="1494975"/>
            <a:ext cx="8212327" cy="43396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选一选（选出词语在句中的正确意思，填序号。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密切：①（形容词）关系近。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②（动词）使关系近。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③（形容词）对问题等重视、照顾的周到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）集团负责人强调密切两个公司的关系。（       ）         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）万分感谢相关部门的密切配合。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）他们的关系很密切。                           （     ）  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5576" y="52497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22835" y="39770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7939" y="453413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99974" y="1364449"/>
            <a:ext cx="9110512" cy="4611151"/>
            <a:chOff x="2050850" y="1504149"/>
            <a:chExt cx="9110512" cy="4611151"/>
          </a:xfrm>
        </p:grpSpPr>
        <p:sp>
          <p:nvSpPr>
            <p:cNvPr id="3" name="矩形 2"/>
            <p:cNvSpPr/>
            <p:nvPr/>
          </p:nvSpPr>
          <p:spPr>
            <a:xfrm>
              <a:off x="3702117" y="1504149"/>
              <a:ext cx="16273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花</a:t>
              </a: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钟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050850" y="2626347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看到这个题目，你想到了什么？</a:t>
              </a:r>
            </a:p>
          </p:txBody>
        </p:sp>
        <p:pic>
          <p:nvPicPr>
            <p:cNvPr id="6" name="Picture 8" descr="https://timgsa.baidu.com/timg?image&amp;quality=80&amp;size=b9999_10000&amp;sec=1578750249193&amp;di=8a6b9fc73fe101fd43ef0c014e2eee8b&amp;imgtype=0&amp;src=http%3A%2F%2Fimg14.360buyimg.com%2Fn1%2Fjfs%2Ft19720%2F323%2F2178994339%2F465774%2F8a22e1e0%2F5ae97839N09f37d1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191" y="3629253"/>
              <a:ext cx="2486047" cy="248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7850129" y="2463010"/>
              <a:ext cx="3311233" cy="19843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这两种事物怎样凑到一起？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2" y="3642243"/>
            <a:ext cx="3474091" cy="201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4" name="矩形 13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>
            <a:off x="7253489" y="2711314"/>
            <a:ext cx="3209854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这篇文章主要写了什么内容？</a:t>
            </a:r>
          </a:p>
        </p:txBody>
      </p:sp>
      <p:sp>
        <p:nvSpPr>
          <p:cNvPr id="10" name="矩形 9"/>
          <p:cNvSpPr/>
          <p:nvPr/>
        </p:nvSpPr>
        <p:spPr>
          <a:xfrm>
            <a:off x="4815458" y="116443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>
            <a:fillRect/>
          </a:stretch>
        </p:blipFill>
        <p:spPr>
          <a:xfrm>
            <a:off x="1383295" y="2826722"/>
            <a:ext cx="5191125" cy="3049188"/>
          </a:xfrm>
          <a:prstGeom prst="rect">
            <a:avLst/>
          </a:prstGeom>
        </p:spPr>
      </p:pic>
      <p:pic>
        <p:nvPicPr>
          <p:cNvPr id="12" name="花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00" y="4627426"/>
            <a:ext cx="940032" cy="9400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22227" y="2003428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花     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928687" y="2583450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8595" y="17944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6010" y="1663679"/>
            <a:ext cx="9149156" cy="31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芬芳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    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干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燥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灼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宜     淡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合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      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4422" y="1929600"/>
            <a:ext cx="1649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fēn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fāng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27007" y="1889658"/>
            <a:ext cx="976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nèi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14782" y="1878191"/>
            <a:ext cx="1125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xì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88036" y="53307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69224" y="1896463"/>
            <a:ext cx="16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47655" y="3471700"/>
            <a:ext cx="611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38263" y="3494223"/>
            <a:ext cx="930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725624" y="3428184"/>
            <a:ext cx="137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wěn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58570" y="3431178"/>
            <a:ext cx="87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26987" y="1895850"/>
            <a:ext cx="16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4" name="矩形 13"/>
          <p:cNvSpPr/>
          <p:nvPr/>
        </p:nvSpPr>
        <p:spPr>
          <a:xfrm>
            <a:off x="907406" y="142437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把词语和解释用线连起来。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24415" y="2433316"/>
            <a:ext cx="85893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艳丽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非常愉快的，自然的（指表情上的）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高兴的样子。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欣然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清新雅致，使人感到舒服的清新色。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苏醒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广泛散布。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淡雅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鲜艳美丽。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传播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完全相符。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吻合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复苏，醒过来。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106977" y="2803217"/>
            <a:ext cx="2678414" cy="18203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61252" y="2730322"/>
            <a:ext cx="2553214" cy="7727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161251" y="4069724"/>
            <a:ext cx="2624140" cy="16926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106978" y="3503054"/>
            <a:ext cx="2671084" cy="10168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060059" y="4065668"/>
            <a:ext cx="2763468" cy="11243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106978" y="5247640"/>
            <a:ext cx="2678413" cy="5147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4422" y="13066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1138833" y="215806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3040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34216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45265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568856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110219" y="3419946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291308" y="339704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3412036" y="340330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4534351" y="343475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5694336" y="343475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1148344" y="21650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都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2304784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芬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3431779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芳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4527127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5699663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sp>
        <p:nvSpPr>
          <p:cNvPr id="19" name="矩形 18">
            <a:hlinkClick r:id="" action="ppaction://noaction"/>
          </p:cNvPr>
          <p:cNvSpPr/>
          <p:nvPr/>
        </p:nvSpPr>
        <p:spPr>
          <a:xfrm>
            <a:off x="1119296" y="338544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2313890" y="332702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示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3421907" y="337383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4515013" y="340230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5712651" y="339673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建</a:t>
            </a:r>
          </a:p>
        </p:txBody>
      </p:sp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6850253" y="21538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6851018" y="215890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寿</a:t>
            </a:r>
          </a:p>
        </p:txBody>
      </p:sp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6872949" y="342900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6873714" y="343405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8035644" y="2171870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>
            <a:hlinkClick r:id="" action="ppaction://noaction"/>
          </p:cNvPr>
          <p:cNvSpPr/>
          <p:nvPr/>
        </p:nvSpPr>
        <p:spPr>
          <a:xfrm>
            <a:off x="8044721" y="213736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54499" y="4295897"/>
            <a:ext cx="442385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左宽又窄，左边的“者？略高于右面的”阝“。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44562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首都     都城       古都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西安是中国文明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的古都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32388" y="194344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304609" y="3443981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093002" y="2885040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138613" y="2632405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都</a:t>
            </a:r>
          </a:p>
        </p:txBody>
      </p:sp>
      <p:pic>
        <p:nvPicPr>
          <p:cNvPr id="12" name="Picture 2" descr="https://p.ssl.qhimg.com/t01b36fd6cce3db1d92.gif?t=7.835286458333334?random=15788326831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06" y="1309183"/>
            <a:ext cx="2134798" cy="21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qunbwy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宽屏</PresentationFormat>
  <Paragraphs>245</Paragraphs>
  <Slides>30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2021-05-10T00:45:05Z</dcterms:created>
  <dcterms:modified xsi:type="dcterms:W3CDTF">2023-01-10T06:21:10Z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C3A1D419820E48189E826B095E6F57A5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