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95" r:id="rId2"/>
    <p:sldId id="716" r:id="rId3"/>
    <p:sldId id="701" r:id="rId4"/>
    <p:sldId id="710" r:id="rId5"/>
    <p:sldId id="696" r:id="rId6"/>
    <p:sldId id="712" r:id="rId7"/>
    <p:sldId id="713" r:id="rId8"/>
    <p:sldId id="714" r:id="rId9"/>
    <p:sldId id="715" r:id="rId10"/>
    <p:sldId id="711" r:id="rId11"/>
    <p:sldId id="697" r:id="rId12"/>
    <p:sldId id="698" r:id="rId13"/>
    <p:sldId id="699" r:id="rId14"/>
    <p:sldId id="700" r:id="rId15"/>
    <p:sldId id="708" r:id="rId16"/>
    <p:sldId id="709" r:id="rId17"/>
    <p:sldId id="702" r:id="rId18"/>
    <p:sldId id="693" r:id="rId19"/>
    <p:sldId id="703" r:id="rId20"/>
    <p:sldId id="704" r:id="rId21"/>
    <p:sldId id="706" r:id="rId22"/>
    <p:sldId id="707" r:id="rId23"/>
    <p:sldId id="717" r:id="rId24"/>
  </p:sldIdLst>
  <p:sldSz cx="9144000" cy="6858000" type="screen4x3"/>
  <p:notesSz cx="6858000" cy="9144000"/>
  <p:defaultTextStyle>
    <a:defPPr>
      <a:defRPr lang="zh-CN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pos="6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9900"/>
    <a:srgbClr val="FF3300"/>
    <a:srgbClr val="FFFF00"/>
    <a:srgbClr val="CCCC00"/>
    <a:srgbClr val="FF99CC"/>
    <a:srgbClr val="99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/>
    <p:restoredTop sz="91202"/>
  </p:normalViewPr>
  <p:slideViewPr>
    <p:cSldViewPr snapToGrid="0" showGuides="1">
      <p:cViewPr>
        <p:scale>
          <a:sx n="107" d="100"/>
          <a:sy n="107" d="100"/>
        </p:scale>
        <p:origin x="-72" y="-96"/>
      </p:cViewPr>
      <p:guideLst>
        <p:guide orient="horz" pos="935"/>
        <p:guide pos="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74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574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4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b="0" dirty="0">
                <a:ea typeface="宋体" panose="02010600030101010101" pitchFamily="2" charset="-122"/>
              </a:rPr>
              <a:t>‹#›</a:t>
            </a:fld>
            <a:endParaRPr lang="en-US" altLang="zh-CN" sz="1200" b="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294A00-CB8C-4934-967D-3798FF33990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91C222-E39B-4AF9-8C1C-E120CA8219C1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3D6A9F-63FF-4A48-8F13-E2FBF50B1294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B853B6-7F24-4FDA-BFF4-AC7E4A6636D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B853B6-7F24-4FDA-BFF4-AC7E4A6636D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B0A299-F7E7-4813-82BD-8C3A0B4357C6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AA2B0C-5277-470D-908A-A7FFC5148089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64914A-4424-4742-ADDD-F08250EE9705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14E746-9334-4230-B6B3-65EB47F84369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99B4F8-1196-483F-B113-9B5CB5CE6C01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9F170E-3BD7-4F10-96E8-2EB3C80058DF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4A7AB4-9266-4875-96A5-4868AA7DD0F4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D4CA5E-9B22-4194-BE89-F80263CBE70C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B853B6-7F24-4FDA-BFF4-AC7E4A6636D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1103313" y="2273300"/>
            <a:ext cx="693737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9334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defTabSz="9334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9334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defTabSz="9334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defTabSz="9334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圆柱的表面积</a:t>
            </a:r>
          </a:p>
        </p:txBody>
      </p:sp>
      <p:sp>
        <p:nvSpPr>
          <p:cNvPr id="16388" name="TextBox 5"/>
          <p:cNvSpPr txBox="1"/>
          <p:nvPr/>
        </p:nvSpPr>
        <p:spPr>
          <a:xfrm>
            <a:off x="622300" y="425450"/>
            <a:ext cx="5465763" cy="61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400" dirty="0">
                <a:latin typeface="Arial" panose="020B0604020202020204" pitchFamily="34" charset="0"/>
              </a:rPr>
              <a:t>西师大版六年级数学下册</a:t>
            </a:r>
          </a:p>
        </p:txBody>
      </p:sp>
      <p:sp>
        <p:nvSpPr>
          <p:cNvPr id="6" name="矩形 5"/>
          <p:cNvSpPr/>
          <p:nvPr/>
        </p:nvSpPr>
        <p:spPr>
          <a:xfrm>
            <a:off x="3182036" y="563245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5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5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5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9"/>
          <p:cNvSpPr/>
          <p:nvPr/>
        </p:nvSpPr>
        <p:spPr>
          <a:xfrm>
            <a:off x="1509713" y="3000375"/>
            <a:ext cx="1311275" cy="1770063"/>
          </a:xfrm>
          <a:prstGeom prst="can">
            <a:avLst>
              <a:gd name="adj" fmla="val 33745"/>
            </a:avLst>
          </a:prstGeom>
          <a:solidFill>
            <a:srgbClr val="0066FF"/>
          </a:solidFill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04" name="Oval 10"/>
          <p:cNvSpPr/>
          <p:nvPr/>
        </p:nvSpPr>
        <p:spPr>
          <a:xfrm>
            <a:off x="1509713" y="2984500"/>
            <a:ext cx="1311275" cy="458788"/>
          </a:xfrm>
          <a:prstGeom prst="ellipse">
            <a:avLst/>
          </a:prstGeom>
          <a:solidFill>
            <a:srgbClr val="FCD9D0"/>
          </a:solidFill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76875" name="Rectangle 11"/>
          <p:cNvSpPr/>
          <p:nvPr/>
        </p:nvSpPr>
        <p:spPr>
          <a:xfrm>
            <a:off x="3770313" y="3273425"/>
            <a:ext cx="3240087" cy="1306513"/>
          </a:xfrm>
          <a:prstGeom prst="rect">
            <a:avLst/>
          </a:prstGeom>
          <a:solidFill>
            <a:srgbClr val="0066FF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76876" name="Text Box 12"/>
          <p:cNvSpPr txBox="1"/>
          <p:nvPr/>
        </p:nvSpPr>
        <p:spPr>
          <a:xfrm>
            <a:off x="1552575" y="2006600"/>
            <a:ext cx="6667500" cy="64928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圆柱的侧面展开是一个长方形</a:t>
            </a:r>
            <a:r>
              <a:rPr lang="en-US" altLang="zh-CN" dirty="0">
                <a:latin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7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5" grpId="0" animBg="1"/>
      <p:bldP spid="6768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/>
          <p:nvPr/>
        </p:nvSpPr>
        <p:spPr>
          <a:xfrm>
            <a:off x="230188" y="600075"/>
            <a:ext cx="8748712" cy="5975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zh-CN" sz="2800" dirty="0">
              <a:latin typeface="Arial" panose="020B0604020202020204" pitchFamily="34" charset="0"/>
            </a:endParaRPr>
          </a:p>
        </p:txBody>
      </p:sp>
      <p:sp>
        <p:nvSpPr>
          <p:cNvPr id="26627" name="Line 3"/>
          <p:cNvSpPr/>
          <p:nvPr/>
        </p:nvSpPr>
        <p:spPr>
          <a:xfrm>
            <a:off x="2195513" y="3573463"/>
            <a:ext cx="6804025" cy="0"/>
          </a:xfrm>
          <a:prstGeom prst="line">
            <a:avLst/>
          </a:prstGeom>
          <a:ln w="38100" cap="flat" cmpd="sng">
            <a:solidFill>
              <a:srgbClr val="DDDDDD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28" name="Rectangle 4"/>
          <p:cNvSpPr/>
          <p:nvPr/>
        </p:nvSpPr>
        <p:spPr>
          <a:xfrm>
            <a:off x="239713" y="641350"/>
            <a:ext cx="2195512" cy="5976938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zh-CN" sz="2800" dirty="0">
              <a:latin typeface="Arial" panose="020B0604020202020204" pitchFamily="34" charset="0"/>
            </a:endParaRPr>
          </a:p>
        </p:txBody>
      </p:sp>
      <p:sp>
        <p:nvSpPr>
          <p:cNvPr id="661509" name="Text Box 5"/>
          <p:cNvSpPr txBox="1"/>
          <p:nvPr/>
        </p:nvSpPr>
        <p:spPr>
          <a:xfrm>
            <a:off x="3308350" y="1052513"/>
            <a:ext cx="59436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、有两个底面：</a:t>
            </a:r>
            <a:endParaRPr lang="zh-CN" altLang="en-US" b="0" dirty="0">
              <a:solidFill>
                <a:srgbClr val="99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1510" name="Text Box 6"/>
          <p:cNvSpPr txBox="1"/>
          <p:nvPr/>
        </p:nvSpPr>
        <p:spPr>
          <a:xfrm>
            <a:off x="3419475" y="3795713"/>
            <a:ext cx="55626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、一个侧面：</a:t>
            </a:r>
            <a:endParaRPr lang="zh-CN" altLang="en-US" b="0" dirty="0">
              <a:solidFill>
                <a:srgbClr val="99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1511" name="Rectangle 7"/>
          <p:cNvSpPr/>
          <p:nvPr/>
        </p:nvSpPr>
        <p:spPr>
          <a:xfrm>
            <a:off x="3349625" y="5073650"/>
            <a:ext cx="5111750" cy="1379538"/>
          </a:xfrm>
          <a:prstGeom prst="rect">
            <a:avLst/>
          </a:prstGeom>
          <a:solidFill>
            <a:srgbClr val="0066FF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1512" name="Oval 8"/>
          <p:cNvSpPr/>
          <p:nvPr/>
        </p:nvSpPr>
        <p:spPr>
          <a:xfrm>
            <a:off x="4618038" y="2060575"/>
            <a:ext cx="1150937" cy="1150938"/>
          </a:xfrm>
          <a:prstGeom prst="ellipse">
            <a:avLst/>
          </a:prstGeom>
          <a:solidFill>
            <a:srgbClr val="FCD9D0"/>
          </a:solidFill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1513" name="Oval 9"/>
          <p:cNvSpPr/>
          <p:nvPr/>
        </p:nvSpPr>
        <p:spPr>
          <a:xfrm>
            <a:off x="3287713" y="2070100"/>
            <a:ext cx="1184275" cy="1184275"/>
          </a:xfrm>
          <a:prstGeom prst="ellipse">
            <a:avLst/>
          </a:prstGeom>
          <a:solidFill>
            <a:srgbClr val="FCD9D0"/>
          </a:solidFill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34" name="AutoShape 10"/>
          <p:cNvSpPr/>
          <p:nvPr/>
        </p:nvSpPr>
        <p:spPr>
          <a:xfrm>
            <a:off x="596900" y="2797175"/>
            <a:ext cx="1311275" cy="1770063"/>
          </a:xfrm>
          <a:prstGeom prst="can">
            <a:avLst>
              <a:gd name="adj" fmla="val 33745"/>
            </a:avLst>
          </a:prstGeom>
          <a:solidFill>
            <a:srgbClr val="0066FF"/>
          </a:solidFill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35" name="Oval 11"/>
          <p:cNvSpPr/>
          <p:nvPr/>
        </p:nvSpPr>
        <p:spPr>
          <a:xfrm>
            <a:off x="596900" y="2781300"/>
            <a:ext cx="1311275" cy="458788"/>
          </a:xfrm>
          <a:prstGeom prst="ellipse">
            <a:avLst/>
          </a:prstGeom>
          <a:solidFill>
            <a:srgbClr val="FCD9D0"/>
          </a:solidFill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1516" name="Text Box 12"/>
          <p:cNvSpPr txBox="1"/>
          <p:nvPr/>
        </p:nvSpPr>
        <p:spPr>
          <a:xfrm>
            <a:off x="5795963" y="2192338"/>
            <a:ext cx="3200400" cy="7016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000" dirty="0">
                <a:solidFill>
                  <a:srgbClr val="169A4B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面积相等</a:t>
            </a:r>
            <a:endParaRPr lang="zh-CN" altLang="en-US" sz="4000" b="0" dirty="0">
              <a:solidFill>
                <a:srgbClr val="169A4B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661517" name="Text Box 13"/>
          <p:cNvSpPr txBox="1"/>
          <p:nvPr/>
        </p:nvSpPr>
        <p:spPr>
          <a:xfrm>
            <a:off x="3238500" y="5373688"/>
            <a:ext cx="901700" cy="7016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宽</a:t>
            </a:r>
            <a:endParaRPr lang="zh-CN" altLang="en-US" sz="4000" b="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1518" name="Text Box 14"/>
          <p:cNvSpPr txBox="1"/>
          <p:nvPr/>
        </p:nvSpPr>
        <p:spPr>
          <a:xfrm>
            <a:off x="5540375" y="5013325"/>
            <a:ext cx="831850" cy="7016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长</a:t>
            </a:r>
            <a:endParaRPr lang="zh-CN" altLang="en-US" sz="4000" b="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1519" name="Text Box 15"/>
          <p:cNvSpPr txBox="1"/>
          <p:nvPr/>
        </p:nvSpPr>
        <p:spPr>
          <a:xfrm>
            <a:off x="2700338" y="5373688"/>
            <a:ext cx="935037" cy="7016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000" dirty="0">
                <a:solidFill>
                  <a:srgbClr val="80808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高</a:t>
            </a:r>
            <a:endParaRPr lang="zh-CN" altLang="en-US" sz="4000" b="0" dirty="0">
              <a:solidFill>
                <a:srgbClr val="80808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661520" name="Text Box 16"/>
          <p:cNvSpPr txBox="1"/>
          <p:nvPr/>
        </p:nvSpPr>
        <p:spPr>
          <a:xfrm>
            <a:off x="4787900" y="4516438"/>
            <a:ext cx="381635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长</a:t>
            </a:r>
            <a:r>
              <a:rPr lang="en-US" altLang="zh-CN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=</a:t>
            </a:r>
            <a:r>
              <a:rPr lang="zh-CN" altLang="en-US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底面周长</a:t>
            </a:r>
            <a:endParaRPr lang="zh-CN" altLang="en-US" b="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6641" name="AutoShape 17"/>
          <p:cNvSpPr/>
          <p:nvPr/>
        </p:nvSpPr>
        <p:spPr>
          <a:xfrm flipH="1">
            <a:off x="539750" y="5661025"/>
            <a:ext cx="1584325" cy="8636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rgbClr val="EAEAEA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42" name="AutoShape 18"/>
          <p:cNvSpPr/>
          <p:nvPr/>
        </p:nvSpPr>
        <p:spPr>
          <a:xfrm flipH="1">
            <a:off x="250825" y="4724400"/>
            <a:ext cx="863600" cy="1655763"/>
          </a:xfrm>
          <a:prstGeom prst="can">
            <a:avLst>
              <a:gd name="adj" fmla="val 47931"/>
            </a:avLst>
          </a:prstGeom>
          <a:noFill/>
          <a:ln w="9525" cap="flat" cmpd="sng">
            <a:solidFill>
              <a:srgbClr val="EAEAEA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6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66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500"/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500"/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500"/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500"/>
                                        <p:tgtEl>
                                          <p:spTgt spid="661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500"/>
                                        <p:tgtEl>
                                          <p:spTgt spid="661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500"/>
                                        <p:tgtEl>
                                          <p:spTgt spid="661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9" grpId="0"/>
      <p:bldP spid="661510" grpId="0"/>
      <p:bldP spid="661511" grpId="0" animBg="1"/>
      <p:bldP spid="661512" grpId="0" animBg="1"/>
      <p:bldP spid="661513" grpId="0" animBg="1"/>
      <p:bldP spid="661516" grpId="0"/>
      <p:bldP spid="661517" grpId="0"/>
      <p:bldP spid="661518" grpId="0"/>
      <p:bldP spid="661519" grpId="0"/>
      <p:bldP spid="6615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Group 3"/>
          <p:cNvGrpSpPr/>
          <p:nvPr/>
        </p:nvGrpSpPr>
        <p:grpSpPr>
          <a:xfrm>
            <a:off x="544513" y="1625600"/>
            <a:ext cx="1219200" cy="1447800"/>
            <a:chOff x="240" y="1680"/>
            <a:chExt cx="768" cy="912"/>
          </a:xfrm>
        </p:grpSpPr>
        <p:sp>
          <p:nvSpPr>
            <p:cNvPr id="27676" name="Oval 4"/>
            <p:cNvSpPr/>
            <p:nvPr/>
          </p:nvSpPr>
          <p:spPr>
            <a:xfrm>
              <a:off x="240" y="1680"/>
              <a:ext cx="768" cy="24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677" name="Oval 5"/>
            <p:cNvSpPr/>
            <p:nvPr/>
          </p:nvSpPr>
          <p:spPr>
            <a:xfrm>
              <a:off x="240" y="2352"/>
              <a:ext cx="768" cy="24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678" name="Line 6"/>
            <p:cNvSpPr/>
            <p:nvPr/>
          </p:nvSpPr>
          <p:spPr>
            <a:xfrm>
              <a:off x="240" y="1824"/>
              <a:ext cx="0" cy="62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9" name="Line 7"/>
            <p:cNvSpPr/>
            <p:nvPr/>
          </p:nvSpPr>
          <p:spPr>
            <a:xfrm>
              <a:off x="1008" y="1776"/>
              <a:ext cx="0" cy="67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662536" name="Object 8"/>
          <p:cNvGraphicFramePr>
            <a:graphicFrameLocks noChangeAspect="1"/>
          </p:cNvGraphicFramePr>
          <p:nvPr/>
        </p:nvGraphicFramePr>
        <p:xfrm>
          <a:off x="3059113" y="1501775"/>
          <a:ext cx="220980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2705100" imgH="1079500" progId="Flash.Movie">
                  <p:embed/>
                </p:oleObj>
              </mc:Choice>
              <mc:Fallback>
                <p:oleObj r:id="rId3" imgW="2705100" imgH="1079500" progId="Flash.Movi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9113" y="1501775"/>
                        <a:ext cx="2209800" cy="1606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2537" name="Oval 9"/>
          <p:cNvSpPr/>
          <p:nvPr/>
        </p:nvSpPr>
        <p:spPr>
          <a:xfrm>
            <a:off x="3486150" y="2832100"/>
            <a:ext cx="1371600" cy="381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2538" name="Oval 10"/>
          <p:cNvSpPr/>
          <p:nvPr/>
        </p:nvSpPr>
        <p:spPr>
          <a:xfrm>
            <a:off x="3440113" y="1196975"/>
            <a:ext cx="1371600" cy="381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55" name="WordArt 11"/>
          <p:cNvSpPr>
            <a:spLocks noTextEdit="1"/>
          </p:cNvSpPr>
          <p:nvPr/>
        </p:nvSpPr>
        <p:spPr>
          <a:xfrm>
            <a:off x="3821113" y="1273175"/>
            <a:ext cx="6096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底面</a:t>
            </a:r>
          </a:p>
        </p:txBody>
      </p:sp>
      <p:sp>
        <p:nvSpPr>
          <p:cNvPr id="27656" name="WordArt 12"/>
          <p:cNvSpPr>
            <a:spLocks noTextEdit="1"/>
          </p:cNvSpPr>
          <p:nvPr/>
        </p:nvSpPr>
        <p:spPr>
          <a:xfrm>
            <a:off x="3846513" y="2908300"/>
            <a:ext cx="6096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底面</a:t>
            </a:r>
          </a:p>
        </p:txBody>
      </p:sp>
      <p:sp>
        <p:nvSpPr>
          <p:cNvPr id="27657" name="WordArt 13"/>
          <p:cNvSpPr>
            <a:spLocks noTextEdit="1"/>
          </p:cNvSpPr>
          <p:nvPr/>
        </p:nvSpPr>
        <p:spPr>
          <a:xfrm>
            <a:off x="3398838" y="2487613"/>
            <a:ext cx="1600200" cy="304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21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底面的周长</a:t>
            </a:r>
          </a:p>
        </p:txBody>
      </p:sp>
      <p:sp>
        <p:nvSpPr>
          <p:cNvPr id="662542" name="Line 14"/>
          <p:cNvSpPr/>
          <p:nvPr/>
        </p:nvSpPr>
        <p:spPr>
          <a:xfrm>
            <a:off x="2057400" y="2387600"/>
            <a:ext cx="785813" cy="0"/>
          </a:xfrm>
          <a:prstGeom prst="line">
            <a:avLst/>
          </a:prstGeom>
          <a:ln w="38100" cap="flat" cmpd="dbl">
            <a:solidFill>
              <a:srgbClr val="0000FF"/>
            </a:solidFill>
            <a:prstDash val="solid"/>
            <a:headEnd type="none" w="med" len="med"/>
            <a:tailEnd type="triangle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2543" name="Rectangle 15"/>
          <p:cNvSpPr/>
          <p:nvPr/>
        </p:nvSpPr>
        <p:spPr>
          <a:xfrm>
            <a:off x="4787900" y="3959225"/>
            <a:ext cx="3657600" cy="1143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2544" name="Oval 16"/>
          <p:cNvSpPr/>
          <p:nvPr/>
        </p:nvSpPr>
        <p:spPr>
          <a:xfrm>
            <a:off x="6007100" y="2968625"/>
            <a:ext cx="990600" cy="990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2545" name="Oval 17"/>
          <p:cNvSpPr/>
          <p:nvPr/>
        </p:nvSpPr>
        <p:spPr>
          <a:xfrm>
            <a:off x="6007100" y="5102225"/>
            <a:ext cx="990600" cy="990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62" name="WordArt 18"/>
          <p:cNvSpPr>
            <a:spLocks noTextEdit="1"/>
          </p:cNvSpPr>
          <p:nvPr/>
        </p:nvSpPr>
        <p:spPr>
          <a:xfrm>
            <a:off x="6211888" y="3397250"/>
            <a:ext cx="6096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底面</a:t>
            </a:r>
          </a:p>
        </p:txBody>
      </p:sp>
      <p:sp>
        <p:nvSpPr>
          <p:cNvPr id="27663" name="WordArt 19"/>
          <p:cNvSpPr>
            <a:spLocks noTextEdit="1"/>
          </p:cNvSpPr>
          <p:nvPr/>
        </p:nvSpPr>
        <p:spPr>
          <a:xfrm>
            <a:off x="6235700" y="5497513"/>
            <a:ext cx="6096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底面</a:t>
            </a:r>
          </a:p>
        </p:txBody>
      </p:sp>
      <p:sp>
        <p:nvSpPr>
          <p:cNvPr id="27664" name="WordArt 20"/>
          <p:cNvSpPr>
            <a:spLocks noTextEdit="1"/>
          </p:cNvSpPr>
          <p:nvPr/>
        </p:nvSpPr>
        <p:spPr>
          <a:xfrm>
            <a:off x="5778500" y="4721225"/>
            <a:ext cx="15240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底面的周长</a:t>
            </a:r>
          </a:p>
        </p:txBody>
      </p:sp>
      <p:sp>
        <p:nvSpPr>
          <p:cNvPr id="27665" name="WordArt 21"/>
          <p:cNvSpPr>
            <a:spLocks noTextEdit="1"/>
          </p:cNvSpPr>
          <p:nvPr/>
        </p:nvSpPr>
        <p:spPr>
          <a:xfrm>
            <a:off x="5268913" y="2187575"/>
            <a:ext cx="304800" cy="304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</a:t>
            </a:r>
          </a:p>
        </p:txBody>
      </p:sp>
      <p:sp>
        <p:nvSpPr>
          <p:cNvPr id="27666" name="WordArt 22"/>
          <p:cNvSpPr>
            <a:spLocks noTextEdit="1"/>
          </p:cNvSpPr>
          <p:nvPr/>
        </p:nvSpPr>
        <p:spPr>
          <a:xfrm>
            <a:off x="8521700" y="4416425"/>
            <a:ext cx="304800" cy="304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</a:t>
            </a:r>
          </a:p>
        </p:txBody>
      </p:sp>
      <p:grpSp>
        <p:nvGrpSpPr>
          <p:cNvPr id="3" name="Group 23"/>
          <p:cNvGrpSpPr/>
          <p:nvPr/>
        </p:nvGrpSpPr>
        <p:grpSpPr>
          <a:xfrm>
            <a:off x="4864100" y="4797425"/>
            <a:ext cx="3505200" cy="0"/>
            <a:chOff x="3120" y="3216"/>
            <a:chExt cx="2208" cy="0"/>
          </a:xfrm>
        </p:grpSpPr>
        <p:sp>
          <p:nvSpPr>
            <p:cNvPr id="27674" name="Line 24"/>
            <p:cNvSpPr/>
            <p:nvPr/>
          </p:nvSpPr>
          <p:spPr>
            <a:xfrm>
              <a:off x="4704" y="3216"/>
              <a:ext cx="62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5" name="Line 25"/>
            <p:cNvSpPr/>
            <p:nvPr/>
          </p:nvSpPr>
          <p:spPr>
            <a:xfrm rot="10800000">
              <a:off x="3120" y="3216"/>
              <a:ext cx="52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4181475" y="3357563"/>
            <a:ext cx="461963" cy="1123950"/>
            <a:chOff x="2592" y="2832"/>
            <a:chExt cx="336" cy="480"/>
          </a:xfrm>
        </p:grpSpPr>
        <p:sp>
          <p:nvSpPr>
            <p:cNvPr id="27672" name="Line 27"/>
            <p:cNvSpPr/>
            <p:nvPr/>
          </p:nvSpPr>
          <p:spPr>
            <a:xfrm>
              <a:off x="2592" y="2832"/>
              <a:ext cx="0" cy="480"/>
            </a:xfrm>
            <a:prstGeom prst="line">
              <a:avLst/>
            </a:prstGeom>
            <a:ln w="38100" cap="flat" cmpd="dbl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3" name="Line 28"/>
            <p:cNvSpPr/>
            <p:nvPr/>
          </p:nvSpPr>
          <p:spPr>
            <a:xfrm>
              <a:off x="2592" y="3312"/>
              <a:ext cx="336" cy="0"/>
            </a:xfrm>
            <a:prstGeom prst="line">
              <a:avLst/>
            </a:prstGeom>
            <a:ln w="38100" cap="flat" cmpd="dbl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70" name="AutoShape 30"/>
          <p:cNvSpPr/>
          <p:nvPr/>
        </p:nvSpPr>
        <p:spPr>
          <a:xfrm>
            <a:off x="7237413" y="5589588"/>
            <a:ext cx="1584325" cy="8636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71" name="AutoShape 31"/>
          <p:cNvSpPr/>
          <p:nvPr/>
        </p:nvSpPr>
        <p:spPr>
          <a:xfrm>
            <a:off x="8029575" y="4652963"/>
            <a:ext cx="863600" cy="1655762"/>
          </a:xfrm>
          <a:prstGeom prst="can">
            <a:avLst>
              <a:gd name="adj" fmla="val 47931"/>
            </a:avLst>
          </a:prstGeom>
          <a:noFill/>
          <a:ln w="9525" cap="flat" cmpd="sng">
            <a:solidFill>
              <a:srgbClr val="EAEAEA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6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66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66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6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6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6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6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7" grpId="0" animBg="1"/>
      <p:bldP spid="662538" grpId="0" animBg="1"/>
      <p:bldP spid="662543" grpId="0" animBg="1"/>
      <p:bldP spid="662544" grpId="0" animBg="1"/>
      <p:bldP spid="6625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5" name="Text Box 3"/>
          <p:cNvSpPr txBox="1"/>
          <p:nvPr/>
        </p:nvSpPr>
        <p:spPr>
          <a:xfrm>
            <a:off x="900113" y="5157788"/>
            <a:ext cx="7445375" cy="76200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4400" dirty="0">
                <a:solidFill>
                  <a:srgbClr val="008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圆柱的侧面积＝底面周长</a:t>
            </a:r>
            <a:r>
              <a:rPr lang="en-US" altLang="zh-CN" sz="4400" dirty="0">
                <a:solidFill>
                  <a:srgbClr val="008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×</a:t>
            </a:r>
            <a:r>
              <a:rPr lang="zh-CN" altLang="en-US" sz="4400" dirty="0">
                <a:solidFill>
                  <a:srgbClr val="008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高</a:t>
            </a:r>
          </a:p>
        </p:txBody>
      </p:sp>
      <p:sp>
        <p:nvSpPr>
          <p:cNvPr id="663556" name="Text Box 4"/>
          <p:cNvSpPr txBox="1"/>
          <p:nvPr/>
        </p:nvSpPr>
        <p:spPr>
          <a:xfrm>
            <a:off x="574675" y="4452938"/>
            <a:ext cx="85693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0" dirty="0">
                <a:solidFill>
                  <a:srgbClr val="FF66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长方形的长</a:t>
            </a:r>
            <a:r>
              <a:rPr lang="zh-CN" altLang="en-US" b="0" dirty="0">
                <a:solidFill>
                  <a:srgbClr val="FF6600"/>
                </a:solidFill>
                <a:latin typeface="Arial" panose="020B0604020202020204" pitchFamily="34" charset="0"/>
              </a:rPr>
              <a:t>＝</a:t>
            </a:r>
            <a:r>
              <a:rPr lang="zh-CN" altLang="en-US" sz="2400" b="0" dirty="0">
                <a:solidFill>
                  <a:srgbClr val="FF66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圆柱的底面周长，长方形的宽</a:t>
            </a:r>
            <a:r>
              <a:rPr lang="zh-CN" altLang="en-US" b="0" dirty="0">
                <a:solidFill>
                  <a:srgbClr val="FF6600"/>
                </a:solidFill>
                <a:latin typeface="Arial" panose="020B0604020202020204" pitchFamily="34" charset="0"/>
              </a:rPr>
              <a:t>＝</a:t>
            </a:r>
            <a:r>
              <a:rPr lang="zh-CN" altLang="en-US" sz="2400" b="0" dirty="0">
                <a:solidFill>
                  <a:srgbClr val="FF66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圆柱的高。</a:t>
            </a:r>
          </a:p>
        </p:txBody>
      </p:sp>
      <p:grpSp>
        <p:nvGrpSpPr>
          <p:cNvPr id="28677" name="Group 5"/>
          <p:cNvGrpSpPr/>
          <p:nvPr/>
        </p:nvGrpSpPr>
        <p:grpSpPr>
          <a:xfrm>
            <a:off x="2476500" y="692150"/>
            <a:ext cx="4471988" cy="3459163"/>
            <a:chOff x="1515" y="691"/>
            <a:chExt cx="2544" cy="1968"/>
          </a:xfrm>
        </p:grpSpPr>
        <p:sp>
          <p:nvSpPr>
            <p:cNvPr id="28679" name="Rectangle 6"/>
            <p:cNvSpPr/>
            <p:nvPr/>
          </p:nvSpPr>
          <p:spPr>
            <a:xfrm>
              <a:off x="1515" y="1315"/>
              <a:ext cx="2304" cy="72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680" name="Oval 7"/>
            <p:cNvSpPr/>
            <p:nvPr/>
          </p:nvSpPr>
          <p:spPr>
            <a:xfrm>
              <a:off x="2283" y="691"/>
              <a:ext cx="624" cy="62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681" name="Oval 8"/>
            <p:cNvSpPr/>
            <p:nvPr/>
          </p:nvSpPr>
          <p:spPr>
            <a:xfrm>
              <a:off x="2283" y="2035"/>
              <a:ext cx="624" cy="62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682" name="WordArt 9"/>
            <p:cNvSpPr>
              <a:spLocks noTextEdit="1"/>
            </p:cNvSpPr>
            <p:nvPr/>
          </p:nvSpPr>
          <p:spPr>
            <a:xfrm>
              <a:off x="2412" y="961"/>
              <a:ext cx="384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底面</a:t>
              </a:r>
            </a:p>
          </p:txBody>
        </p:sp>
        <p:sp>
          <p:nvSpPr>
            <p:cNvPr id="28683" name="WordArt 10"/>
            <p:cNvSpPr>
              <a:spLocks noTextEdit="1"/>
            </p:cNvSpPr>
            <p:nvPr/>
          </p:nvSpPr>
          <p:spPr>
            <a:xfrm>
              <a:off x="2427" y="2284"/>
              <a:ext cx="384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底面</a:t>
              </a:r>
            </a:p>
          </p:txBody>
        </p:sp>
        <p:sp>
          <p:nvSpPr>
            <p:cNvPr id="28684" name="WordArt 11"/>
            <p:cNvSpPr>
              <a:spLocks noTextEdit="1"/>
            </p:cNvSpPr>
            <p:nvPr/>
          </p:nvSpPr>
          <p:spPr>
            <a:xfrm>
              <a:off x="2139" y="1795"/>
              <a:ext cx="960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底面的周长</a:t>
              </a:r>
            </a:p>
          </p:txBody>
        </p:sp>
        <p:sp>
          <p:nvSpPr>
            <p:cNvPr id="28685" name="WordArt 12"/>
            <p:cNvSpPr>
              <a:spLocks noTextEdit="1"/>
            </p:cNvSpPr>
            <p:nvPr/>
          </p:nvSpPr>
          <p:spPr>
            <a:xfrm>
              <a:off x="3867" y="1603"/>
              <a:ext cx="192" cy="19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高</a:t>
              </a:r>
            </a:p>
          </p:txBody>
        </p:sp>
        <p:grpSp>
          <p:nvGrpSpPr>
            <p:cNvPr id="28686" name="Group 13"/>
            <p:cNvGrpSpPr/>
            <p:nvPr/>
          </p:nvGrpSpPr>
          <p:grpSpPr>
            <a:xfrm>
              <a:off x="1563" y="1843"/>
              <a:ext cx="2208" cy="0"/>
              <a:chOff x="3120" y="3216"/>
              <a:chExt cx="2208" cy="0"/>
            </a:xfrm>
          </p:grpSpPr>
          <p:sp>
            <p:nvSpPr>
              <p:cNvPr id="28687" name="Line 14"/>
              <p:cNvSpPr/>
              <p:nvPr/>
            </p:nvSpPr>
            <p:spPr>
              <a:xfrm>
                <a:off x="4704" y="3216"/>
                <a:ext cx="624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8" name="Line 15"/>
              <p:cNvSpPr/>
              <p:nvPr/>
            </p:nvSpPr>
            <p:spPr>
              <a:xfrm rot="10800000">
                <a:off x="3120" y="3216"/>
                <a:ext cx="52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663568" name="Text Box 16"/>
          <p:cNvSpPr txBox="1"/>
          <p:nvPr/>
        </p:nvSpPr>
        <p:spPr>
          <a:xfrm>
            <a:off x="3189288" y="5830888"/>
            <a:ext cx="1601787" cy="7016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S</a:t>
            </a:r>
            <a:r>
              <a:rPr lang="zh-CN" altLang="en-US" sz="2000" dirty="0">
                <a:latin typeface="Arial" panose="020B0604020202020204" pitchFamily="34" charset="0"/>
              </a:rPr>
              <a:t>侧</a:t>
            </a:r>
            <a:r>
              <a:rPr lang="en-US" altLang="zh-CN" dirty="0">
                <a:latin typeface="Arial" panose="020B0604020202020204" pitchFamily="34" charset="0"/>
              </a:rPr>
              <a:t>=C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h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63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5" grpId="0"/>
      <p:bldP spid="663556" grpId="0"/>
      <p:bldP spid="6635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3"/>
          <p:cNvSpPr/>
          <p:nvPr/>
        </p:nvSpPr>
        <p:spPr>
          <a:xfrm>
            <a:off x="755650" y="520700"/>
            <a:ext cx="7704138" cy="528796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9700" name="Picture 4" descr="u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3" y="4768850"/>
            <a:ext cx="4438650" cy="2016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5"/>
          <p:cNvGrpSpPr/>
          <p:nvPr/>
        </p:nvGrpSpPr>
        <p:grpSpPr>
          <a:xfrm>
            <a:off x="2916238" y="592138"/>
            <a:ext cx="3343275" cy="3111500"/>
            <a:chOff x="1681" y="415"/>
            <a:chExt cx="2288" cy="2129"/>
          </a:xfrm>
        </p:grpSpPr>
        <p:sp>
          <p:nvSpPr>
            <p:cNvPr id="29706" name="Oval 6"/>
            <p:cNvSpPr/>
            <p:nvPr/>
          </p:nvSpPr>
          <p:spPr>
            <a:xfrm>
              <a:off x="2483" y="415"/>
              <a:ext cx="715" cy="656"/>
            </a:xfrm>
            <a:prstGeom prst="ellipse">
              <a:avLst/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07" name="Rectangle 7"/>
            <p:cNvSpPr/>
            <p:nvPr/>
          </p:nvSpPr>
          <p:spPr>
            <a:xfrm>
              <a:off x="1681" y="1073"/>
              <a:ext cx="2288" cy="815"/>
            </a:xfrm>
            <a:prstGeom prst="rect">
              <a:avLst/>
            </a:prstGeom>
            <a:solidFill>
              <a:srgbClr val="3287EE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08" name="Oval 8"/>
            <p:cNvSpPr/>
            <p:nvPr/>
          </p:nvSpPr>
          <p:spPr>
            <a:xfrm>
              <a:off x="2437" y="1888"/>
              <a:ext cx="715" cy="656"/>
            </a:xfrm>
            <a:prstGeom prst="ellipse">
              <a:avLst/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664585" name="Text Box 9"/>
          <p:cNvSpPr txBox="1"/>
          <p:nvPr/>
        </p:nvSpPr>
        <p:spPr>
          <a:xfrm>
            <a:off x="1403350" y="3760788"/>
            <a:ext cx="6629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0" dirty="0">
                <a:solidFill>
                  <a:srgbClr val="8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圆柱的表面由上、下两个底面和一个侧面组成。</a:t>
            </a:r>
          </a:p>
        </p:txBody>
      </p:sp>
      <p:sp>
        <p:nvSpPr>
          <p:cNvPr id="664586" name="Text Box 10"/>
          <p:cNvSpPr txBox="1"/>
          <p:nvPr/>
        </p:nvSpPr>
        <p:spPr>
          <a:xfrm>
            <a:off x="-180975" y="4408488"/>
            <a:ext cx="88931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dirty="0">
                <a:latin typeface="黑体" panose="02010609060101010101" pitchFamily="2" charset="-122"/>
                <a:ea typeface="黑体" panose="02010609060101010101" pitchFamily="2" charset="-122"/>
              </a:rPr>
              <a:t>     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圆柱的表面积＝侧面积＋两个底面的面积</a:t>
            </a:r>
          </a:p>
        </p:txBody>
      </p:sp>
      <p:sp>
        <p:nvSpPr>
          <p:cNvPr id="29704" name="AutoShape 11"/>
          <p:cNvSpPr/>
          <p:nvPr/>
        </p:nvSpPr>
        <p:spPr>
          <a:xfrm>
            <a:off x="7237413" y="5489575"/>
            <a:ext cx="1584325" cy="8636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705" name="AutoShape 12"/>
          <p:cNvSpPr/>
          <p:nvPr/>
        </p:nvSpPr>
        <p:spPr>
          <a:xfrm>
            <a:off x="8029575" y="4552950"/>
            <a:ext cx="863600" cy="1655763"/>
          </a:xfrm>
          <a:prstGeom prst="can">
            <a:avLst>
              <a:gd name="adj" fmla="val 47931"/>
            </a:avLst>
          </a:prstGeom>
          <a:noFill/>
          <a:ln w="9525" cap="flat" cmpd="sng">
            <a:solidFill>
              <a:srgbClr val="EAEAEA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85" grpId="0"/>
      <p:bldP spid="6645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/>
          <p:nvPr/>
        </p:nvSpPr>
        <p:spPr>
          <a:xfrm>
            <a:off x="179388" y="620713"/>
            <a:ext cx="8820150" cy="59769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30723" name="Rectangle 3"/>
          <p:cNvSpPr/>
          <p:nvPr/>
        </p:nvSpPr>
        <p:spPr>
          <a:xfrm>
            <a:off x="179388" y="4271963"/>
            <a:ext cx="8820150" cy="2325687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graphicFrame>
        <p:nvGraphicFramePr>
          <p:cNvPr id="672775" name="Object 7"/>
          <p:cNvGraphicFramePr>
            <a:graphicFrameLocks noChangeAspect="1"/>
          </p:cNvGraphicFramePr>
          <p:nvPr/>
        </p:nvGraphicFramePr>
        <p:xfrm>
          <a:off x="3992563" y="1543050"/>
          <a:ext cx="46482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r:id="rId3" imgW="1917700" imgH="838200" progId="Flash.Movie">
                  <p:embed/>
                </p:oleObj>
              </mc:Choice>
              <mc:Fallback>
                <p:oleObj r:id="rId3" imgW="1917700" imgH="838200" progId="Flash.Movi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2563" y="1543050"/>
                        <a:ext cx="4648200" cy="1612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WordArt 8"/>
          <p:cNvSpPr>
            <a:spLocks noTextEdit="1"/>
          </p:cNvSpPr>
          <p:nvPr/>
        </p:nvSpPr>
        <p:spPr>
          <a:xfrm>
            <a:off x="8604250" y="2166938"/>
            <a:ext cx="228600" cy="304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693738" y="1095375"/>
            <a:ext cx="1797050" cy="2265363"/>
            <a:chOff x="432" y="1140"/>
            <a:chExt cx="912" cy="1500"/>
          </a:xfrm>
        </p:grpSpPr>
        <p:graphicFrame>
          <p:nvGraphicFramePr>
            <p:cNvPr id="30748" name="Object 10"/>
            <p:cNvGraphicFramePr>
              <a:graphicFrameLocks noChangeAspect="1"/>
            </p:cNvGraphicFramePr>
            <p:nvPr/>
          </p:nvGraphicFramePr>
          <p:xfrm>
            <a:off x="432" y="1140"/>
            <a:ext cx="784" cy="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" r:id="rId5" imgW="577850" imgH="1104900" progId="Flash.Movie">
                    <p:embed/>
                  </p:oleObj>
                </mc:Choice>
                <mc:Fallback>
                  <p:oleObj r:id="rId5" imgW="577850" imgH="1104900" progId="Flash.Movie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2" y="1140"/>
                          <a:ext cx="784" cy="15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49" name="WordArt 11"/>
            <p:cNvSpPr>
              <a:spLocks noTextEdit="1"/>
            </p:cNvSpPr>
            <p:nvPr/>
          </p:nvSpPr>
          <p:spPr>
            <a:xfrm>
              <a:off x="1200" y="1872"/>
              <a:ext cx="144" cy="19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30</a:t>
              </a:r>
            </a:p>
          </p:txBody>
        </p:sp>
        <p:sp>
          <p:nvSpPr>
            <p:cNvPr id="30750" name="WordArt 12"/>
            <p:cNvSpPr>
              <a:spLocks noTextEdit="1"/>
            </p:cNvSpPr>
            <p:nvPr/>
          </p:nvSpPr>
          <p:spPr>
            <a:xfrm>
              <a:off x="768" y="1200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30751" name="WordArt 13"/>
            <p:cNvSpPr>
              <a:spLocks noTextEdit="1"/>
            </p:cNvSpPr>
            <p:nvPr/>
          </p:nvSpPr>
          <p:spPr>
            <a:xfrm>
              <a:off x="768" y="2400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10</a:t>
              </a: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5649913" y="606425"/>
            <a:ext cx="1057275" cy="1057275"/>
            <a:chOff x="3312" y="732"/>
            <a:chExt cx="666" cy="666"/>
          </a:xfrm>
        </p:grpSpPr>
        <p:graphicFrame>
          <p:nvGraphicFramePr>
            <p:cNvPr id="30746" name="Object 15"/>
            <p:cNvGraphicFramePr>
              <a:graphicFrameLocks noChangeAspect="1"/>
            </p:cNvGraphicFramePr>
            <p:nvPr/>
          </p:nvGraphicFramePr>
          <p:xfrm>
            <a:off x="3312" y="732"/>
            <a:ext cx="666" cy="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" r:id="rId7" imgW="590550" imgH="590550" progId="Flash.Movie">
                    <p:embed/>
                  </p:oleObj>
                </mc:Choice>
                <mc:Fallback>
                  <p:oleObj r:id="rId7" imgW="590550" imgH="590550" progId="Flash.Movie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312" y="732"/>
                          <a:ext cx="666" cy="66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47" name="WordArt 16"/>
            <p:cNvSpPr>
              <a:spLocks noTextEdit="1"/>
            </p:cNvSpPr>
            <p:nvPr/>
          </p:nvSpPr>
          <p:spPr>
            <a:xfrm>
              <a:off x="3600" y="870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10</a:t>
              </a: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5649913" y="3054350"/>
            <a:ext cx="1057275" cy="1057275"/>
            <a:chOff x="3312" y="2406"/>
            <a:chExt cx="666" cy="666"/>
          </a:xfrm>
        </p:grpSpPr>
        <p:graphicFrame>
          <p:nvGraphicFramePr>
            <p:cNvPr id="30744" name="Object 18"/>
            <p:cNvGraphicFramePr>
              <a:graphicFrameLocks noChangeAspect="1"/>
            </p:cNvGraphicFramePr>
            <p:nvPr/>
          </p:nvGraphicFramePr>
          <p:xfrm>
            <a:off x="3312" y="2406"/>
            <a:ext cx="666" cy="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6" r:id="rId9" imgW="590550" imgH="590550" progId="Flash.Movie">
                    <p:embed/>
                  </p:oleObj>
                </mc:Choice>
                <mc:Fallback>
                  <p:oleObj r:id="rId9" imgW="590550" imgH="590550" progId="Flash.Movie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312" y="2406"/>
                          <a:ext cx="666" cy="66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45" name="WordArt 19"/>
            <p:cNvSpPr>
              <a:spLocks noTextEdit="1"/>
            </p:cNvSpPr>
            <p:nvPr/>
          </p:nvSpPr>
          <p:spPr>
            <a:xfrm>
              <a:off x="3600" y="2550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10</a:t>
              </a: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5349875" y="2754313"/>
            <a:ext cx="1524000" cy="228600"/>
            <a:chOff x="3072" y="2166"/>
            <a:chExt cx="960" cy="144"/>
          </a:xfrm>
        </p:grpSpPr>
        <p:sp>
          <p:nvSpPr>
            <p:cNvPr id="30739" name="WordArt 21"/>
            <p:cNvSpPr>
              <a:spLocks noTextEdit="1"/>
            </p:cNvSpPr>
            <p:nvPr/>
          </p:nvSpPr>
          <p:spPr>
            <a:xfrm>
              <a:off x="3936" y="2166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30740" name="WordArt 22"/>
            <p:cNvSpPr>
              <a:spLocks noTextEdit="1"/>
            </p:cNvSpPr>
            <p:nvPr/>
          </p:nvSpPr>
          <p:spPr>
            <a:xfrm>
              <a:off x="3072" y="2166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30741" name="WordArt 23"/>
            <p:cNvSpPr>
              <a:spLocks noTextEdit="1"/>
            </p:cNvSpPr>
            <p:nvPr/>
          </p:nvSpPr>
          <p:spPr>
            <a:xfrm>
              <a:off x="3408" y="2166"/>
              <a:ext cx="33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3.14</a:t>
              </a:r>
            </a:p>
          </p:txBody>
        </p:sp>
        <p:sp>
          <p:nvSpPr>
            <p:cNvPr id="30742" name="WordArt 24"/>
            <p:cNvSpPr>
              <a:spLocks noTextEdit="1"/>
            </p:cNvSpPr>
            <p:nvPr/>
          </p:nvSpPr>
          <p:spPr>
            <a:xfrm>
              <a:off x="3264" y="2214"/>
              <a:ext cx="96" cy="96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×</a:t>
              </a:r>
            </a:p>
          </p:txBody>
        </p:sp>
        <p:sp>
          <p:nvSpPr>
            <p:cNvPr id="30743" name="WordArt 25"/>
            <p:cNvSpPr>
              <a:spLocks noTextEdit="1"/>
            </p:cNvSpPr>
            <p:nvPr/>
          </p:nvSpPr>
          <p:spPr>
            <a:xfrm>
              <a:off x="3792" y="2214"/>
              <a:ext cx="96" cy="96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×</a:t>
              </a:r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4065588" y="2911475"/>
            <a:ext cx="4535487" cy="71438"/>
            <a:chOff x="2304" y="2256"/>
            <a:chExt cx="2736" cy="0"/>
          </a:xfrm>
        </p:grpSpPr>
        <p:sp>
          <p:nvSpPr>
            <p:cNvPr id="30737" name="Line 27"/>
            <p:cNvSpPr/>
            <p:nvPr/>
          </p:nvSpPr>
          <p:spPr>
            <a:xfrm>
              <a:off x="4080" y="2256"/>
              <a:ext cx="960" cy="0"/>
            </a:xfrm>
            <a:prstGeom prst="line">
              <a:avLst/>
            </a:prstGeom>
            <a:ln w="38100" cap="flat" cmpd="dbl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8" name="Line 28"/>
            <p:cNvSpPr/>
            <p:nvPr/>
          </p:nvSpPr>
          <p:spPr>
            <a:xfrm rot="10800000">
              <a:off x="2304" y="2256"/>
              <a:ext cx="720" cy="0"/>
            </a:xfrm>
            <a:prstGeom prst="line">
              <a:avLst/>
            </a:prstGeom>
            <a:ln w="38100" cap="flat" cmpd="dbl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72797" name="AutoShape 29"/>
          <p:cNvSpPr/>
          <p:nvPr/>
        </p:nvSpPr>
        <p:spPr>
          <a:xfrm>
            <a:off x="2954338" y="2065338"/>
            <a:ext cx="762000" cy="457200"/>
          </a:xfrm>
          <a:prstGeom prst="rightArrow">
            <a:avLst>
              <a:gd name="adj1" fmla="val 50000"/>
              <a:gd name="adj2" fmla="val 4166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72798" name="Text Box 30"/>
          <p:cNvSpPr txBox="1"/>
          <p:nvPr/>
        </p:nvSpPr>
        <p:spPr>
          <a:xfrm>
            <a:off x="493713" y="4405313"/>
            <a:ext cx="86502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None/>
            </a:pPr>
            <a:r>
              <a:rPr lang="en-US" altLang="zh-CN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en-US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侧面积：</a:t>
            </a:r>
            <a:r>
              <a:rPr lang="en-US" altLang="zh-CN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2 ×3.14 ×10 ×30=1884(</a:t>
            </a:r>
            <a:r>
              <a:rPr lang="zh-CN" altLang="en-US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平方厘米</a:t>
            </a:r>
            <a:r>
              <a:rPr lang="en-US" altLang="zh-CN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672799" name="Text Box 31"/>
          <p:cNvSpPr txBox="1"/>
          <p:nvPr/>
        </p:nvSpPr>
        <p:spPr>
          <a:xfrm>
            <a:off x="473075" y="5080000"/>
            <a:ext cx="74295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None/>
            </a:pPr>
            <a:r>
              <a:rPr lang="en-US" altLang="zh-CN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en-US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底面积：</a:t>
            </a:r>
            <a:r>
              <a:rPr lang="en-US" altLang="zh-CN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3.14 ×10</a:t>
            </a:r>
            <a:r>
              <a:rPr lang="en-US" altLang="zh-CN" sz="3200" b="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 =314(</a:t>
            </a:r>
            <a:r>
              <a:rPr lang="zh-CN" altLang="en-US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平方厘米</a:t>
            </a:r>
            <a:r>
              <a:rPr lang="en-US" altLang="zh-CN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672800" name="Text Box 32"/>
          <p:cNvSpPr txBox="1"/>
          <p:nvPr/>
        </p:nvSpPr>
        <p:spPr>
          <a:xfrm>
            <a:off x="484188" y="5805488"/>
            <a:ext cx="76882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None/>
            </a:pPr>
            <a:r>
              <a:rPr lang="en-US" altLang="zh-CN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(3)</a:t>
            </a:r>
            <a:r>
              <a:rPr lang="zh-CN" altLang="en-US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表面积：</a:t>
            </a:r>
            <a:r>
              <a:rPr lang="en-US" altLang="zh-CN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1884+314 × 2=2512(</a:t>
            </a:r>
            <a:r>
              <a:rPr lang="zh-CN" altLang="en-US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平方厘米</a:t>
            </a:r>
            <a:r>
              <a:rPr lang="en-US" altLang="zh-CN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30735" name="AutoShape 33"/>
          <p:cNvSpPr/>
          <p:nvPr/>
        </p:nvSpPr>
        <p:spPr>
          <a:xfrm>
            <a:off x="7237413" y="5589588"/>
            <a:ext cx="1584325" cy="8636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36" name="AutoShape 34"/>
          <p:cNvSpPr/>
          <p:nvPr/>
        </p:nvSpPr>
        <p:spPr>
          <a:xfrm>
            <a:off x="8029575" y="4652963"/>
            <a:ext cx="863600" cy="1655762"/>
          </a:xfrm>
          <a:prstGeom prst="can">
            <a:avLst>
              <a:gd name="adj" fmla="val 47931"/>
            </a:avLst>
          </a:prstGeom>
          <a:noFill/>
          <a:ln w="9525" cap="flat" cmpd="sng">
            <a:solidFill>
              <a:srgbClr val="EAEAEA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7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67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67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67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97" grpId="0" animBg="1"/>
      <p:bldP spid="672798" grpId="0"/>
      <p:bldP spid="672799" grpId="0"/>
      <p:bldP spid="6728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/>
          <p:nvPr/>
        </p:nvSpPr>
        <p:spPr>
          <a:xfrm>
            <a:off x="179388" y="620713"/>
            <a:ext cx="8820150" cy="59039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pic>
        <p:nvPicPr>
          <p:cNvPr id="31747" name="Picture 4" descr="rt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" y="3903663"/>
            <a:ext cx="2160588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8" name="Text Box 5"/>
          <p:cNvSpPr txBox="1"/>
          <p:nvPr/>
        </p:nvSpPr>
        <p:spPr>
          <a:xfrm>
            <a:off x="755650" y="661988"/>
            <a:ext cx="8388350" cy="10668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zh-CN" altLang="en-US" sz="3200" dirty="0">
                <a:latin typeface="Arial" panose="020B0604020202020204" pitchFamily="34" charset="0"/>
              </a:rPr>
              <a:t>做一个无盖的圆柱形铁皮水桶，高是</a:t>
            </a:r>
            <a:r>
              <a:rPr lang="en-US" altLang="zh-CN" sz="3200" dirty="0">
                <a:latin typeface="Arial" panose="020B0604020202020204" pitchFamily="34" charset="0"/>
              </a:rPr>
              <a:t>5</a:t>
            </a:r>
            <a:r>
              <a:rPr lang="zh-CN" altLang="en-US" sz="3200" dirty="0">
                <a:latin typeface="Arial" panose="020B0604020202020204" pitchFamily="34" charset="0"/>
              </a:rPr>
              <a:t>分米。底面直径</a:t>
            </a:r>
            <a:r>
              <a:rPr lang="en-US" altLang="zh-CN" sz="3200" dirty="0">
                <a:latin typeface="Arial" panose="020B0604020202020204" pitchFamily="34" charset="0"/>
              </a:rPr>
              <a:t>4</a:t>
            </a:r>
            <a:r>
              <a:rPr lang="zh-CN" altLang="en-US" sz="3200" dirty="0">
                <a:latin typeface="Arial" panose="020B0604020202020204" pitchFamily="34" charset="0"/>
              </a:rPr>
              <a:t>分米，至少需要多大面积的铁皮</a:t>
            </a:r>
            <a:r>
              <a:rPr lang="en-US" altLang="zh-CN" sz="32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73798" name="Text Box 6"/>
          <p:cNvSpPr txBox="1"/>
          <p:nvPr/>
        </p:nvSpPr>
        <p:spPr>
          <a:xfrm>
            <a:off x="2308225" y="1882775"/>
            <a:ext cx="6096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0" dirty="0">
                <a:solidFill>
                  <a:srgbClr val="99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水桶没有盖，说明它只有一个底面。</a:t>
            </a:r>
          </a:p>
        </p:txBody>
      </p:sp>
      <p:sp>
        <p:nvSpPr>
          <p:cNvPr id="673799" name="Text Box 7"/>
          <p:cNvSpPr txBox="1"/>
          <p:nvPr/>
        </p:nvSpPr>
        <p:spPr>
          <a:xfrm>
            <a:off x="1897063" y="2374900"/>
            <a:ext cx="6156325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None/>
            </a:pPr>
            <a:r>
              <a:rPr lang="en-US" altLang="zh-CN" sz="3200" b="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en-US" sz="3200" b="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水桶的侧面积：</a:t>
            </a:r>
          </a:p>
          <a:p>
            <a:pPr algn="l">
              <a:spcBef>
                <a:spcPct val="50000"/>
              </a:spcBef>
              <a:buNone/>
            </a:pPr>
            <a:r>
              <a:rPr lang="en-US" altLang="zh-CN" sz="3200" b="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3.14 ×4 ×5=62.8(</a:t>
            </a:r>
            <a:r>
              <a:rPr lang="zh-CN" altLang="en-US" sz="3200" b="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平方分米</a:t>
            </a:r>
            <a:r>
              <a:rPr lang="en-US" altLang="zh-CN" sz="3200" b="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673800" name="Text Box 8"/>
          <p:cNvSpPr txBox="1"/>
          <p:nvPr/>
        </p:nvSpPr>
        <p:spPr>
          <a:xfrm>
            <a:off x="1808163" y="3709988"/>
            <a:ext cx="700405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None/>
            </a:pPr>
            <a:r>
              <a:rPr lang="en-US" altLang="zh-CN" sz="3200" b="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en-US" sz="3200" b="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水桶的底面积：</a:t>
            </a:r>
          </a:p>
          <a:p>
            <a:pPr algn="l">
              <a:spcBef>
                <a:spcPct val="50000"/>
              </a:spcBef>
              <a:buNone/>
            </a:pPr>
            <a:r>
              <a:rPr lang="en-US" altLang="zh-CN" sz="3200" b="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3.14 ×(4÷2) </a:t>
            </a:r>
            <a:r>
              <a:rPr lang="en-US" altLang="zh-CN" sz="3200" b="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3200" b="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=12.56(</a:t>
            </a:r>
            <a:r>
              <a:rPr lang="zh-CN" altLang="en-US" sz="3200" b="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平方分米</a:t>
            </a:r>
            <a:r>
              <a:rPr lang="en-US" altLang="zh-CN" sz="3200" b="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673801" name="Text Box 9"/>
          <p:cNvSpPr txBox="1"/>
          <p:nvPr/>
        </p:nvSpPr>
        <p:spPr>
          <a:xfrm>
            <a:off x="1809750" y="5016500"/>
            <a:ext cx="65786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(3)</a:t>
            </a:r>
            <a:r>
              <a:rPr lang="zh-CN" altLang="en-US" sz="3200" b="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需要铁皮：</a:t>
            </a:r>
          </a:p>
          <a:p>
            <a:pPr algn="l">
              <a:spcBef>
                <a:spcPct val="50000"/>
              </a:spcBef>
            </a:pPr>
            <a:r>
              <a:rPr lang="en-US" altLang="zh-CN" sz="3200" b="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62.8+12.56=75.36(</a:t>
            </a:r>
            <a:r>
              <a:rPr lang="zh-CN" altLang="en-US" sz="3200" b="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平方分米</a:t>
            </a:r>
            <a:r>
              <a:rPr lang="en-US" altLang="zh-CN" sz="3200" b="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  <p:grpSp>
        <p:nvGrpSpPr>
          <p:cNvPr id="31753" name="Group 12"/>
          <p:cNvGrpSpPr/>
          <p:nvPr/>
        </p:nvGrpSpPr>
        <p:grpSpPr>
          <a:xfrm>
            <a:off x="7237413" y="4652963"/>
            <a:ext cx="1655762" cy="1800225"/>
            <a:chOff x="4559" y="2931"/>
            <a:chExt cx="1043" cy="1134"/>
          </a:xfrm>
        </p:grpSpPr>
        <p:sp>
          <p:nvSpPr>
            <p:cNvPr id="31754" name="AutoShape 13"/>
            <p:cNvSpPr/>
            <p:nvPr/>
          </p:nvSpPr>
          <p:spPr>
            <a:xfrm>
              <a:off x="4559" y="3521"/>
              <a:ext cx="998" cy="544"/>
            </a:xfrm>
            <a:prstGeom prst="can">
              <a:avLst>
                <a:gd name="adj" fmla="val 25000"/>
              </a:avLst>
            </a:prstGeom>
            <a:noFill/>
            <a:ln w="9525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1755" name="AutoShape 14"/>
            <p:cNvSpPr/>
            <p:nvPr/>
          </p:nvSpPr>
          <p:spPr>
            <a:xfrm>
              <a:off x="5058" y="2931"/>
              <a:ext cx="544" cy="1043"/>
            </a:xfrm>
            <a:prstGeom prst="can">
              <a:avLst>
                <a:gd name="adj" fmla="val 47931"/>
              </a:avLst>
            </a:prstGeom>
            <a:noFill/>
            <a:ln w="9525" cap="flat" cmpd="sng">
              <a:solidFill>
                <a:srgbClr val="EAEAEA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8" grpId="0"/>
      <p:bldP spid="673799" grpId="0"/>
      <p:bldP spid="673800" grpId="0"/>
      <p:bldP spid="6738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图片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0"/>
            <a:ext cx="9144000" cy="596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679450"/>
            <a:ext cx="7632700" cy="584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6628" name="Picture 4" descr="C017s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950" y="4149725"/>
            <a:ext cx="1338263" cy="2376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6629" name="Rectangle 5"/>
          <p:cNvSpPr/>
          <p:nvPr/>
        </p:nvSpPr>
        <p:spPr>
          <a:xfrm rot="-149866">
            <a:off x="1835150" y="1728788"/>
            <a:ext cx="5329238" cy="28384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>
            <a:spAutoFit/>
          </a:bodyPr>
          <a:lstStyle/>
          <a:p>
            <a:pPr algn="l"/>
            <a:r>
              <a:rPr lang="zh-CN" altLang="en-US" b="0" dirty="0">
                <a:solidFill>
                  <a:srgbClr val="FFFF00"/>
                </a:solidFill>
                <a:latin typeface="Arial" panose="020B0604020202020204" pitchFamily="34" charset="0"/>
              </a:rPr>
              <a:t>在解答实际问题前一定要先进行分析，看它们求的是哪部分面积，再选择解答的方法。</a:t>
            </a:r>
            <a:br>
              <a:rPr lang="zh-CN" altLang="en-US" b="0" dirty="0">
                <a:solidFill>
                  <a:srgbClr val="FFFF00"/>
                </a:solidFill>
                <a:latin typeface="Arial" panose="020B0604020202020204" pitchFamily="34" charset="0"/>
              </a:rPr>
            </a:br>
            <a:endParaRPr lang="zh-CN" altLang="en-US" b="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2774" name="AutoShape 6"/>
          <p:cNvSpPr/>
          <p:nvPr/>
        </p:nvSpPr>
        <p:spPr>
          <a:xfrm flipH="1">
            <a:off x="539750" y="5661025"/>
            <a:ext cx="1584325" cy="8636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rgbClr val="EAEAEA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2775" name="AutoShape 7"/>
          <p:cNvSpPr/>
          <p:nvPr/>
        </p:nvSpPr>
        <p:spPr>
          <a:xfrm flipH="1">
            <a:off x="250825" y="4724400"/>
            <a:ext cx="863600" cy="1655763"/>
          </a:xfrm>
          <a:prstGeom prst="can">
            <a:avLst>
              <a:gd name="adj" fmla="val 47931"/>
            </a:avLst>
          </a:prstGeom>
          <a:noFill/>
          <a:ln w="9525" cap="flat" cmpd="sng">
            <a:solidFill>
              <a:srgbClr val="EAEAEA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03200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3795" name="Text Box 3"/>
          <p:cNvSpPr txBox="1"/>
          <p:nvPr/>
        </p:nvSpPr>
        <p:spPr>
          <a:xfrm>
            <a:off x="7451725" y="3213100"/>
            <a:ext cx="790575" cy="20923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90000" tIns="46800" rIns="90000" bIns="46800">
            <a:spAutoFit/>
          </a:bodyPr>
          <a:lstStyle/>
          <a:p>
            <a:pPr algn="l"/>
            <a:r>
              <a:rPr lang="zh-CN" altLang="en-US" sz="4000" dirty="0">
                <a:solidFill>
                  <a:srgbClr val="FFFF00"/>
                </a:solidFill>
                <a:latin typeface="Arial" panose="020B0604020202020204" pitchFamily="34" charset="0"/>
              </a:rPr>
              <a:t>努力吧！</a:t>
            </a:r>
          </a:p>
        </p:txBody>
      </p:sp>
      <p:sp>
        <p:nvSpPr>
          <p:cNvPr id="656388" name="AutoShape 4"/>
          <p:cNvSpPr/>
          <p:nvPr/>
        </p:nvSpPr>
        <p:spPr>
          <a:xfrm flipV="1">
            <a:off x="4427538" y="620713"/>
            <a:ext cx="144462" cy="2447925"/>
          </a:xfrm>
          <a:custGeom>
            <a:avLst/>
            <a:gdLst>
              <a:gd name="txL" fmla="*/ 7200 w 21600"/>
              <a:gd name="txT" fmla="*/ 7200 h 21600"/>
              <a:gd name="txR" fmla="*/ 14400 w 21600"/>
              <a:gd name="txB" fmla="*/ 14400 h 21600"/>
            </a:gdLst>
            <a:ahLst/>
            <a:cxnLst>
              <a:cxn ang="0">
                <a:pos x="4846326" y="2147483647"/>
              </a:cxn>
              <a:cxn ang="0">
                <a:pos x="3230899" y="2147483647"/>
              </a:cxn>
              <a:cxn ang="0">
                <a:pos x="1615473" y="2147483647"/>
              </a:cxn>
              <a:cxn ang="0">
                <a:pos x="3230899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6389" name="AutoShape 5"/>
          <p:cNvSpPr/>
          <p:nvPr/>
        </p:nvSpPr>
        <p:spPr>
          <a:xfrm rot="-1905691" flipV="1">
            <a:off x="2987675" y="1052513"/>
            <a:ext cx="144463" cy="2447925"/>
          </a:xfrm>
          <a:custGeom>
            <a:avLst/>
            <a:gdLst>
              <a:gd name="txL" fmla="*/ 7200 w 21600"/>
              <a:gd name="txT" fmla="*/ 7200 h 21600"/>
              <a:gd name="txR" fmla="*/ 14400 w 21600"/>
              <a:gd name="txB" fmla="*/ 14400 h 21600"/>
            </a:gdLst>
            <a:ahLst/>
            <a:cxnLst>
              <a:cxn ang="0">
                <a:pos x="4846439" y="2147483647"/>
              </a:cxn>
              <a:cxn ang="0">
                <a:pos x="3230989" y="2147483647"/>
              </a:cxn>
              <a:cxn ang="0">
                <a:pos x="1615491" y="2147483647"/>
              </a:cxn>
              <a:cxn ang="0">
                <a:pos x="3230989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6390" name="AutoShape 6"/>
          <p:cNvSpPr/>
          <p:nvPr/>
        </p:nvSpPr>
        <p:spPr>
          <a:xfrm rot="-3057715" flipV="1">
            <a:off x="2051050" y="1916113"/>
            <a:ext cx="144463" cy="2447925"/>
          </a:xfrm>
          <a:custGeom>
            <a:avLst/>
            <a:gdLst>
              <a:gd name="txL" fmla="*/ 7200 w 21600"/>
              <a:gd name="txT" fmla="*/ 7200 h 21600"/>
              <a:gd name="txR" fmla="*/ 14400 w 21600"/>
              <a:gd name="txB" fmla="*/ 14400 h 21600"/>
            </a:gdLst>
            <a:ahLst/>
            <a:cxnLst>
              <a:cxn ang="0">
                <a:pos x="4846326" y="2147483647"/>
              </a:cxn>
              <a:cxn ang="0">
                <a:pos x="3230899" y="2147483647"/>
              </a:cxn>
              <a:cxn ang="0">
                <a:pos x="1615473" y="2147483647"/>
              </a:cxn>
              <a:cxn ang="0">
                <a:pos x="3230899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6391" name="AutoShape 7"/>
          <p:cNvSpPr/>
          <p:nvPr/>
        </p:nvSpPr>
        <p:spPr>
          <a:xfrm rot="-4094304" flipV="1">
            <a:off x="1474788" y="3068638"/>
            <a:ext cx="144462" cy="2447925"/>
          </a:xfrm>
          <a:custGeom>
            <a:avLst/>
            <a:gdLst>
              <a:gd name="txL" fmla="*/ 7200 w 21600"/>
              <a:gd name="txT" fmla="*/ 7200 h 21600"/>
              <a:gd name="txR" fmla="*/ 14400 w 21600"/>
              <a:gd name="txB" fmla="*/ 14400 h 21600"/>
            </a:gdLst>
            <a:ahLst/>
            <a:cxnLst>
              <a:cxn ang="0">
                <a:pos x="4846326" y="2147483647"/>
              </a:cxn>
              <a:cxn ang="0">
                <a:pos x="3230899" y="2147483647"/>
              </a:cxn>
              <a:cxn ang="0">
                <a:pos x="1615473" y="2147483647"/>
              </a:cxn>
              <a:cxn ang="0">
                <a:pos x="3230899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6392" name="AutoShape 8"/>
          <p:cNvSpPr/>
          <p:nvPr/>
        </p:nvSpPr>
        <p:spPr>
          <a:xfrm rot="-5065616" flipV="1">
            <a:off x="1258888" y="4221163"/>
            <a:ext cx="144462" cy="2447925"/>
          </a:xfrm>
          <a:custGeom>
            <a:avLst/>
            <a:gdLst>
              <a:gd name="txL" fmla="*/ 7200 w 21600"/>
              <a:gd name="txT" fmla="*/ 7200 h 21600"/>
              <a:gd name="txR" fmla="*/ 14400 w 21600"/>
              <a:gd name="txB" fmla="*/ 14400 h 21600"/>
            </a:gdLst>
            <a:ahLst/>
            <a:cxnLst>
              <a:cxn ang="0">
                <a:pos x="4846326" y="2147483647"/>
              </a:cxn>
              <a:cxn ang="0">
                <a:pos x="3230899" y="2147483647"/>
              </a:cxn>
              <a:cxn ang="0">
                <a:pos x="1615473" y="2147483647"/>
              </a:cxn>
              <a:cxn ang="0">
                <a:pos x="3230899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6393" name="AutoShape 9"/>
          <p:cNvSpPr/>
          <p:nvPr/>
        </p:nvSpPr>
        <p:spPr>
          <a:xfrm rot="1905691" flipH="1" flipV="1">
            <a:off x="5868988" y="1052513"/>
            <a:ext cx="144462" cy="2447925"/>
          </a:xfrm>
          <a:custGeom>
            <a:avLst/>
            <a:gdLst>
              <a:gd name="txL" fmla="*/ 7200 w 21600"/>
              <a:gd name="txT" fmla="*/ 7200 h 21600"/>
              <a:gd name="txR" fmla="*/ 14400 w 21600"/>
              <a:gd name="txB" fmla="*/ 14400 h 21600"/>
            </a:gdLst>
            <a:ahLst/>
            <a:cxnLst>
              <a:cxn ang="0">
                <a:pos x="4846326" y="2147483647"/>
              </a:cxn>
              <a:cxn ang="0">
                <a:pos x="3230899" y="2147483647"/>
              </a:cxn>
              <a:cxn ang="0">
                <a:pos x="1615473" y="2147483647"/>
              </a:cxn>
              <a:cxn ang="0">
                <a:pos x="3230899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6394" name="AutoShape 10"/>
          <p:cNvSpPr/>
          <p:nvPr/>
        </p:nvSpPr>
        <p:spPr>
          <a:xfrm rot="3057715" flipH="1" flipV="1">
            <a:off x="6804025" y="1916113"/>
            <a:ext cx="144463" cy="2447925"/>
          </a:xfrm>
          <a:custGeom>
            <a:avLst/>
            <a:gdLst>
              <a:gd name="txL" fmla="*/ 7200 w 21600"/>
              <a:gd name="txT" fmla="*/ 7200 h 21600"/>
              <a:gd name="txR" fmla="*/ 14400 w 21600"/>
              <a:gd name="txB" fmla="*/ 14400 h 21600"/>
            </a:gdLst>
            <a:ahLst/>
            <a:cxnLst>
              <a:cxn ang="0">
                <a:pos x="4846326" y="2147483647"/>
              </a:cxn>
              <a:cxn ang="0">
                <a:pos x="3230899" y="2147483647"/>
              </a:cxn>
              <a:cxn ang="0">
                <a:pos x="1615473" y="2147483647"/>
              </a:cxn>
              <a:cxn ang="0">
                <a:pos x="3230899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6395" name="AutoShape 11"/>
          <p:cNvSpPr/>
          <p:nvPr/>
        </p:nvSpPr>
        <p:spPr>
          <a:xfrm rot="4094304" flipH="1" flipV="1">
            <a:off x="7380288" y="3068638"/>
            <a:ext cx="144462" cy="2447925"/>
          </a:xfrm>
          <a:custGeom>
            <a:avLst/>
            <a:gdLst>
              <a:gd name="txL" fmla="*/ 7200 w 21600"/>
              <a:gd name="txT" fmla="*/ 7200 h 21600"/>
              <a:gd name="txR" fmla="*/ 14400 w 21600"/>
              <a:gd name="txB" fmla="*/ 14400 h 21600"/>
            </a:gdLst>
            <a:ahLst/>
            <a:cxnLst>
              <a:cxn ang="0">
                <a:pos x="4846326" y="2147483647"/>
              </a:cxn>
              <a:cxn ang="0">
                <a:pos x="3230899" y="2147483647"/>
              </a:cxn>
              <a:cxn ang="0">
                <a:pos x="1615473" y="2147483647"/>
              </a:cxn>
              <a:cxn ang="0">
                <a:pos x="3230899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6396" name="AutoShape 12"/>
          <p:cNvSpPr/>
          <p:nvPr/>
        </p:nvSpPr>
        <p:spPr>
          <a:xfrm rot="5065616" flipH="1" flipV="1">
            <a:off x="7596188" y="4221163"/>
            <a:ext cx="144462" cy="2447925"/>
          </a:xfrm>
          <a:custGeom>
            <a:avLst/>
            <a:gdLst>
              <a:gd name="txL" fmla="*/ 7200 w 21600"/>
              <a:gd name="txT" fmla="*/ 7200 h 21600"/>
              <a:gd name="txR" fmla="*/ 14400 w 21600"/>
              <a:gd name="txB" fmla="*/ 14400 h 21600"/>
            </a:gdLst>
            <a:ahLst/>
            <a:cxnLst>
              <a:cxn ang="0">
                <a:pos x="4846326" y="2147483647"/>
              </a:cxn>
              <a:cxn ang="0">
                <a:pos x="3230899" y="2147483647"/>
              </a:cxn>
              <a:cxn ang="0">
                <a:pos x="1615473" y="2147483647"/>
              </a:cxn>
              <a:cxn ang="0">
                <a:pos x="3230899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56397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0338" y="3141663"/>
            <a:ext cx="3527425" cy="2881312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563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563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5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5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5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5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5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5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5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5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971550" y="3708400"/>
            <a:ext cx="1524000" cy="2457450"/>
            <a:chOff x="480" y="912"/>
            <a:chExt cx="960" cy="1548"/>
          </a:xfrm>
        </p:grpSpPr>
        <p:graphicFrame>
          <p:nvGraphicFramePr>
            <p:cNvPr id="34830" name="Object 5"/>
            <p:cNvGraphicFramePr>
              <a:graphicFrameLocks noChangeAspect="1"/>
            </p:cNvGraphicFramePr>
            <p:nvPr/>
          </p:nvGraphicFramePr>
          <p:xfrm>
            <a:off x="480" y="960"/>
            <a:ext cx="794" cy="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r:id="rId3" imgW="584200" imgH="1104900" progId="Flash.Movie">
                    <p:embed/>
                  </p:oleObj>
                </mc:Choice>
                <mc:Fallback>
                  <p:oleObj r:id="rId3" imgW="584200" imgH="1104900" progId="Flash.Movie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80" y="960"/>
                          <a:ext cx="794" cy="15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31" name="WordArt 6"/>
            <p:cNvSpPr>
              <a:spLocks noTextEdit="1"/>
            </p:cNvSpPr>
            <p:nvPr/>
          </p:nvSpPr>
          <p:spPr>
            <a:xfrm>
              <a:off x="816" y="91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12</a:t>
              </a:r>
            </a:p>
          </p:txBody>
        </p:sp>
        <p:sp>
          <p:nvSpPr>
            <p:cNvPr id="34832" name="WordArt 7"/>
            <p:cNvSpPr>
              <a:spLocks noTextEdit="1"/>
            </p:cNvSpPr>
            <p:nvPr/>
          </p:nvSpPr>
          <p:spPr>
            <a:xfrm>
              <a:off x="1296" y="163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16</a:t>
              </a: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5962650" y="3498850"/>
            <a:ext cx="2209800" cy="2667000"/>
            <a:chOff x="3888" y="864"/>
            <a:chExt cx="1392" cy="1680"/>
          </a:xfrm>
        </p:grpSpPr>
        <p:graphicFrame>
          <p:nvGraphicFramePr>
            <p:cNvPr id="34827" name="Object 9"/>
            <p:cNvGraphicFramePr>
              <a:graphicFrameLocks noChangeAspect="1"/>
            </p:cNvGraphicFramePr>
            <p:nvPr/>
          </p:nvGraphicFramePr>
          <p:xfrm>
            <a:off x="3888" y="864"/>
            <a:ext cx="1248" cy="1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" r:id="rId5" imgW="914400" imgH="1104900" progId="Flash.Movie">
                    <p:embed/>
                  </p:oleObj>
                </mc:Choice>
                <mc:Fallback>
                  <p:oleObj r:id="rId5" imgW="914400" imgH="1104900" progId="Flash.Movie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888" y="864"/>
                          <a:ext cx="1248" cy="168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8" name="WordArt 10"/>
            <p:cNvSpPr>
              <a:spLocks noTextEdit="1"/>
            </p:cNvSpPr>
            <p:nvPr/>
          </p:nvSpPr>
          <p:spPr>
            <a:xfrm>
              <a:off x="5136" y="177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15</a:t>
              </a:r>
            </a:p>
          </p:txBody>
        </p:sp>
        <p:sp>
          <p:nvSpPr>
            <p:cNvPr id="34829" name="WordArt 11"/>
            <p:cNvSpPr>
              <a:spLocks noTextEdit="1"/>
            </p:cNvSpPr>
            <p:nvPr/>
          </p:nvSpPr>
          <p:spPr>
            <a:xfrm>
              <a:off x="4416" y="86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18</a:t>
              </a: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2971800" y="5038725"/>
            <a:ext cx="2611438" cy="838200"/>
            <a:chOff x="1872" y="1200"/>
            <a:chExt cx="1645" cy="528"/>
          </a:xfrm>
        </p:grpSpPr>
        <p:graphicFrame>
          <p:nvGraphicFramePr>
            <p:cNvPr id="34824" name="Object 13"/>
            <p:cNvGraphicFramePr>
              <a:graphicFrameLocks noChangeAspect="1"/>
            </p:cNvGraphicFramePr>
            <p:nvPr/>
          </p:nvGraphicFramePr>
          <p:xfrm>
            <a:off x="1920" y="1200"/>
            <a:ext cx="1597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6" r:id="rId7" imgW="1868170" imgH="349250" progId="Flash.Movie">
                    <p:embed/>
                  </p:oleObj>
                </mc:Choice>
                <mc:Fallback>
                  <p:oleObj r:id="rId7" imgW="1868170" imgH="349250" progId="Flash.Movie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20" y="1200"/>
                          <a:ext cx="1597" cy="35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5" name="WordArt 14"/>
            <p:cNvSpPr>
              <a:spLocks noTextEdit="1"/>
            </p:cNvSpPr>
            <p:nvPr/>
          </p:nvSpPr>
          <p:spPr>
            <a:xfrm>
              <a:off x="2688" y="158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20</a:t>
              </a:r>
            </a:p>
          </p:txBody>
        </p:sp>
        <p:sp>
          <p:nvSpPr>
            <p:cNvPr id="34826" name="WordArt 15"/>
            <p:cNvSpPr>
              <a:spLocks noTextEdit="1"/>
            </p:cNvSpPr>
            <p:nvPr/>
          </p:nvSpPr>
          <p:spPr>
            <a:xfrm>
              <a:off x="1872" y="1344"/>
              <a:ext cx="96" cy="96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</a:p>
          </p:txBody>
        </p:sp>
      </p:grpSp>
      <p:sp>
        <p:nvSpPr>
          <p:cNvPr id="667664" name="Text Box 16"/>
          <p:cNvSpPr txBox="1"/>
          <p:nvPr/>
        </p:nvSpPr>
        <p:spPr>
          <a:xfrm>
            <a:off x="555625" y="981075"/>
            <a:ext cx="3944938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0" dirty="0">
                <a:solidFill>
                  <a:srgbClr val="99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计算下现各圆柱的表面积。（单位：厘米）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6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23681" y="1039144"/>
            <a:ext cx="29674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教学目标</a:t>
            </a:r>
          </a:p>
        </p:txBody>
      </p:sp>
      <p:sp>
        <p:nvSpPr>
          <p:cNvPr id="17411" name="TextBox 4"/>
          <p:cNvSpPr txBox="1"/>
          <p:nvPr/>
        </p:nvSpPr>
        <p:spPr>
          <a:xfrm>
            <a:off x="536575" y="2008188"/>
            <a:ext cx="7415213" cy="440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zh-CN" sz="2800" dirty="0">
                <a:latin typeface="Arial" panose="020B0604020202020204" pitchFamily="34" charset="0"/>
              </a:rPr>
              <a:t>1.  </a:t>
            </a:r>
            <a:r>
              <a:rPr lang="zh-CN" altLang="en-US" sz="2800" dirty="0">
                <a:latin typeface="Arial" panose="020B0604020202020204" pitchFamily="34" charset="0"/>
              </a:rPr>
              <a:t>能根据具体情境，灵活运用圆柱表面积的计算方法解决生活中一些简单的问题，使学生感受到数学与生活的密切联系</a:t>
            </a:r>
          </a:p>
          <a:p>
            <a:pPr algn="l"/>
            <a:r>
              <a:rPr lang="en-US" altLang="zh-CN" sz="2800" dirty="0">
                <a:latin typeface="Arial" panose="020B0604020202020204" pitchFamily="34" charset="0"/>
              </a:rPr>
              <a:t>2.  </a:t>
            </a:r>
            <a:r>
              <a:rPr lang="zh-CN" altLang="en-US" sz="2800" dirty="0">
                <a:latin typeface="Arial" panose="020B0604020202020204" pitchFamily="34" charset="0"/>
              </a:rPr>
              <a:t>通过想象、操作等活动，知道圆柱侧面展开后可以是一个长方形，加深对圆柱特征的认识，发展空间观念。</a:t>
            </a:r>
          </a:p>
          <a:p>
            <a:pPr algn="l"/>
            <a:r>
              <a:rPr lang="en-US" altLang="zh-CN" sz="2800" dirty="0">
                <a:latin typeface="Arial" panose="020B0604020202020204" pitchFamily="34" charset="0"/>
              </a:rPr>
              <a:t>3.  </a:t>
            </a:r>
            <a:r>
              <a:rPr lang="zh-CN" altLang="en-US" sz="2800" dirty="0">
                <a:latin typeface="Arial" panose="020B0604020202020204" pitchFamily="34" charset="0"/>
              </a:rPr>
              <a:t>结合具体情境和动手操作，探索圆柱侧面积的计算方法，掌握圆柱侧面积和表面积的计算方法，能正确计算圆柱的侧面积和表面积。</a:t>
            </a:r>
          </a:p>
          <a:p>
            <a:pPr algn="l"/>
            <a:endParaRPr lang="zh-CN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/>
          <p:nvPr/>
        </p:nvSpPr>
        <p:spPr>
          <a:xfrm>
            <a:off x="0" y="620713"/>
            <a:ext cx="9144000" cy="59039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zh-CN" sz="2800" dirty="0">
              <a:latin typeface="Arial" panose="020B0604020202020204" pitchFamily="34" charset="0"/>
            </a:endParaRPr>
          </a:p>
        </p:txBody>
      </p:sp>
      <p:pic>
        <p:nvPicPr>
          <p:cNvPr id="35843" name="Picture 3" descr="BCKLN0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" y="1628775"/>
            <a:ext cx="9024937" cy="4824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8676" name="Text Box 4"/>
          <p:cNvSpPr txBox="1"/>
          <p:nvPr/>
        </p:nvSpPr>
        <p:spPr>
          <a:xfrm>
            <a:off x="2006600" y="1989138"/>
            <a:ext cx="64928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35845" name="Text Box 5"/>
          <p:cNvSpPr txBox="1"/>
          <p:nvPr/>
        </p:nvSpPr>
        <p:spPr>
          <a:xfrm>
            <a:off x="755650" y="2944813"/>
            <a:ext cx="1439863" cy="5191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选一选</a:t>
            </a:r>
          </a:p>
        </p:txBody>
      </p:sp>
      <p:sp>
        <p:nvSpPr>
          <p:cNvPr id="668678" name="Text Box 6"/>
          <p:cNvSpPr txBox="1"/>
          <p:nvPr/>
        </p:nvSpPr>
        <p:spPr>
          <a:xfrm>
            <a:off x="3492500" y="3144838"/>
            <a:ext cx="3168650" cy="1250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dirty="0">
                <a:solidFill>
                  <a:srgbClr val="66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4000" dirty="0">
                <a:solidFill>
                  <a:srgbClr val="66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  </a:t>
            </a:r>
            <a:r>
              <a:rPr lang="en-US" altLang="zh-CN" sz="4000" dirty="0">
                <a:solidFill>
                  <a:srgbClr val="669900"/>
                </a:solidFill>
                <a:latin typeface="Arial" panose="020B0604020202020204" pitchFamily="34" charset="0"/>
              </a:rPr>
              <a:t>6</a:t>
            </a:r>
            <a:r>
              <a:rPr lang="en-US" altLang="zh-CN" b="0" dirty="0">
                <a:latin typeface="Arial" panose="020B0604020202020204" pitchFamily="34" charset="0"/>
              </a:rPr>
              <a:t> </a:t>
            </a:r>
            <a:br>
              <a:rPr lang="en-US" altLang="zh-CN" b="0" dirty="0">
                <a:latin typeface="Arial" panose="020B0604020202020204" pitchFamily="34" charset="0"/>
              </a:rPr>
            </a:br>
            <a:endParaRPr lang="en-US" altLang="zh-CN" b="0" dirty="0">
              <a:latin typeface="Arial" panose="020B0604020202020204" pitchFamily="34" charset="0"/>
            </a:endParaRPr>
          </a:p>
        </p:txBody>
      </p:sp>
      <p:sp>
        <p:nvSpPr>
          <p:cNvPr id="668679" name="Text Box 7"/>
          <p:cNvSpPr txBox="1"/>
          <p:nvPr/>
        </p:nvSpPr>
        <p:spPr>
          <a:xfrm>
            <a:off x="3492500" y="4090988"/>
            <a:ext cx="3168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dirty="0">
                <a:solidFill>
                  <a:srgbClr val="66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4000" dirty="0">
                <a:solidFill>
                  <a:srgbClr val="66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 </a:t>
            </a:r>
            <a:r>
              <a:rPr lang="en-US" altLang="zh-CN" sz="4000" dirty="0">
                <a:solidFill>
                  <a:srgbClr val="669900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668680" name="Text Box 8"/>
          <p:cNvSpPr txBox="1"/>
          <p:nvPr/>
        </p:nvSpPr>
        <p:spPr>
          <a:xfrm>
            <a:off x="3492500" y="5032375"/>
            <a:ext cx="42481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dirty="0">
                <a:solidFill>
                  <a:srgbClr val="66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4000" dirty="0">
                <a:solidFill>
                  <a:srgbClr val="66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 </a:t>
            </a:r>
            <a:r>
              <a:rPr lang="en-US" altLang="zh-CN" sz="4000" dirty="0">
                <a:solidFill>
                  <a:srgbClr val="669900"/>
                </a:solidFill>
                <a:latin typeface="Arial" panose="020B0604020202020204" pitchFamily="34" charset="0"/>
              </a:rPr>
              <a:t>24</a:t>
            </a:r>
            <a:endParaRPr lang="en-US" altLang="zh-CN" sz="4000" dirty="0">
              <a:solidFill>
                <a:srgbClr val="66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9" name="Text Box 9"/>
          <p:cNvSpPr txBox="1"/>
          <p:nvPr/>
        </p:nvSpPr>
        <p:spPr>
          <a:xfrm>
            <a:off x="611188" y="908050"/>
            <a:ext cx="8099425" cy="2289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dirty="0">
                <a:solidFill>
                  <a:srgbClr val="0033CC"/>
                </a:solidFill>
                <a:latin typeface="Arial" panose="020B0604020202020204" pitchFamily="34" charset="0"/>
              </a:rPr>
              <a:t>一个圆柱形木棒，底面半径</a:t>
            </a:r>
            <a:r>
              <a:rPr lang="en-US" altLang="zh-CN" dirty="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  <a:r>
              <a:rPr lang="zh-CN" altLang="en-US" dirty="0">
                <a:solidFill>
                  <a:srgbClr val="0033CC"/>
                </a:solidFill>
                <a:latin typeface="Arial" panose="020B0604020202020204" pitchFamily="34" charset="0"/>
              </a:rPr>
              <a:t>厘米，高</a:t>
            </a:r>
            <a:r>
              <a:rPr lang="en-US" altLang="zh-CN" dirty="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  <a:r>
              <a:rPr lang="zh-CN" altLang="en-US" dirty="0">
                <a:solidFill>
                  <a:srgbClr val="0033CC"/>
                </a:solidFill>
                <a:latin typeface="Arial" panose="020B0604020202020204" pitchFamily="34" charset="0"/>
              </a:rPr>
              <a:t>厘米，沿底面直径纵剖后，表面积之和增加（   ）平方厘米。</a:t>
            </a:r>
            <a:br>
              <a:rPr lang="zh-CN" altLang="en-US" dirty="0">
                <a:solidFill>
                  <a:srgbClr val="0033CC"/>
                </a:solidFill>
                <a:latin typeface="Arial" panose="020B0604020202020204" pitchFamily="34" charset="0"/>
              </a:rPr>
            </a:br>
            <a:endParaRPr lang="zh-CN" altLang="en-US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6" grpId="0"/>
      <p:bldP spid="668678" grpId="0"/>
      <p:bldP spid="668679" grpId="0"/>
      <p:bldP spid="6686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/>
          <p:nvPr/>
        </p:nvSpPr>
        <p:spPr>
          <a:xfrm>
            <a:off x="179388" y="620713"/>
            <a:ext cx="8820150" cy="59039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pic>
        <p:nvPicPr>
          <p:cNvPr id="670723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363" y="3171825"/>
            <a:ext cx="4068762" cy="3641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"/>
          <p:cNvGrpSpPr/>
          <p:nvPr/>
        </p:nvGrpSpPr>
        <p:grpSpPr>
          <a:xfrm>
            <a:off x="468313" y="765175"/>
            <a:ext cx="4679950" cy="5184775"/>
            <a:chOff x="295" y="482"/>
            <a:chExt cx="2948" cy="3266"/>
          </a:xfrm>
        </p:grpSpPr>
        <p:sp>
          <p:nvSpPr>
            <p:cNvPr id="36869" name="AutoShape 5"/>
            <p:cNvSpPr/>
            <p:nvPr/>
          </p:nvSpPr>
          <p:spPr>
            <a:xfrm>
              <a:off x="295" y="482"/>
              <a:ext cx="2948" cy="3266"/>
            </a:xfrm>
            <a:prstGeom prst="foldedCorner">
              <a:avLst>
                <a:gd name="adj" fmla="val 12500"/>
              </a:avLst>
            </a:prstGeom>
            <a:solidFill>
              <a:srgbClr val="F2F6DA"/>
            </a:solidFill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6870" name="Text Box 6"/>
            <p:cNvSpPr txBox="1"/>
            <p:nvPr/>
          </p:nvSpPr>
          <p:spPr>
            <a:xfrm>
              <a:off x="453" y="826"/>
              <a:ext cx="2699" cy="213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dirty="0">
                  <a:latin typeface="Arial" panose="020B0604020202020204" pitchFamily="34" charset="0"/>
                </a:rPr>
                <a:t>     </a:t>
              </a:r>
              <a:r>
                <a:rPr lang="zh-CN" altLang="en-US" dirty="0">
                  <a:latin typeface="Arial" panose="020B0604020202020204" pitchFamily="34" charset="0"/>
                </a:rPr>
                <a:t>一台压路机的滚筒宽</a:t>
              </a:r>
              <a:r>
                <a:rPr lang="en-US" altLang="zh-CN" dirty="0">
                  <a:latin typeface="Arial" panose="020B0604020202020204" pitchFamily="34" charset="0"/>
                </a:rPr>
                <a:t>1.2</a:t>
              </a:r>
              <a:r>
                <a:rPr lang="zh-CN" altLang="en-US" dirty="0">
                  <a:latin typeface="Arial" panose="020B0604020202020204" pitchFamily="34" charset="0"/>
                </a:rPr>
                <a:t>米，直径为</a:t>
              </a:r>
              <a:r>
                <a:rPr lang="en-US" altLang="zh-CN" dirty="0">
                  <a:latin typeface="Arial" panose="020B0604020202020204" pitchFamily="34" charset="0"/>
                </a:rPr>
                <a:t>0.8</a:t>
              </a:r>
              <a:r>
                <a:rPr lang="zh-CN" altLang="en-US" dirty="0">
                  <a:latin typeface="Arial" panose="020B0604020202020204" pitchFamily="34" charset="0"/>
                </a:rPr>
                <a:t>米。如果它滚动</a:t>
              </a:r>
              <a:r>
                <a:rPr lang="en-US" altLang="zh-CN" dirty="0">
                  <a:latin typeface="Arial" panose="020B0604020202020204" pitchFamily="34" charset="0"/>
                </a:rPr>
                <a:t>10</a:t>
              </a:r>
              <a:r>
                <a:rPr lang="zh-CN" altLang="en-US" dirty="0">
                  <a:latin typeface="Arial" panose="020B0604020202020204" pitchFamily="34" charset="0"/>
                </a:rPr>
                <a:t>周，压路的面积是多少平方米？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图片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Rectangle 3"/>
          <p:cNvSpPr/>
          <p:nvPr/>
        </p:nvSpPr>
        <p:spPr>
          <a:xfrm>
            <a:off x="1582738" y="1341438"/>
            <a:ext cx="7381875" cy="17399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>
            <a:spAutoFit/>
          </a:bodyPr>
          <a:lstStyle/>
          <a:p>
            <a:pPr algn="l"/>
            <a:r>
              <a:rPr lang="zh-CN" altLang="en-US" b="0" dirty="0">
                <a:latin typeface="Arial" panose="020B0604020202020204" pitchFamily="34" charset="0"/>
              </a:rPr>
              <a:t>如果一段圆柱形的木头，截成两截，它的表面积会有什么变化呢？</a:t>
            </a:r>
            <a:br>
              <a:rPr lang="zh-CN" altLang="en-US" b="0" dirty="0">
                <a:latin typeface="Arial" panose="020B0604020202020204" pitchFamily="34" charset="0"/>
              </a:rPr>
            </a:br>
            <a:endParaRPr lang="zh-CN" altLang="en-US" b="0" dirty="0">
              <a:latin typeface="Arial" panose="020B0604020202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4572000" y="3506788"/>
            <a:ext cx="3097213" cy="1290637"/>
            <a:chOff x="3833" y="1451"/>
            <a:chExt cx="2372" cy="1208"/>
          </a:xfrm>
        </p:grpSpPr>
        <p:sp>
          <p:nvSpPr>
            <p:cNvPr id="37894" name="AutoShape 5" descr="深色木质"/>
            <p:cNvSpPr/>
            <p:nvPr/>
          </p:nvSpPr>
          <p:spPr>
            <a:xfrm rot="-5400000">
              <a:off x="4422" y="875"/>
              <a:ext cx="1207" cy="2358"/>
            </a:xfrm>
            <a:prstGeom prst="can">
              <a:avLst>
                <a:gd name="adj" fmla="val 25611"/>
              </a:avLst>
            </a:prstGeom>
            <a:blipFill rotWithShape="0">
              <a:blip r:embed="rId3"/>
            </a:blipFill>
            <a:ln w="9525">
              <a:noFill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7895" name="Oval 6" descr="胡桃"/>
            <p:cNvSpPr/>
            <p:nvPr/>
          </p:nvSpPr>
          <p:spPr>
            <a:xfrm>
              <a:off x="3833" y="1452"/>
              <a:ext cx="354" cy="1207"/>
            </a:xfrm>
            <a:prstGeom prst="ellipse">
              <a:avLst/>
            </a:prstGeom>
            <a:blipFill rotWithShape="0">
              <a:blip r:embed="rId4"/>
            </a:blipFill>
            <a:ln w="9525">
              <a:noFill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671751" name="AutoShape 7" descr="深色木质"/>
          <p:cNvSpPr/>
          <p:nvPr/>
        </p:nvSpPr>
        <p:spPr>
          <a:xfrm rot="-5400000">
            <a:off x="2903538" y="2552700"/>
            <a:ext cx="1289050" cy="3198813"/>
          </a:xfrm>
          <a:prstGeom prst="can">
            <a:avLst>
              <a:gd name="adj" fmla="val 32532"/>
            </a:avLst>
          </a:prstGeom>
          <a:blipFill rotWithShape="0">
            <a:blip r:embed="rId3"/>
          </a:blip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7864 -7.40741E-7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5503 -7.40741E-7 " pathEditMode="relative" ptsTypes="AA">
                                      <p:cBhvr>
                                        <p:cTn id="8" dur="2000" fill="hold"/>
                                        <p:tgtEl>
                                          <p:spTgt spid="67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01976" y="1138535"/>
            <a:ext cx="29674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all" spc="0" normalizeH="0" baseline="0" noProof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全课小结</a:t>
            </a:r>
            <a:endParaRPr kumimoji="0" lang="zh-CN" altLang="en-US" sz="5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38915" name="TextBox 4"/>
          <p:cNvSpPr txBox="1"/>
          <p:nvPr/>
        </p:nvSpPr>
        <p:spPr>
          <a:xfrm>
            <a:off x="1371600" y="3300413"/>
            <a:ext cx="61023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这节课你学到了什么？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/>
          <p:nvPr/>
        </p:nvSpPr>
        <p:spPr>
          <a:xfrm>
            <a:off x="323850" y="635000"/>
            <a:ext cx="8820150" cy="59769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pic>
        <p:nvPicPr>
          <p:cNvPr id="665607" name="Picture 7" descr="111685687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6688" y="2039938"/>
            <a:ext cx="3311525" cy="288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5"/>
          <p:cNvGrpSpPr/>
          <p:nvPr/>
        </p:nvGrpSpPr>
        <p:grpSpPr>
          <a:xfrm>
            <a:off x="3030538" y="3519488"/>
            <a:ext cx="1797050" cy="2265362"/>
            <a:chOff x="432" y="1140"/>
            <a:chExt cx="912" cy="1500"/>
          </a:xfrm>
        </p:grpSpPr>
        <p:graphicFrame>
          <p:nvGraphicFramePr>
            <p:cNvPr id="19461" name="Object 6"/>
            <p:cNvGraphicFramePr>
              <a:graphicFrameLocks noChangeAspect="1"/>
            </p:cNvGraphicFramePr>
            <p:nvPr/>
          </p:nvGraphicFramePr>
          <p:xfrm>
            <a:off x="432" y="1140"/>
            <a:ext cx="784" cy="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r:id="rId3" imgW="577850" imgH="1104900" progId="Flash.Movie">
                    <p:embed/>
                  </p:oleObj>
                </mc:Choice>
                <mc:Fallback>
                  <p:oleObj r:id="rId3" imgW="577850" imgH="1104900" progId="Flash.Movie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2" y="1140"/>
                          <a:ext cx="784" cy="15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2" name="WordArt 7"/>
            <p:cNvSpPr>
              <a:spLocks noTextEdit="1"/>
            </p:cNvSpPr>
            <p:nvPr/>
          </p:nvSpPr>
          <p:spPr>
            <a:xfrm>
              <a:off x="1200" y="1872"/>
              <a:ext cx="144" cy="19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30</a:t>
              </a:r>
            </a:p>
          </p:txBody>
        </p:sp>
        <p:sp>
          <p:nvSpPr>
            <p:cNvPr id="19463" name="WordArt 8"/>
            <p:cNvSpPr>
              <a:spLocks noTextEdit="1"/>
            </p:cNvSpPr>
            <p:nvPr/>
          </p:nvSpPr>
          <p:spPr>
            <a:xfrm>
              <a:off x="768" y="1200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19464" name="WordArt 9"/>
            <p:cNvSpPr>
              <a:spLocks noTextEdit="1"/>
            </p:cNvSpPr>
            <p:nvPr/>
          </p:nvSpPr>
          <p:spPr>
            <a:xfrm>
              <a:off x="768" y="2400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10</a:t>
              </a:r>
            </a:p>
          </p:txBody>
        </p:sp>
      </p:grpSp>
      <p:sp>
        <p:nvSpPr>
          <p:cNvPr id="19460" name="Text Box 10"/>
          <p:cNvSpPr txBox="1"/>
          <p:nvPr/>
        </p:nvSpPr>
        <p:spPr>
          <a:xfrm>
            <a:off x="1198563" y="1898650"/>
            <a:ext cx="6686550" cy="12033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做一个圆柱形纸盒，至少需要用多大面积的纸板</a:t>
            </a:r>
            <a:r>
              <a:rPr lang="en-US" altLang="zh-CN" dirty="0">
                <a:latin typeface="Arial" panose="020B0604020202020204" pitchFamily="34" charset="0"/>
              </a:rPr>
              <a:t>？（</a:t>
            </a:r>
            <a:r>
              <a:rPr lang="zh-CN" altLang="en-US" dirty="0">
                <a:latin typeface="Arial" panose="020B0604020202020204" pitchFamily="34" charset="0"/>
              </a:rPr>
              <a:t>接口处不计）</a:t>
            </a:r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3" name="Text Box 3"/>
          <p:cNvSpPr txBox="1"/>
          <p:nvPr/>
        </p:nvSpPr>
        <p:spPr>
          <a:xfrm>
            <a:off x="642938" y="1555750"/>
            <a:ext cx="3600450" cy="14493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zh-CN" altLang="en-US" sz="4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</a:rPr>
              <a:t>这是要求圆柱的表面积</a:t>
            </a:r>
            <a:r>
              <a:rPr lang="en-US" altLang="zh-CN" sz="4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</a:rPr>
              <a:t>。 </a:t>
            </a:r>
          </a:p>
        </p:txBody>
      </p:sp>
      <p:sp>
        <p:nvSpPr>
          <p:cNvPr id="660484" name="Text Box 4"/>
          <p:cNvSpPr txBox="1"/>
          <p:nvPr/>
        </p:nvSpPr>
        <p:spPr>
          <a:xfrm>
            <a:off x="4999038" y="898525"/>
            <a:ext cx="3643312" cy="27717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zh-CN" altLang="en-US" sz="4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</a:rPr>
              <a:t>圆柱的底面积容易求</a:t>
            </a:r>
            <a:r>
              <a:rPr lang="en-US" altLang="zh-CN" sz="4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</a:rPr>
              <a:t>，</a:t>
            </a:r>
            <a:r>
              <a:rPr lang="zh-CN" altLang="en-US" sz="4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</a:rPr>
              <a:t>圆柱的侧面积怎么求呢？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3" grpId="0"/>
      <p:bldP spid="6604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/>
          <p:nvPr/>
        </p:nvGrpSpPr>
        <p:grpSpPr>
          <a:xfrm>
            <a:off x="0" y="0"/>
            <a:ext cx="9144000" cy="6858000"/>
            <a:chOff x="111" y="391"/>
            <a:chExt cx="5539" cy="3765"/>
          </a:xfrm>
        </p:grpSpPr>
        <p:pic>
          <p:nvPicPr>
            <p:cNvPr id="21513" name="Picture 3" descr="sgh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" y="391"/>
              <a:ext cx="5539" cy="37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4" name="Rectangle 4"/>
            <p:cNvSpPr/>
            <p:nvPr/>
          </p:nvSpPr>
          <p:spPr>
            <a:xfrm>
              <a:off x="4876" y="3974"/>
              <a:ext cx="680" cy="9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1507" name="AutoShape 5"/>
          <p:cNvSpPr/>
          <p:nvPr/>
        </p:nvSpPr>
        <p:spPr>
          <a:xfrm>
            <a:off x="144463" y="596900"/>
            <a:ext cx="8820150" cy="5976938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8" name="AutoShape 6"/>
          <p:cNvSpPr/>
          <p:nvPr/>
        </p:nvSpPr>
        <p:spPr>
          <a:xfrm>
            <a:off x="3059113" y="1600200"/>
            <a:ext cx="2305050" cy="4095750"/>
          </a:xfrm>
          <a:prstGeom prst="can">
            <a:avLst>
              <a:gd name="adj" fmla="val 44421"/>
            </a:avLst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9" name="Oval 7"/>
          <p:cNvSpPr/>
          <p:nvPr/>
        </p:nvSpPr>
        <p:spPr>
          <a:xfrm>
            <a:off x="3059113" y="1600200"/>
            <a:ext cx="2305050" cy="1023938"/>
          </a:xfrm>
          <a:prstGeom prst="ellipse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0" name="Oval 8"/>
          <p:cNvSpPr/>
          <p:nvPr/>
        </p:nvSpPr>
        <p:spPr>
          <a:xfrm>
            <a:off x="3059113" y="4652963"/>
            <a:ext cx="2305050" cy="1023937"/>
          </a:xfrm>
          <a:prstGeom prst="ellipse">
            <a:avLst/>
          </a:prstGeom>
          <a:solidFill>
            <a:srgbClr val="99CC00">
              <a:alpha val="56078"/>
            </a:srgbClr>
          </a:solidFill>
          <a:ln w="9525" cap="flat" cmpd="sng">
            <a:solidFill>
              <a:schemeClr val="bg2"/>
            </a:solidFill>
            <a:prstDash val="dash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77897" name="Line 9"/>
          <p:cNvSpPr/>
          <p:nvPr/>
        </p:nvSpPr>
        <p:spPr>
          <a:xfrm>
            <a:off x="4211638" y="2708275"/>
            <a:ext cx="0" cy="2952750"/>
          </a:xfrm>
          <a:prstGeom prst="line">
            <a:avLst/>
          </a:prstGeom>
          <a:ln w="12700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77898" name="Picture 10" descr="TO041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0326990" flipH="1">
            <a:off x="3698875" y="1022350"/>
            <a:ext cx="944563" cy="1555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8981 L 0.00226 0.572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7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/>
          <p:nvPr/>
        </p:nvGrpSpPr>
        <p:grpSpPr>
          <a:xfrm>
            <a:off x="0" y="0"/>
            <a:ext cx="9144000" cy="6858000"/>
            <a:chOff x="111" y="391"/>
            <a:chExt cx="5539" cy="3765"/>
          </a:xfrm>
        </p:grpSpPr>
        <p:pic>
          <p:nvPicPr>
            <p:cNvPr id="22533" name="Picture 3" descr="sgh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" y="391"/>
              <a:ext cx="5539" cy="37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4" name="Rectangle 4"/>
            <p:cNvSpPr/>
            <p:nvPr/>
          </p:nvSpPr>
          <p:spPr>
            <a:xfrm>
              <a:off x="4876" y="3974"/>
              <a:ext cx="680" cy="9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2531" name="AutoShape 5"/>
          <p:cNvSpPr/>
          <p:nvPr/>
        </p:nvSpPr>
        <p:spPr>
          <a:xfrm>
            <a:off x="179388" y="620713"/>
            <a:ext cx="8820150" cy="5976937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2532" name="Picture 6" descr="rty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075" y="1628775"/>
            <a:ext cx="2676525" cy="4143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/>
          <p:nvPr/>
        </p:nvGrpSpPr>
        <p:grpSpPr>
          <a:xfrm>
            <a:off x="0" y="0"/>
            <a:ext cx="9144000" cy="6858000"/>
            <a:chOff x="111" y="391"/>
            <a:chExt cx="5539" cy="3765"/>
          </a:xfrm>
        </p:grpSpPr>
        <p:pic>
          <p:nvPicPr>
            <p:cNvPr id="23559" name="Picture 3" descr="sgh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" y="391"/>
              <a:ext cx="5539" cy="37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60" name="Rectangle 4"/>
            <p:cNvSpPr/>
            <p:nvPr/>
          </p:nvSpPr>
          <p:spPr>
            <a:xfrm>
              <a:off x="4876" y="3974"/>
              <a:ext cx="680" cy="9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3555" name="AutoShape 5"/>
          <p:cNvSpPr/>
          <p:nvPr/>
        </p:nvSpPr>
        <p:spPr>
          <a:xfrm>
            <a:off x="179388" y="620713"/>
            <a:ext cx="8820150" cy="5976937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56" name="Oval 6"/>
          <p:cNvSpPr/>
          <p:nvPr/>
        </p:nvSpPr>
        <p:spPr>
          <a:xfrm>
            <a:off x="3059113" y="1089025"/>
            <a:ext cx="2089150" cy="828675"/>
          </a:xfrm>
          <a:prstGeom prst="ellipse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57" name="Oval 7"/>
          <p:cNvSpPr/>
          <p:nvPr/>
        </p:nvSpPr>
        <p:spPr>
          <a:xfrm>
            <a:off x="3130550" y="5300663"/>
            <a:ext cx="2089150" cy="828675"/>
          </a:xfrm>
          <a:prstGeom prst="ellipse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3558" name="Picture 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1773238"/>
            <a:ext cx="2676525" cy="4143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/>
          <p:nvPr/>
        </p:nvGrpSpPr>
        <p:grpSpPr>
          <a:xfrm>
            <a:off x="0" y="0"/>
            <a:ext cx="9144000" cy="6858000"/>
            <a:chOff x="111" y="391"/>
            <a:chExt cx="5558" cy="3765"/>
          </a:xfrm>
        </p:grpSpPr>
        <p:grpSp>
          <p:nvGrpSpPr>
            <p:cNvPr id="24587" name="Group 3"/>
            <p:cNvGrpSpPr/>
            <p:nvPr/>
          </p:nvGrpSpPr>
          <p:grpSpPr>
            <a:xfrm>
              <a:off x="111" y="391"/>
              <a:ext cx="5539" cy="3765"/>
              <a:chOff x="111" y="391"/>
              <a:chExt cx="5539" cy="3765"/>
            </a:xfrm>
          </p:grpSpPr>
          <p:pic>
            <p:nvPicPr>
              <p:cNvPr id="24589" name="Picture 4" descr="sgh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1" y="391"/>
                <a:ext cx="5539" cy="37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</p:pic>
          <p:sp>
            <p:nvSpPr>
              <p:cNvPr id="24590" name="Rectangle 5"/>
              <p:cNvSpPr/>
              <p:nvPr/>
            </p:nvSpPr>
            <p:spPr>
              <a:xfrm>
                <a:off x="4876" y="3974"/>
                <a:ext cx="680" cy="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588" name="AutoShape 6"/>
            <p:cNvSpPr/>
            <p:nvPr/>
          </p:nvSpPr>
          <p:spPr>
            <a:xfrm>
              <a:off x="113" y="391"/>
              <a:ext cx="5556" cy="376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4579" name="Oval 7"/>
          <p:cNvSpPr/>
          <p:nvPr/>
        </p:nvSpPr>
        <p:spPr>
          <a:xfrm>
            <a:off x="3419475" y="623888"/>
            <a:ext cx="1800225" cy="1652587"/>
          </a:xfrm>
          <a:prstGeom prst="ellipse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80" name="Rectangle 8"/>
          <p:cNvSpPr/>
          <p:nvPr/>
        </p:nvSpPr>
        <p:spPr>
          <a:xfrm>
            <a:off x="1547813" y="2276475"/>
            <a:ext cx="5761037" cy="2736850"/>
          </a:xfrm>
          <a:prstGeom prst="rect">
            <a:avLst/>
          </a:prstGeom>
          <a:solidFill>
            <a:srgbClr val="3287EE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81" name="Oval 9"/>
          <p:cNvSpPr/>
          <p:nvPr/>
        </p:nvSpPr>
        <p:spPr>
          <a:xfrm>
            <a:off x="3492500" y="5013325"/>
            <a:ext cx="1800225" cy="1652588"/>
          </a:xfrm>
          <a:prstGeom prst="ellipse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80970" name="Text Box 10"/>
          <p:cNvSpPr txBox="1"/>
          <p:nvPr/>
        </p:nvSpPr>
        <p:spPr>
          <a:xfrm>
            <a:off x="3373438" y="3235325"/>
            <a:ext cx="1916112" cy="8239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</a:rPr>
              <a:t>侧   面</a:t>
            </a:r>
          </a:p>
        </p:txBody>
      </p:sp>
      <p:sp>
        <p:nvSpPr>
          <p:cNvPr id="680971" name="Oval 11"/>
          <p:cNvSpPr/>
          <p:nvPr/>
        </p:nvSpPr>
        <p:spPr>
          <a:xfrm>
            <a:off x="3492500" y="5013325"/>
            <a:ext cx="1800225" cy="165258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80972" name="Text Box 12"/>
          <p:cNvSpPr txBox="1"/>
          <p:nvPr/>
        </p:nvSpPr>
        <p:spPr>
          <a:xfrm>
            <a:off x="3203575" y="4365625"/>
            <a:ext cx="2474913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长方形的长</a:t>
            </a:r>
          </a:p>
        </p:txBody>
      </p:sp>
      <p:sp>
        <p:nvSpPr>
          <p:cNvPr id="680973" name="Line 13"/>
          <p:cNvSpPr/>
          <p:nvPr/>
        </p:nvSpPr>
        <p:spPr>
          <a:xfrm>
            <a:off x="1547813" y="5013325"/>
            <a:ext cx="5761037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0974" name="Text Box 14"/>
          <p:cNvSpPr txBox="1"/>
          <p:nvPr/>
        </p:nvSpPr>
        <p:spPr>
          <a:xfrm>
            <a:off x="3348038" y="5445125"/>
            <a:ext cx="201612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底面周长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809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809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809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8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68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0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8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68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0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70" grpId="0"/>
      <p:bldP spid="680971" grpId="0" animBg="1"/>
      <p:bldP spid="680971" grpId="1" animBg="1"/>
      <p:bldP spid="680972" grpId="0"/>
      <p:bldP spid="680974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</Words>
  <Application>Microsoft Office PowerPoint</Application>
  <PresentationFormat>全屏显示(4:3)</PresentationFormat>
  <Paragraphs>82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黑体</vt:lpstr>
      <vt:lpstr>华文彩云</vt:lpstr>
      <vt:lpstr>华文新魏</vt:lpstr>
      <vt:lpstr>楷体_GB2312</vt:lpstr>
      <vt:lpstr>隶书</vt:lpstr>
      <vt:lpstr>宋体</vt:lpstr>
      <vt:lpstr>微软雅黑</vt:lpstr>
      <vt:lpstr>Arial</vt:lpstr>
      <vt:lpstr>Calibri</vt:lpstr>
      <vt:lpstr>Times New Roman</vt:lpstr>
      <vt:lpstr>WWW.2PPT.COM
</vt:lpstr>
      <vt:lpstr>Flash.Movie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2005-03-24T11:45:55Z</dcterms:created>
  <dcterms:modified xsi:type="dcterms:W3CDTF">2023-01-16T21:16:02Z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45E50DB690BB4791A342F31AF200351B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