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0" r:id="rId3"/>
    <p:sldId id="263" r:id="rId4"/>
    <p:sldId id="264" r:id="rId5"/>
    <p:sldId id="306" r:id="rId6"/>
    <p:sldId id="308" r:id="rId7"/>
    <p:sldId id="270" r:id="rId8"/>
    <p:sldId id="323" r:id="rId9"/>
    <p:sldId id="339" r:id="rId10"/>
    <p:sldId id="336" r:id="rId11"/>
    <p:sldId id="337" r:id="rId12"/>
    <p:sldId id="340" r:id="rId13"/>
    <p:sldId id="338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3FE17-6959-46E1-A9EC-7D6C640CA5A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BCFB7-7749-4EAD-B630-5BA2135407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261629"/>
            <a:ext cx="9144000" cy="119199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5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1842723" y="1374042"/>
            <a:ext cx="3301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6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Seasons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2389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7326" y="1016015"/>
            <a:ext cx="8360229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rain and sun make all the trees and grass green again.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雨水和阳光使得所有的树木和草又变绿了。</a:t>
            </a:r>
          </a:p>
          <a:p>
            <a:pPr>
              <a:lnSpc>
                <a:spcPct val="150000"/>
              </a:lnSpc>
            </a:pPr>
            <a:endParaRPr lang="en-US" altLang="zh-CN" sz="28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5057" y="3072337"/>
            <a:ext cx="8784771" cy="16884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make</a:t>
            </a:r>
            <a:r>
              <a:rPr lang="zh-CN" altLang="en-US" sz="2400" dirty="0" smtClean="0"/>
              <a:t>作使役动词，意为“使得；使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做</a:t>
            </a:r>
            <a:r>
              <a:rPr lang="en-US" altLang="zh-CN" sz="2400" dirty="0" smtClean="0"/>
              <a:t>……”</a:t>
            </a:r>
            <a:r>
              <a:rPr lang="zh-CN" altLang="en-US" sz="2400" dirty="0" smtClean="0"/>
              <a:t>，常用在“</a:t>
            </a:r>
            <a:r>
              <a:rPr lang="en-US" altLang="zh-CN" sz="2400" dirty="0" smtClean="0"/>
              <a:t>make</a:t>
            </a:r>
            <a:r>
              <a:rPr lang="zh-CN" altLang="en-US" sz="2400" dirty="0" smtClean="0"/>
              <a:t>＋</a:t>
            </a:r>
            <a:r>
              <a:rPr lang="en-US" altLang="zh-CN" sz="2400" dirty="0" smtClean="0"/>
              <a:t>sb./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＋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词”结构中，表示“使某人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某物</a:t>
            </a:r>
            <a:r>
              <a:rPr lang="en-US" altLang="zh-CN" sz="2400" dirty="0" smtClean="0"/>
              <a:t>……”</a:t>
            </a:r>
            <a:r>
              <a:rPr lang="zh-CN" altLang="en-US" sz="2400" dirty="0" smtClean="0"/>
              <a:t>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5155" y="3662001"/>
            <a:ext cx="958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568" y="1751614"/>
            <a:ext cx="8312834" cy="39044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make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的其他用法：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(1)make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joke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开玩笑　　　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plan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制订计划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(a) noise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制造噪声 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friends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交朋友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dumplings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包饺子</a:t>
            </a:r>
            <a:endParaRPr lang="zh-CN" altLang="en-US" sz="2400" b="1" dirty="0" smtClean="0"/>
          </a:p>
        </p:txBody>
      </p:sp>
      <p:sp>
        <p:nvSpPr>
          <p:cNvPr id="5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568" y="1405142"/>
            <a:ext cx="8425775" cy="39048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常见结构：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sb.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for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为某人制作某物　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made coffee for us all.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made us all coffee.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他给我们大家冲了咖啡。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(2)make sb./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Nothing will make me change my mind.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什么也改变不了我的主意。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4377" y="3492998"/>
            <a:ext cx="2710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使某人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某物做某事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783585"/>
            <a:ext cx="7899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The bad news makes him ________ (sad)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</a:t>
            </a:r>
            <a:r>
              <a:rPr lang="zh-CN" altLang="en-US" sz="2400" b="1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2017•</a:t>
            </a:r>
            <a:r>
              <a:rPr lang="zh-CN" altLang="en-US" sz="2400" b="1" dirty="0" smtClean="0"/>
              <a:t>宜宾改编  </a:t>
            </a:r>
            <a:r>
              <a:rPr lang="en-US" altLang="zh-CN" sz="2400" b="1" dirty="0" smtClean="0"/>
              <a:t>The child is crying. Please do something to make him 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stop to cry   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stop crying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 stop crying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 stop to cry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3658" y="2348388"/>
            <a:ext cx="103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sad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4263" y="4022520"/>
            <a:ext cx="990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80844" y="1045211"/>
            <a:ext cx="2708800" cy="675005"/>
            <a:chOff x="-138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-138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22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55171" y="2151603"/>
          <a:ext cx="8305800" cy="2696168"/>
        </p:xfrm>
        <a:graphic>
          <a:graphicData uri="http://schemas.openxmlformats.org/drawingml/2006/table">
            <a:tbl>
              <a:tblPr/>
              <a:tblGrid>
                <a:gridCol w="959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6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616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到处；处处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evrɪweə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adv. 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草莓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strɔːbərɪ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5637268" y="2984892"/>
            <a:ext cx="1698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everywhere</a:t>
            </a:r>
          </a:p>
        </p:txBody>
      </p:sp>
      <p:sp>
        <p:nvSpPr>
          <p:cNvPr id="12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92239" y="3638032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strawberry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485900"/>
          <a:ext cx="7879896" cy="3376387"/>
        </p:xfrm>
        <a:graphic>
          <a:graphicData uri="http://schemas.openxmlformats.org/drawingml/2006/table">
            <a:tbl>
              <a:tblPr/>
              <a:tblGrid>
                <a:gridCol w="475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4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638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待在外面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给某人看某物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pick strawberries________________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 look new and fresh________________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600154" y="1954379"/>
            <a:ext cx="24617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stay outside </a:t>
            </a:r>
          </a:p>
        </p:txBody>
      </p:sp>
      <p:sp>
        <p:nvSpPr>
          <p:cNvPr id="9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66210" y="2723636"/>
            <a:ext cx="4739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show sb. </a:t>
            </a:r>
            <a:r>
              <a:rPr 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sz="2400" b="1" dirty="0" smtClean="0">
                <a:solidFill>
                  <a:srgbClr val="FF0000"/>
                </a:solidFill>
              </a:rPr>
              <a:t>./show </a:t>
            </a:r>
            <a:r>
              <a:rPr 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sz="2400" b="1" dirty="0" smtClean="0">
                <a:solidFill>
                  <a:srgbClr val="FF0000"/>
                </a:solidFill>
              </a:rPr>
              <a:t>. to sb. </a:t>
            </a:r>
          </a:p>
        </p:txBody>
      </p:sp>
      <p:sp>
        <p:nvSpPr>
          <p:cNvPr id="6" name="矩形 5"/>
          <p:cNvSpPr/>
          <p:nvPr/>
        </p:nvSpPr>
        <p:spPr>
          <a:xfrm>
            <a:off x="3699611" y="3304207"/>
            <a:ext cx="1253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摘草莓</a:t>
            </a:r>
          </a:p>
        </p:txBody>
      </p:sp>
      <p:sp>
        <p:nvSpPr>
          <p:cNvPr id="7" name="矩形 6"/>
          <p:cNvSpPr/>
          <p:nvPr/>
        </p:nvSpPr>
        <p:spPr>
          <a:xfrm>
            <a:off x="3721383" y="3971865"/>
            <a:ext cx="24617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看起来新鲜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15650" y="1080079"/>
          <a:ext cx="8688867" cy="5088492"/>
        </p:xfrm>
        <a:graphic>
          <a:graphicData uri="http://schemas.openxmlformats.org/drawingml/2006/table">
            <a:tbl>
              <a:tblPr/>
              <a:tblGrid>
                <a:gridCol w="589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9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4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天气既不太热也不太冷。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temperature is ________ too hot ________ too cold.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雨水和阳光使得所有的树木和草又变绿了。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rain and sun ______ all the trees and grass ______ again.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加拿大的春天什么样？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spring ________ in Canada?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让我给你展示一下中国的春天。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me ________ ________ spring in China.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3600379" y="1727173"/>
            <a:ext cx="3724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                       or</a:t>
            </a:r>
          </a:p>
        </p:txBody>
      </p:sp>
      <p:sp>
        <p:nvSpPr>
          <p:cNvPr id="8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0265" y="2765364"/>
            <a:ext cx="5294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                                      green</a:t>
            </a:r>
          </a:p>
        </p:txBody>
      </p:sp>
      <p:sp>
        <p:nvSpPr>
          <p:cNvPr id="6" name="矩形 5"/>
          <p:cNvSpPr/>
          <p:nvPr/>
        </p:nvSpPr>
        <p:spPr>
          <a:xfrm>
            <a:off x="1144254" y="4446271"/>
            <a:ext cx="4836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         is                        like</a:t>
            </a:r>
          </a:p>
        </p:txBody>
      </p:sp>
      <p:sp>
        <p:nvSpPr>
          <p:cNvPr id="7" name="矩形 6"/>
          <p:cNvSpPr/>
          <p:nvPr/>
        </p:nvSpPr>
        <p:spPr>
          <a:xfrm>
            <a:off x="1144254" y="5547962"/>
            <a:ext cx="4498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Let                show         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1127" y="966651"/>
            <a:ext cx="2619782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8093" y="1117881"/>
            <a:ext cx="25270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everywhere adv. </a:t>
            </a:r>
            <a:r>
              <a:rPr lang="zh-CN" altLang="en-US" sz="3000" b="1" dirty="0" smtClean="0"/>
              <a:t>到处，处处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205847"/>
            <a:ext cx="85738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Beautiful flowers are </a:t>
            </a:r>
            <a:r>
              <a:rPr lang="en-US" altLang="zh-CN" sz="2400" i="1" dirty="0" smtClean="0"/>
              <a:t>everywhere</a:t>
            </a:r>
            <a:r>
              <a:rPr lang="en-US" altLang="zh-CN" sz="2400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到处都是漂亮的花儿</a:t>
            </a:r>
            <a:r>
              <a:rPr lang="en-US" altLang="zh-CN" sz="2400" dirty="0" smtClean="0"/>
              <a:t>……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He follows me </a:t>
            </a:r>
            <a:r>
              <a:rPr lang="en-US" altLang="zh-CN" sz="2400" i="1" dirty="0" smtClean="0"/>
              <a:t>everywhere</a:t>
            </a:r>
            <a:r>
              <a:rPr lang="en-US" altLang="zh-CN" sz="2400" dirty="0" smtClean="0"/>
              <a:t>.      </a:t>
            </a:r>
            <a:r>
              <a:rPr lang="zh-CN" altLang="en-US" sz="2400" dirty="0" smtClean="0"/>
              <a:t>我无论去哪儿他都跟着我。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everywhere</a:t>
            </a:r>
            <a:r>
              <a:rPr lang="zh-CN" altLang="en-US" sz="2400" dirty="0" smtClean="0"/>
              <a:t>是副词，意为“到处，处处”，用作</a:t>
            </a:r>
            <a:r>
              <a:rPr lang="en-US" altLang="zh-CN" sz="2400" dirty="0" smtClean="0"/>
              <a:t>_____</a:t>
            </a:r>
            <a:r>
              <a:rPr lang="zh-CN" altLang="en-US" sz="2400" dirty="0" smtClean="0"/>
              <a:t>语或状语。</a:t>
            </a:r>
          </a:p>
        </p:txBody>
      </p:sp>
      <p:sp>
        <p:nvSpPr>
          <p:cNvPr id="16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22675" y="4950742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表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连词成句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around, television, everywhere, is, us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___________________________.</a:t>
            </a:r>
          </a:p>
          <a:p>
            <a:pPr>
              <a:lnSpc>
                <a:spcPct val="150000"/>
              </a:lnSpc>
            </a:pPr>
            <a:endParaRPr lang="en-US" altLang="zh-CN" sz="2800" b="1" dirty="0" smtClean="0"/>
          </a:p>
          <a:p>
            <a:pPr>
              <a:lnSpc>
                <a:spcPct val="150000"/>
              </a:lnSpc>
            </a:pPr>
            <a:endParaRPr lang="en-US" altLang="zh-CN" sz="28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45018" y="3156841"/>
            <a:ext cx="4760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Television is everywhere around us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temperature is not too hot or too cold.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天气既不太热也不太冷。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4311" y="3203266"/>
            <a:ext cx="8312834" cy="27964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zh-CN" altLang="en-US" sz="2400" b="1" dirty="0" smtClean="0"/>
              <a:t>连词</a:t>
            </a:r>
            <a:r>
              <a:rPr lang="en-US" altLang="zh-CN" sz="2400" b="1" dirty="0" smtClean="0"/>
              <a:t>or</a:t>
            </a:r>
            <a:r>
              <a:rPr lang="zh-CN" altLang="en-US" sz="2400" b="1" dirty="0" smtClean="0"/>
              <a:t>用在否定句中，有“也不”之意， 表示并列关系。故</a:t>
            </a:r>
            <a:r>
              <a:rPr lang="en-US" altLang="zh-CN" sz="2400" b="1" dirty="0" smtClean="0"/>
              <a:t>not…or… </a:t>
            </a:r>
            <a:r>
              <a:rPr lang="zh-CN" altLang="en-US" sz="2400" b="1" dirty="0" smtClean="0"/>
              <a:t>意为“</a:t>
            </a:r>
            <a:r>
              <a:rPr lang="en-US" altLang="zh-CN" sz="2400" b="1" dirty="0" smtClean="0"/>
              <a:t>____________________”</a:t>
            </a:r>
            <a:r>
              <a:rPr lang="zh-CN" altLang="en-US" sz="2400" b="1" dirty="0" smtClean="0"/>
              <a:t>，相当于</a:t>
            </a:r>
            <a:r>
              <a:rPr lang="en-US" altLang="zh-CN" sz="2400" b="1" dirty="0" smtClean="0"/>
              <a:t>not…and not…</a:t>
            </a:r>
            <a:r>
              <a:rPr lang="zh-CN" altLang="en-US" sz="2400" b="1" dirty="0" smtClean="0"/>
              <a:t>或</a:t>
            </a:r>
            <a:r>
              <a:rPr lang="en-US" altLang="zh-CN" sz="2400" b="1" dirty="0" smtClean="0"/>
              <a:t>neither…nor…</a:t>
            </a:r>
            <a:r>
              <a:rPr lang="zh-CN" altLang="en-US" sz="2400" b="1" dirty="0" smtClean="0"/>
              <a:t>。因此该句也可写成：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The temperature is not too hot and not too cold.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或</a:t>
            </a:r>
            <a:r>
              <a:rPr lang="en-US" altLang="zh-CN" sz="2400" b="1" dirty="0" smtClean="0"/>
              <a:t>The temperature is neither too hot nor too cold.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3916543" y="3724685"/>
            <a:ext cx="27604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既不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也不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862338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009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3" y="1391690"/>
            <a:ext cx="8540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</a:t>
            </a:r>
            <a:r>
              <a:rPr lang="zh-CN" altLang="en-US" sz="2400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地面正合适，既不太湿也不太干。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The ground is just right. It's not _______ _______ _______  ________ ________</a:t>
            </a:r>
            <a:r>
              <a:rPr lang="zh-CN" altLang="en-US" sz="2400" dirty="0" smtClean="0"/>
              <a:t>．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4080" y="2462689"/>
            <a:ext cx="3750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too           wet           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846" y="3129352"/>
            <a:ext cx="2638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too              dry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391691"/>
            <a:ext cx="789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/>
              <a:t> </a:t>
            </a:r>
            <a:r>
              <a:rPr lang="en-US" altLang="zh-CN" sz="2400" dirty="0" smtClean="0"/>
              <a:t>(2)</a:t>
            </a:r>
            <a:r>
              <a:rPr lang="zh-CN" altLang="en-US" sz="2400" dirty="0" smtClean="0"/>
              <a:t>改为同义句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Tom is not a Canadian. He is not </a:t>
            </a:r>
            <a:r>
              <a:rPr lang="en-US" altLang="zh-CN" sz="2400" dirty="0" err="1" smtClean="0"/>
              <a:t>aRussian</a:t>
            </a:r>
            <a:r>
              <a:rPr lang="en-US" altLang="zh-CN" sz="2400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Tom is ________ a Canadian ________ a Russian.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2923" y="2943021"/>
            <a:ext cx="4306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not                                   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06191" y="139485"/>
            <a:ext cx="5197928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in China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594</Words>
  <Application>Microsoft Office PowerPoint</Application>
  <PresentationFormat>全屏显示(4:3)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0FE537424C10454E8DE0149891AC6900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