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7" r:id="rId2"/>
    <p:sldId id="258" r:id="rId3"/>
    <p:sldId id="263" r:id="rId4"/>
    <p:sldId id="262" r:id="rId5"/>
    <p:sldId id="259" r:id="rId6"/>
    <p:sldId id="267" r:id="rId7"/>
    <p:sldId id="268" r:id="rId8"/>
    <p:sldId id="269" r:id="rId9"/>
    <p:sldId id="271" r:id="rId10"/>
    <p:sldId id="272" r:id="rId11"/>
    <p:sldId id="260" r:id="rId12"/>
    <p:sldId id="273" r:id="rId13"/>
    <p:sldId id="274" r:id="rId14"/>
    <p:sldId id="275" r:id="rId15"/>
    <p:sldId id="276" r:id="rId16"/>
    <p:sldId id="277" r:id="rId17"/>
    <p:sldId id="279" r:id="rId18"/>
    <p:sldId id="289" r:id="rId19"/>
    <p:sldId id="296" r:id="rId20"/>
    <p:sldId id="282" r:id="rId21"/>
    <p:sldId id="284" r:id="rId22"/>
    <p:sldId id="285" r:id="rId23"/>
    <p:sldId id="286" r:id="rId24"/>
    <p:sldId id="287" r:id="rId25"/>
    <p:sldId id="288" r:id="rId26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 autoAdjust="0"/>
  </p:normalViewPr>
  <p:slideViewPr>
    <p:cSldViewPr snapToGrid="0">
      <p:cViewPr>
        <p:scale>
          <a:sx n="100" d="100"/>
          <a:sy n="100" d="100"/>
        </p:scale>
        <p:origin x="-282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7" d="100"/>
        <a:sy n="97" d="100"/>
      </p:scale>
      <p:origin x="0" y="0"/>
    </p:cViewPr>
  </p:sorterViewPr>
  <p:gridSpacing cx="72006" cy="72006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F4B230-6156-42BF-A526-CED466BD37F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F5D025-9891-4E1A-AA10-230E3DEDE56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0B534-F470-4C67-9CC1-C72DE1986B4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BD500-4AFF-4BAF-BAC4-69EB25C7DAA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22C01-63FE-4DE0-AC8F-6D62FBEF5D8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51486-F50F-4668-BD73-F977DE89513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53687-2630-46D9-B2DE-A34CE1FAC3F8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814AD-90C3-4655-BB3E-EF65F5C3AAE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6FA96-F8EB-4DF6-B116-656705D87CE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0D1FB-83E9-4CFF-B151-5AF8E1612D8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B747B-39E0-4793-AA4B-2C3B2A486BE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132DB-2146-4D40-B6C5-13402FC7C9D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970222"/>
          </a:xfrm>
        </p:spPr>
        <p:txBody>
          <a:bodyPr/>
          <a:lstStyle>
            <a:lvl1pPr algn="ctr"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44793" y="1567346"/>
            <a:ext cx="3526380" cy="710095"/>
          </a:xfrm>
        </p:spPr>
        <p:txBody>
          <a:bodyPr anchor="ctr">
            <a:norm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944793" y="2338388"/>
            <a:ext cx="3526380" cy="378596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717212" y="1567346"/>
            <a:ext cx="3526381" cy="710095"/>
          </a:xfrm>
        </p:spPr>
        <p:txBody>
          <a:bodyPr rtlCol="0" anchor="ctr">
            <a:normAutofit/>
          </a:bodyPr>
          <a:lstStyle>
            <a:lvl1pPr marL="228600" indent="-228600">
              <a:buNone/>
              <a:defRPr lang="zh-CN" altLang="en-US" b="0" smtClean="0"/>
            </a:lvl1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717212" y="2357460"/>
            <a:ext cx="3526381" cy="376689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13058-2F4A-499A-A113-93941E218C0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86684-1790-4381-A998-03EF312F81F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DA796-B3BC-44F7-8781-27C18636C6B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E22EB-E0C1-4CDE-A1A6-91F3865B6C1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6F1454-7B1C-4D9C-85DD-5CEFCDEC69F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A770F-41C2-4832-A35B-0E387164B40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95638" cy="1600200"/>
          </a:xfrm>
        </p:spPr>
        <p:txBody>
          <a:bodyPr anchor="t">
            <a:normAutofit/>
          </a:bodyPr>
          <a:lstStyle>
            <a:lvl1pPr>
              <a:defRPr sz="40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038600" y="457201"/>
            <a:ext cx="4477941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95638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CBEB6-7325-4FE6-82EF-CE258FE5EB7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4D865-59D3-42BD-88DE-1FA18A5CDD3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EA4FD-DB1B-48BE-80D1-0B16C0D4DAE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42F78-4795-4CAD-8C0D-A937A3168DC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defRPr sz="1200" noProof="1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85BD79A-8CDF-4820-983A-38454DDD18CA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defRPr sz="1200" noProof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84878FF-E219-4E12-9C89-8B932C420316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矩形 8"/>
          <p:cNvSpPr>
            <a:spLocks noChangeArrowheads="1"/>
          </p:cNvSpPr>
          <p:nvPr/>
        </p:nvSpPr>
        <p:spPr bwMode="auto">
          <a:xfrm>
            <a:off x="479425" y="1414463"/>
            <a:ext cx="8156575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CN" sz="4400" b="1" dirty="0">
                <a:solidFill>
                  <a:srgbClr val="C00000"/>
                </a:solidFill>
              </a:rPr>
              <a:t>Unit 8  </a:t>
            </a:r>
            <a:r>
              <a:rPr lang="en-US" altLang="zh-CN" sz="4400" b="1" dirty="0" smtClean="0">
                <a:latin typeface="Arial" panose="020B0604020202020204" pitchFamily="34" charset="0"/>
              </a:rPr>
              <a:t>Have </a:t>
            </a:r>
            <a:r>
              <a:rPr lang="en-US" altLang="zh-CN" sz="4400" b="1" dirty="0">
                <a:latin typeface="Arial" panose="020B0604020202020204" pitchFamily="34" charset="0"/>
              </a:rPr>
              <a:t>you read Treasure Island yet?  </a:t>
            </a:r>
          </a:p>
        </p:txBody>
      </p:sp>
      <p:sp>
        <p:nvSpPr>
          <p:cNvPr id="2051" name="Rectangle 1"/>
          <p:cNvSpPr>
            <a:spLocks noChangeArrowheads="1"/>
          </p:cNvSpPr>
          <p:nvPr/>
        </p:nvSpPr>
        <p:spPr bwMode="auto">
          <a:xfrm>
            <a:off x="645318" y="3468688"/>
            <a:ext cx="77200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zh-CN" altLang="zh-CN" sz="3200" b="1" dirty="0" smtClean="0">
                <a:latin typeface="Arial" panose="020B0604020202020204" pitchFamily="34" charset="0"/>
              </a:rPr>
              <a:t>Section </a:t>
            </a:r>
            <a:r>
              <a:rPr lang="zh-CN" altLang="zh-CN" sz="3200" b="1" dirty="0">
                <a:latin typeface="Arial" panose="020B0604020202020204" pitchFamily="34" charset="0"/>
              </a:rPr>
              <a:t>A 3a-4c (P58--60)</a:t>
            </a:r>
          </a:p>
        </p:txBody>
      </p:sp>
      <p:sp>
        <p:nvSpPr>
          <p:cNvPr id="7" name="矩形 6"/>
          <p:cNvSpPr/>
          <p:nvPr/>
        </p:nvSpPr>
        <p:spPr>
          <a:xfrm>
            <a:off x="2651582" y="5311090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堂 小 测</a:t>
            </a:r>
          </a:p>
        </p:txBody>
      </p:sp>
      <p:sp>
        <p:nvSpPr>
          <p:cNvPr id="11267" name="文本框 99"/>
          <p:cNvSpPr txBox="1">
            <a:spLocks noChangeArrowheads="1"/>
          </p:cNvSpPr>
          <p:nvPr/>
        </p:nvSpPr>
        <p:spPr bwMode="auto">
          <a:xfrm>
            <a:off x="459581" y="1004888"/>
            <a:ext cx="8416925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(    )15. —Which book are you going to discuss?  </a:t>
            </a:r>
          </a:p>
          <a:p>
            <a:pPr eaLnBrk="1" hangingPunct="1"/>
            <a:r>
              <a:rPr lang="en-US" altLang="zh-CN" sz="3200" dirty="0" smtClean="0">
                <a:latin typeface="宋体" panose="02010600030101010101" pitchFamily="2" charset="-122"/>
              </a:rPr>
              <a:t>–</a:t>
            </a:r>
            <a:r>
              <a:rPr lang="en-US" altLang="zh-CN" sz="3200" dirty="0">
                <a:latin typeface="宋体" panose="02010600030101010101" pitchFamily="2" charset="-122"/>
              </a:rPr>
              <a:t>Well, we _____ yet.</a:t>
            </a:r>
          </a:p>
          <a:p>
            <a:pPr eaLnBrk="1" hangingPunct="1"/>
            <a:r>
              <a:rPr lang="en-US" altLang="zh-CN" sz="3200" dirty="0" smtClean="0">
                <a:latin typeface="宋体" panose="02010600030101010101" pitchFamily="2" charset="-122"/>
              </a:rPr>
              <a:t>A</a:t>
            </a:r>
            <a:r>
              <a:rPr lang="en-US" altLang="zh-CN" sz="3200" dirty="0">
                <a:latin typeface="宋体" panose="02010600030101010101" pitchFamily="2" charset="-122"/>
              </a:rPr>
              <a:t>. haven’t </a:t>
            </a:r>
            <a:r>
              <a:rPr lang="en-US" altLang="zh-CN" sz="3200" dirty="0" smtClean="0">
                <a:latin typeface="宋体" panose="02010600030101010101" pitchFamily="2" charset="-122"/>
              </a:rPr>
              <a:t>decided</a:t>
            </a:r>
            <a:endParaRPr lang="en-US" altLang="zh-CN" sz="3200" dirty="0">
              <a:latin typeface="宋体" panose="02010600030101010101" pitchFamily="2" charset="-122"/>
            </a:endParaRPr>
          </a:p>
          <a:p>
            <a:pPr eaLnBrk="1" hangingPunct="1"/>
            <a:r>
              <a:rPr lang="en-US" altLang="zh-CN" sz="3200" dirty="0" smtClean="0">
                <a:latin typeface="宋体" panose="02010600030101010101" pitchFamily="2" charset="-122"/>
              </a:rPr>
              <a:t>B</a:t>
            </a:r>
            <a:r>
              <a:rPr lang="en-US" altLang="zh-CN" sz="3200" dirty="0">
                <a:latin typeface="宋体" panose="02010600030101010101" pitchFamily="2" charset="-122"/>
              </a:rPr>
              <a:t>. don’t </a:t>
            </a:r>
            <a:r>
              <a:rPr lang="en-US" altLang="zh-CN" sz="3200" dirty="0" smtClean="0">
                <a:latin typeface="宋体" panose="02010600030101010101" pitchFamily="2" charset="-122"/>
              </a:rPr>
              <a:t>decide</a:t>
            </a:r>
            <a:endParaRPr lang="en-US" altLang="zh-CN" sz="3200" dirty="0">
              <a:latin typeface="宋体" panose="02010600030101010101" pitchFamily="2" charset="-122"/>
            </a:endParaRPr>
          </a:p>
          <a:p>
            <a:pPr eaLnBrk="1" hangingPunct="1"/>
            <a:r>
              <a:rPr lang="en-US" altLang="zh-CN" sz="3200" dirty="0" smtClean="0">
                <a:latin typeface="宋体" panose="02010600030101010101" pitchFamily="2" charset="-122"/>
              </a:rPr>
              <a:t>C</a:t>
            </a:r>
            <a:r>
              <a:rPr lang="en-US" altLang="zh-CN" sz="3200" dirty="0">
                <a:latin typeface="宋体" panose="02010600030101010101" pitchFamily="2" charset="-122"/>
              </a:rPr>
              <a:t>. didn’t </a:t>
            </a:r>
            <a:r>
              <a:rPr lang="en-US" altLang="zh-CN" sz="3200" dirty="0" smtClean="0">
                <a:latin typeface="宋体" panose="02010600030101010101" pitchFamily="2" charset="-122"/>
              </a:rPr>
              <a:t>decide</a:t>
            </a:r>
            <a:endParaRPr lang="en-US" altLang="zh-CN" sz="3200" dirty="0">
              <a:latin typeface="宋体" panose="02010600030101010101" pitchFamily="2" charset="-122"/>
            </a:endParaRPr>
          </a:p>
          <a:p>
            <a:pPr eaLnBrk="1" hangingPunct="1"/>
            <a:r>
              <a:rPr lang="en-US" altLang="zh-CN" sz="3200" dirty="0" smtClean="0">
                <a:latin typeface="宋体" panose="02010600030101010101" pitchFamily="2" charset="-122"/>
              </a:rPr>
              <a:t>D</a:t>
            </a:r>
            <a:r>
              <a:rPr lang="en-US" altLang="zh-CN" sz="3200" dirty="0">
                <a:latin typeface="宋体" panose="02010600030101010101" pitchFamily="2" charset="-122"/>
              </a:rPr>
              <a:t>. hadn’t </a:t>
            </a:r>
            <a:r>
              <a:rPr lang="en-US" altLang="zh-CN" sz="3200" dirty="0" smtClean="0">
                <a:latin typeface="宋体" panose="02010600030101010101" pitchFamily="2" charset="-122"/>
              </a:rPr>
              <a:t>decided</a:t>
            </a:r>
            <a:endParaRPr lang="en-US" altLang="zh-CN" sz="3200" dirty="0">
              <a:latin typeface="宋体" panose="02010600030101010101" pitchFamily="2" charset="-122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729456" y="1031876"/>
            <a:ext cx="3476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后 作 业</a:t>
            </a:r>
          </a:p>
        </p:txBody>
      </p:sp>
      <p:sp>
        <p:nvSpPr>
          <p:cNvPr id="12291" name="文本框 99"/>
          <p:cNvSpPr txBox="1">
            <a:spLocks noChangeArrowheads="1"/>
          </p:cNvSpPr>
          <p:nvPr/>
        </p:nvSpPr>
        <p:spPr bwMode="auto">
          <a:xfrm>
            <a:off x="88900" y="636588"/>
            <a:ext cx="9156700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latin typeface="宋体" panose="02010600030101010101" pitchFamily="2" charset="-122"/>
              </a:rPr>
              <a:t>一、单项选择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(   ) 1. </a:t>
            </a:r>
            <a:r>
              <a:rPr lang="en-US" altLang="zh-CN" sz="3200" dirty="0" smtClean="0">
                <a:latin typeface="宋体" panose="02010600030101010101" pitchFamily="2" charset="-122"/>
              </a:rPr>
              <a:t>___, </a:t>
            </a:r>
            <a:r>
              <a:rPr lang="en-US" altLang="zh-CN" sz="3200" dirty="0">
                <a:latin typeface="宋体" panose="02010600030101010101" pitchFamily="2" charset="-122"/>
              </a:rPr>
              <a:t>or you'll be late for school.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A</a:t>
            </a:r>
            <a:r>
              <a:rPr lang="zh-CN" altLang="en-US" sz="3200" dirty="0">
                <a:latin typeface="宋体" panose="02010600030101010101" pitchFamily="2" charset="-122"/>
              </a:rPr>
              <a:t>．</a:t>
            </a:r>
            <a:r>
              <a:rPr lang="en-US" altLang="zh-CN" sz="3200" dirty="0">
                <a:latin typeface="宋体" panose="02010600030101010101" pitchFamily="2" charset="-122"/>
              </a:rPr>
              <a:t>Look </a:t>
            </a:r>
            <a:r>
              <a:rPr lang="en-US" altLang="zh-CN" sz="3200" dirty="0" smtClean="0">
                <a:latin typeface="宋体" panose="02010600030101010101" pitchFamily="2" charset="-122"/>
              </a:rPr>
              <a:t>up   B</a:t>
            </a:r>
            <a:r>
              <a:rPr lang="zh-CN" altLang="en-US" sz="3200" dirty="0">
                <a:latin typeface="宋体" panose="02010600030101010101" pitchFamily="2" charset="-122"/>
              </a:rPr>
              <a:t>．</a:t>
            </a:r>
            <a:r>
              <a:rPr lang="en-US" altLang="zh-CN" sz="3200" dirty="0">
                <a:latin typeface="宋体" panose="02010600030101010101" pitchFamily="2" charset="-122"/>
              </a:rPr>
              <a:t>Put up  </a:t>
            </a:r>
            <a:r>
              <a:rPr lang="en-US" altLang="zh-CN" sz="3200" dirty="0" smtClean="0">
                <a:latin typeface="宋体" panose="02010600030101010101" pitchFamily="2" charset="-122"/>
              </a:rPr>
              <a:t>C</a:t>
            </a:r>
            <a:r>
              <a:rPr lang="zh-CN" altLang="en-US" sz="3200" dirty="0">
                <a:latin typeface="宋体" panose="02010600030101010101" pitchFamily="2" charset="-122"/>
              </a:rPr>
              <a:t>．</a:t>
            </a:r>
            <a:r>
              <a:rPr lang="en-US" altLang="zh-CN" sz="3200" dirty="0">
                <a:latin typeface="宋体" panose="02010600030101010101" pitchFamily="2" charset="-122"/>
              </a:rPr>
              <a:t>Turn up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D</a:t>
            </a:r>
            <a:r>
              <a:rPr lang="zh-CN" altLang="en-US" sz="3200" dirty="0">
                <a:latin typeface="宋体" panose="02010600030101010101" pitchFamily="2" charset="-122"/>
              </a:rPr>
              <a:t>．</a:t>
            </a:r>
            <a:r>
              <a:rPr lang="en-US" altLang="zh-CN" sz="3200" dirty="0">
                <a:latin typeface="宋体" panose="02010600030101010101" pitchFamily="2" charset="-122"/>
              </a:rPr>
              <a:t>Hurry up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(   ) 2. Tom </a:t>
            </a:r>
            <a:r>
              <a:rPr lang="en-US" altLang="zh-CN" sz="3200" dirty="0" smtClean="0">
                <a:latin typeface="宋体" panose="02010600030101010101" pitchFamily="2" charset="-122"/>
              </a:rPr>
              <a:t>____</a:t>
            </a:r>
            <a:r>
              <a:rPr lang="en-US" altLang="zh-CN" sz="3200" dirty="0">
                <a:latin typeface="宋体" panose="02010600030101010101" pitchFamily="2" charset="-122"/>
              </a:rPr>
              <a:t>up into the tree. </a:t>
            </a:r>
            <a:r>
              <a:rPr lang="en-US" altLang="zh-CN" sz="3200" dirty="0" err="1" smtClean="0">
                <a:latin typeface="宋体" panose="02010600030101010101" pitchFamily="2" charset="-122"/>
              </a:rPr>
              <a:t>Look,he</a:t>
            </a:r>
            <a:r>
              <a:rPr lang="en-US" altLang="zh-CN" sz="3200" dirty="0" smtClean="0">
                <a:latin typeface="宋体" panose="02010600030101010101" pitchFamily="2" charset="-122"/>
              </a:rPr>
              <a:t> </a:t>
            </a:r>
            <a:r>
              <a:rPr lang="en-US" altLang="zh-CN" sz="3200" dirty="0">
                <a:latin typeface="宋体" panose="02010600030101010101" pitchFamily="2" charset="-122"/>
              </a:rPr>
              <a:t>____ high up there.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A. climbed…is      B. has climbed…is    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C. was …was      D. climbed…was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(   ) 3. — What happened at the end of the story?— A policeman shot and killed the dangerous animal with his </a:t>
            </a:r>
            <a:r>
              <a:rPr lang="zh-CN" altLang="en-US" sz="3200" u="sng" dirty="0">
                <a:latin typeface="宋体" panose="02010600030101010101" pitchFamily="2" charset="-122"/>
              </a:rPr>
              <a:t>　　</a:t>
            </a:r>
            <a:r>
              <a:rPr lang="en-US" altLang="zh-CN" sz="3200" dirty="0">
                <a:latin typeface="宋体" panose="02010600030101010101" pitchFamily="2" charset="-122"/>
              </a:rPr>
              <a:t>.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A. gun  B. treasure  C. mark   D. laughter</a:t>
            </a:r>
            <a:endParaRPr lang="zh-CN" altLang="en-US" sz="3200" dirty="0">
              <a:latin typeface="宋体" panose="02010600030101010101" pitchFamily="2" charset="-122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468313" y="1136650"/>
            <a:ext cx="431800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506413" y="2587626"/>
            <a:ext cx="3603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460375" y="4518025"/>
            <a:ext cx="4587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后 作 业</a:t>
            </a:r>
          </a:p>
        </p:txBody>
      </p:sp>
      <p:sp>
        <p:nvSpPr>
          <p:cNvPr id="13315" name="文本框 99"/>
          <p:cNvSpPr txBox="1">
            <a:spLocks noChangeArrowheads="1"/>
          </p:cNvSpPr>
          <p:nvPr/>
        </p:nvSpPr>
        <p:spPr bwMode="auto">
          <a:xfrm>
            <a:off x="28575" y="1019175"/>
            <a:ext cx="9072563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(   ) 4. If we work hard, our future will be </a:t>
            </a:r>
            <a:r>
              <a:rPr lang="zh-CN" altLang="en-US" sz="3200" u="sng" dirty="0">
                <a:latin typeface="宋体" panose="02010600030101010101" pitchFamily="2" charset="-122"/>
              </a:rPr>
              <a:t>　　　</a:t>
            </a:r>
            <a:r>
              <a:rPr lang="zh-CN" altLang="en-US" sz="3200" dirty="0">
                <a:latin typeface="宋体" panose="02010600030101010101" pitchFamily="2" charset="-122"/>
              </a:rPr>
              <a:t> </a:t>
            </a:r>
            <a:r>
              <a:rPr lang="en-US" altLang="zh-CN" sz="3200" dirty="0">
                <a:latin typeface="宋体" panose="02010600030101010101" pitchFamily="2" charset="-122"/>
              </a:rPr>
              <a:t>hope.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    </a:t>
            </a:r>
            <a:r>
              <a:rPr lang="en-US" altLang="zh-CN" sz="3200" dirty="0" smtClean="0">
                <a:latin typeface="宋体" panose="02010600030101010101" pitchFamily="2" charset="-122"/>
              </a:rPr>
              <a:t>A</a:t>
            </a:r>
            <a:r>
              <a:rPr lang="en-US" altLang="zh-CN" sz="3200" dirty="0">
                <a:latin typeface="宋体" panose="02010600030101010101" pitchFamily="2" charset="-122"/>
              </a:rPr>
              <a:t>. because of   </a:t>
            </a:r>
            <a:r>
              <a:rPr lang="en-US" altLang="zh-CN" sz="3200" dirty="0" smtClean="0">
                <a:latin typeface="宋体" panose="02010600030101010101" pitchFamily="2" charset="-122"/>
              </a:rPr>
              <a:t>B</a:t>
            </a:r>
            <a:r>
              <a:rPr lang="en-US" altLang="zh-CN" sz="3200" dirty="0">
                <a:latin typeface="宋体" panose="02010600030101010101" pitchFamily="2" charset="-122"/>
              </a:rPr>
              <a:t>. full of         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    </a:t>
            </a:r>
            <a:r>
              <a:rPr lang="en-US" altLang="zh-CN" sz="3200" dirty="0" smtClean="0">
                <a:latin typeface="宋体" panose="02010600030101010101" pitchFamily="2" charset="-122"/>
              </a:rPr>
              <a:t>C</a:t>
            </a:r>
            <a:r>
              <a:rPr lang="en-US" altLang="zh-CN" sz="3200" dirty="0">
                <a:latin typeface="宋体" panose="02010600030101010101" pitchFamily="2" charset="-122"/>
              </a:rPr>
              <a:t>. fill with     </a:t>
            </a:r>
            <a:r>
              <a:rPr lang="en-US" altLang="zh-CN" sz="3200" dirty="0" smtClean="0">
                <a:latin typeface="宋体" panose="02010600030101010101" pitchFamily="2" charset="-122"/>
              </a:rPr>
              <a:t>D</a:t>
            </a:r>
            <a:r>
              <a:rPr lang="en-US" altLang="zh-CN" sz="3200" dirty="0">
                <a:latin typeface="宋体" panose="02010600030101010101" pitchFamily="2" charset="-122"/>
              </a:rPr>
              <a:t>. proud of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(   ) 5. The Internet is so closely connected with our daily life. Can you </a:t>
            </a:r>
            <a:r>
              <a:rPr lang="en-US" altLang="zh-CN" sz="3200" dirty="0" smtClean="0">
                <a:latin typeface="宋体" panose="02010600030101010101" pitchFamily="2" charset="-122"/>
              </a:rPr>
              <a:t>_______</a:t>
            </a:r>
            <a:r>
              <a:rPr lang="en-US" altLang="zh-CN" sz="3200" dirty="0">
                <a:latin typeface="宋体" panose="02010600030101010101" pitchFamily="2" charset="-122"/>
              </a:rPr>
              <a:t>a life without it?   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    </a:t>
            </a:r>
            <a:r>
              <a:rPr lang="en-US" altLang="zh-CN" sz="3200" dirty="0" smtClean="0">
                <a:latin typeface="宋体" panose="02010600030101010101" pitchFamily="2" charset="-122"/>
              </a:rPr>
              <a:t>A</a:t>
            </a:r>
            <a:r>
              <a:rPr lang="en-US" altLang="zh-CN" sz="3200" dirty="0">
                <a:latin typeface="宋体" panose="02010600030101010101" pitchFamily="2" charset="-122"/>
              </a:rPr>
              <a:t>. understand  </a:t>
            </a:r>
            <a:r>
              <a:rPr lang="en-US" altLang="zh-CN" sz="3200" dirty="0" smtClean="0">
                <a:latin typeface="宋体" panose="02010600030101010101" pitchFamily="2" charset="-122"/>
              </a:rPr>
              <a:t>B</a:t>
            </a:r>
            <a:r>
              <a:rPr lang="en-US" altLang="zh-CN" sz="3200" dirty="0">
                <a:latin typeface="宋体" panose="02010600030101010101" pitchFamily="2" charset="-122"/>
              </a:rPr>
              <a:t>. imagine      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    </a:t>
            </a:r>
            <a:r>
              <a:rPr lang="en-US" altLang="zh-CN" sz="3200" dirty="0" smtClean="0">
                <a:latin typeface="宋体" panose="02010600030101010101" pitchFamily="2" charset="-122"/>
              </a:rPr>
              <a:t>C</a:t>
            </a:r>
            <a:r>
              <a:rPr lang="en-US" altLang="zh-CN" sz="3200" dirty="0">
                <a:latin typeface="宋体" panose="02010600030101010101" pitchFamily="2" charset="-122"/>
              </a:rPr>
              <a:t>. introduce   </a:t>
            </a:r>
            <a:r>
              <a:rPr lang="en-US" altLang="zh-CN" sz="3200" dirty="0" smtClean="0">
                <a:latin typeface="宋体" panose="02010600030101010101" pitchFamily="2" charset="-122"/>
              </a:rPr>
              <a:t>D</a:t>
            </a:r>
            <a:r>
              <a:rPr lang="en-US" altLang="zh-CN" sz="3200" dirty="0">
                <a:latin typeface="宋体" panose="02010600030101010101" pitchFamily="2" charset="-122"/>
              </a:rPr>
              <a:t>. expect</a:t>
            </a:r>
            <a:endParaRPr lang="zh-CN" altLang="en-US" sz="3200" dirty="0">
              <a:latin typeface="宋体" panose="02010600030101010101" pitchFamily="2" charset="-122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217488" y="1003300"/>
            <a:ext cx="2921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231775" y="3035300"/>
            <a:ext cx="333375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后 作 业</a:t>
            </a:r>
          </a:p>
        </p:txBody>
      </p:sp>
      <p:sp>
        <p:nvSpPr>
          <p:cNvPr id="14339" name="文本框 99"/>
          <p:cNvSpPr txBox="1">
            <a:spLocks noChangeArrowheads="1"/>
          </p:cNvSpPr>
          <p:nvPr/>
        </p:nvSpPr>
        <p:spPr bwMode="auto">
          <a:xfrm>
            <a:off x="-12700" y="1016000"/>
            <a:ext cx="9142413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latin typeface="宋体" panose="02010600030101010101" pitchFamily="2" charset="-122"/>
              </a:rPr>
              <a:t>二、翻译句子</a:t>
            </a:r>
          </a:p>
          <a:p>
            <a:pPr eaLnBrk="1" hangingPunct="1"/>
            <a:r>
              <a:rPr lang="en-US" altLang="zh-CN" sz="3200">
                <a:latin typeface="宋体" panose="02010600030101010101" pitchFamily="2" charset="-122"/>
              </a:rPr>
              <a:t>1. </a:t>
            </a:r>
            <a:r>
              <a:rPr lang="zh-CN" altLang="en-US" sz="3200">
                <a:latin typeface="宋体" panose="02010600030101010101" pitchFamily="2" charset="-122"/>
              </a:rPr>
              <a:t>还有谁在我的岛上？ </a:t>
            </a:r>
          </a:p>
          <a:p>
            <a:pPr eaLnBrk="1" hangingPunct="1"/>
            <a:r>
              <a:rPr lang="en-US" altLang="zh-CN" sz="3200">
                <a:latin typeface="宋体" panose="02010600030101010101" pitchFamily="2" charset="-122"/>
              </a:rPr>
              <a:t>___________________________________________________________________________</a:t>
            </a:r>
          </a:p>
          <a:p>
            <a:pPr eaLnBrk="1" hangingPunct="1"/>
            <a:r>
              <a:rPr lang="en-US" altLang="zh-CN" sz="3200">
                <a:latin typeface="宋体" panose="02010600030101010101" pitchFamily="2" charset="-122"/>
              </a:rPr>
              <a:t>2.  </a:t>
            </a:r>
            <a:r>
              <a:rPr lang="zh-CN" altLang="en-US" sz="3200">
                <a:latin typeface="宋体" panose="02010600030101010101" pitchFamily="2" charset="-122"/>
              </a:rPr>
              <a:t>他们在这里呆了多久？</a:t>
            </a:r>
          </a:p>
          <a:p>
            <a:pPr eaLnBrk="1" hangingPunct="1"/>
            <a:r>
              <a:rPr lang="en-US" altLang="zh-CN" sz="3200">
                <a:latin typeface="宋体" panose="02010600030101010101" pitchFamily="2" charset="-122"/>
              </a:rPr>
              <a:t>___________________________________________________________________________</a:t>
            </a:r>
          </a:p>
          <a:p>
            <a:pPr eaLnBrk="1" hangingPunct="1"/>
            <a:r>
              <a:rPr lang="en-US" altLang="zh-CN" sz="3200">
                <a:latin typeface="宋体" panose="02010600030101010101" pitchFamily="2" charset="-122"/>
              </a:rPr>
              <a:t>3. </a:t>
            </a:r>
            <a:r>
              <a:rPr lang="zh-CN" altLang="en-US" sz="3200">
                <a:latin typeface="宋体" panose="02010600030101010101" pitchFamily="2" charset="-122"/>
              </a:rPr>
              <a:t>莎莉已经读过超过</a:t>
            </a:r>
            <a:r>
              <a:rPr lang="en-US" altLang="zh-CN" sz="3200">
                <a:latin typeface="宋体" panose="02010600030101010101" pitchFamily="2" charset="-122"/>
              </a:rPr>
              <a:t>100</a:t>
            </a:r>
            <a:r>
              <a:rPr lang="zh-CN" altLang="en-US" sz="3200">
                <a:latin typeface="宋体" panose="02010600030101010101" pitchFamily="2" charset="-122"/>
              </a:rPr>
              <a:t>本不同的书。</a:t>
            </a:r>
          </a:p>
          <a:p>
            <a:pPr eaLnBrk="1" hangingPunct="1"/>
            <a:r>
              <a:rPr lang="en-US" altLang="zh-CN" sz="3200">
                <a:latin typeface="宋体" panose="02010600030101010101" pitchFamily="2" charset="-122"/>
              </a:rPr>
              <a:t>___________________________________________________________________________</a:t>
            </a:r>
            <a:endParaRPr lang="zh-CN" altLang="en-US" sz="3200">
              <a:latin typeface="宋体" panose="02010600030101010101" pitchFamily="2" charset="-122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461963" y="1935163"/>
            <a:ext cx="6230937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Who else is on my island?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488950" y="3409950"/>
            <a:ext cx="5740400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How long have they been here?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461963" y="4883150"/>
            <a:ext cx="7951787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Sally has read over (more than) 100 different books.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后 作 业</a:t>
            </a:r>
          </a:p>
        </p:txBody>
      </p:sp>
      <p:sp>
        <p:nvSpPr>
          <p:cNvPr id="15363" name="文本框 99"/>
          <p:cNvSpPr txBox="1">
            <a:spLocks noChangeArrowheads="1"/>
          </p:cNvSpPr>
          <p:nvPr/>
        </p:nvSpPr>
        <p:spPr bwMode="auto">
          <a:xfrm>
            <a:off x="28575" y="1020763"/>
            <a:ext cx="908685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4. </a:t>
            </a:r>
            <a:r>
              <a:rPr lang="zh-CN" altLang="en-US" sz="3200" dirty="0">
                <a:latin typeface="宋体" panose="02010600030101010101" pitchFamily="2" charset="-122"/>
              </a:rPr>
              <a:t>玛丽对科幻小说很感兴趣。她在这本书上做了很多记号。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___________________________________________________________________________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5. </a:t>
            </a:r>
            <a:r>
              <a:rPr lang="zh-CN" altLang="en-US" sz="3200" dirty="0">
                <a:latin typeface="宋体" panose="02010600030101010101" pitchFamily="2" charset="-122"/>
              </a:rPr>
              <a:t>他已经学习了怎样种植水果和蔬菜。</a:t>
            </a:r>
          </a:p>
          <a:p>
            <a:pPr eaLnBrk="1" hangingPunct="1"/>
            <a:r>
              <a:rPr lang="en-US" altLang="zh-CN" sz="3200" dirty="0" smtClean="0">
                <a:latin typeface="宋体" panose="02010600030101010101" pitchFamily="2" charset="-122"/>
              </a:rPr>
              <a:t>___________________________________________</a:t>
            </a:r>
            <a:endParaRPr lang="zh-CN" altLang="en-US" sz="3200" dirty="0">
              <a:latin typeface="宋体" panose="02010600030101010101" pitchFamily="2" charset="-122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468313" y="1992313"/>
            <a:ext cx="7637462" cy="1071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Mary is interested in science fiction. She has made a lot of marks on this book. 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509588" y="3411538"/>
            <a:ext cx="8220075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He has learned how to grow fruit and vegetables.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后 作 业</a:t>
            </a:r>
          </a:p>
        </p:txBody>
      </p:sp>
      <p:sp>
        <p:nvSpPr>
          <p:cNvPr id="16387" name="文本框 99"/>
          <p:cNvSpPr txBox="1">
            <a:spLocks noChangeArrowheads="1"/>
          </p:cNvSpPr>
          <p:nvPr/>
        </p:nvSpPr>
        <p:spPr bwMode="auto">
          <a:xfrm>
            <a:off x="15875" y="608013"/>
            <a:ext cx="908685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latin typeface="宋体" panose="02010600030101010101" pitchFamily="2" charset="-122"/>
              </a:rPr>
              <a:t>三、完形填空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     </a:t>
            </a:r>
            <a:r>
              <a:rPr lang="en-US" altLang="zh-CN" sz="3200" dirty="0" smtClean="0">
                <a:latin typeface="宋体" panose="02010600030101010101" pitchFamily="2" charset="-122"/>
              </a:rPr>
              <a:t>Martin </a:t>
            </a:r>
            <a:r>
              <a:rPr lang="en-US" altLang="zh-CN" sz="3200" dirty="0">
                <a:latin typeface="宋体" panose="02010600030101010101" pitchFamily="2" charset="-122"/>
              </a:rPr>
              <a:t>lived in a magic city. He was a successful </a:t>
            </a:r>
            <a:r>
              <a:rPr lang="en-US" altLang="zh-CN" sz="3200" u="sng" dirty="0">
                <a:latin typeface="宋体" panose="02010600030101010101" pitchFamily="2" charset="-122"/>
              </a:rPr>
              <a:t>   1 </a:t>
            </a:r>
            <a:r>
              <a:rPr lang="en-US" altLang="zh-CN" sz="3200" dirty="0">
                <a:latin typeface="宋体" panose="02010600030101010101" pitchFamily="2" charset="-122"/>
              </a:rPr>
              <a:t> . He wrote lots of short stories. People liked to read his stories and some people asked him how he got his  </a:t>
            </a:r>
            <a:r>
              <a:rPr lang="en-US" altLang="zh-CN" sz="3200" u="sng" dirty="0">
                <a:latin typeface="宋体" panose="02010600030101010101" pitchFamily="2" charset="-122"/>
              </a:rPr>
              <a:t>2   </a:t>
            </a:r>
            <a:r>
              <a:rPr lang="en-US" altLang="zh-CN" sz="3200" dirty="0">
                <a:latin typeface="宋体" panose="02010600030101010101" pitchFamily="2" charset="-122"/>
              </a:rPr>
              <a:t>. He just smiled and kept his secrets. 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     </a:t>
            </a:r>
            <a:r>
              <a:rPr lang="en-US" altLang="zh-CN" sz="3200" dirty="0" smtClean="0">
                <a:latin typeface="宋体" panose="02010600030101010101" pitchFamily="2" charset="-122"/>
              </a:rPr>
              <a:t>His </a:t>
            </a:r>
            <a:r>
              <a:rPr lang="en-US" altLang="zh-CN" sz="3200" dirty="0">
                <a:latin typeface="宋体" panose="02010600030101010101" pitchFamily="2" charset="-122"/>
              </a:rPr>
              <a:t>real secret was a magic pair of glasses. They seemed like </a:t>
            </a:r>
            <a:r>
              <a:rPr lang="en-US" altLang="zh-CN" sz="3200" u="sng" dirty="0">
                <a:latin typeface="宋体" panose="02010600030101010101" pitchFamily="2" charset="-122"/>
              </a:rPr>
              <a:t>   3   </a:t>
            </a:r>
            <a:r>
              <a:rPr lang="en-US" altLang="zh-CN" sz="3200" dirty="0">
                <a:latin typeface="宋体" panose="02010600030101010101" pitchFamily="2" charset="-122"/>
              </a:rPr>
              <a:t> glasses, but they gave him magic power. They allowed him to see a story in everything. If he wore them, normal objects </a:t>
            </a:r>
            <a:r>
              <a:rPr lang="en-US" altLang="zh-CN" sz="3200" u="sng" dirty="0">
                <a:latin typeface="宋体" panose="02010600030101010101" pitchFamily="2" charset="-122"/>
              </a:rPr>
              <a:t>   4   </a:t>
            </a:r>
            <a:r>
              <a:rPr lang="en-US" altLang="zh-CN" sz="3200" dirty="0">
                <a:latin typeface="宋体" panose="02010600030101010101" pitchFamily="2" charset="-122"/>
              </a:rPr>
              <a:t> stories! Do you want to know how it works? </a:t>
            </a:r>
            <a:endParaRPr lang="zh-CN" altLang="en-US" sz="3200" dirty="0">
              <a:latin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后 作 业</a:t>
            </a:r>
          </a:p>
        </p:txBody>
      </p:sp>
      <p:sp>
        <p:nvSpPr>
          <p:cNvPr id="17411" name="文本框 99"/>
          <p:cNvSpPr txBox="1">
            <a:spLocks noChangeArrowheads="1"/>
          </p:cNvSpPr>
          <p:nvPr/>
        </p:nvSpPr>
        <p:spPr bwMode="auto">
          <a:xfrm>
            <a:off x="71438" y="954088"/>
            <a:ext cx="9017000" cy="448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667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    For example, Martin was walking around the store with his glasses on. When he saw some bananas, suddenly, his glasses began to shake and nearly </a:t>
            </a:r>
            <a:r>
              <a:rPr lang="en-US" altLang="zh-CN" sz="3200" u="sng" dirty="0">
                <a:latin typeface="宋体" panose="02010600030101010101" pitchFamily="2" charset="-122"/>
              </a:rPr>
              <a:t>   5   </a:t>
            </a:r>
            <a:r>
              <a:rPr lang="en-US" altLang="zh-CN" sz="3200" dirty="0">
                <a:latin typeface="宋体" panose="02010600030101010101" pitchFamily="2" charset="-122"/>
              </a:rPr>
              <a:t> his nose! He knew he had to write a story about monkeys and  </a:t>
            </a:r>
            <a:r>
              <a:rPr lang="en-US" altLang="zh-CN" sz="3200" u="sng" dirty="0">
                <a:latin typeface="宋体" panose="02010600030101010101" pitchFamily="2" charset="-122"/>
              </a:rPr>
              <a:t>  6   </a:t>
            </a:r>
            <a:r>
              <a:rPr lang="en-US" altLang="zh-CN" sz="3200" dirty="0">
                <a:latin typeface="宋体" panose="02010600030101010101" pitchFamily="2" charset="-122"/>
              </a:rPr>
              <a:t>.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Another time, Martin </a:t>
            </a:r>
            <a:r>
              <a:rPr lang="en-US" altLang="zh-CN" sz="3200" u="sng" dirty="0">
                <a:latin typeface="宋体" panose="02010600030101010101" pitchFamily="2" charset="-122"/>
              </a:rPr>
              <a:t>   7  </a:t>
            </a:r>
            <a:r>
              <a:rPr lang="en-US" altLang="zh-CN" sz="3200" dirty="0">
                <a:latin typeface="宋体" panose="02010600030101010101" pitchFamily="2" charset="-122"/>
              </a:rPr>
              <a:t> to hear some students complaining (</a:t>
            </a:r>
            <a:r>
              <a:rPr lang="zh-CN" altLang="en-US" sz="3200" dirty="0">
                <a:latin typeface="宋体" panose="02010600030101010101" pitchFamily="2" charset="-122"/>
              </a:rPr>
              <a:t>抱怨</a:t>
            </a:r>
            <a:r>
              <a:rPr lang="en-US" altLang="zh-CN" sz="3200" dirty="0">
                <a:latin typeface="宋体" panose="02010600030101010101" pitchFamily="2" charset="-122"/>
              </a:rPr>
              <a:t>) about the school bus ride. His glasses began to shake again. He soon </a:t>
            </a:r>
            <a:r>
              <a:rPr lang="en-US" altLang="zh-CN" sz="3200" u="sng" dirty="0">
                <a:latin typeface="宋体" panose="02010600030101010101" pitchFamily="2" charset="-122"/>
              </a:rPr>
              <a:t>  8  </a:t>
            </a:r>
            <a:r>
              <a:rPr lang="en-US" altLang="zh-CN" sz="3200" dirty="0">
                <a:latin typeface="宋体" panose="02010600030101010101" pitchFamily="2" charset="-122"/>
              </a:rPr>
              <a:t> a story about a funny bus ride.  </a:t>
            </a:r>
            <a:endParaRPr lang="zh-CN" altLang="en-US" sz="3200" dirty="0">
              <a:latin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后 作 业</a:t>
            </a:r>
          </a:p>
        </p:txBody>
      </p:sp>
      <p:sp>
        <p:nvSpPr>
          <p:cNvPr id="18435" name="文本框 99"/>
          <p:cNvSpPr txBox="1">
            <a:spLocks noChangeArrowheads="1"/>
          </p:cNvSpPr>
          <p:nvPr/>
        </p:nvSpPr>
        <p:spPr bwMode="auto">
          <a:xfrm>
            <a:off x="3175" y="1082675"/>
            <a:ext cx="9155113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     </a:t>
            </a:r>
            <a:r>
              <a:rPr lang="en-US" altLang="zh-CN" sz="3200" dirty="0" smtClean="0">
                <a:latin typeface="宋体" panose="02010600030101010101" pitchFamily="2" charset="-122"/>
              </a:rPr>
              <a:t>With </a:t>
            </a:r>
            <a:r>
              <a:rPr lang="en-US" altLang="zh-CN" sz="3200" dirty="0">
                <a:latin typeface="宋体" panose="02010600030101010101" pitchFamily="2" charset="-122"/>
              </a:rPr>
              <a:t>just a few words, small objects like a cat, a kite, became great  </a:t>
            </a:r>
            <a:r>
              <a:rPr lang="en-US" altLang="zh-CN" sz="3200" u="sng" dirty="0">
                <a:latin typeface="宋体" panose="02010600030101010101" pitchFamily="2" charset="-122"/>
              </a:rPr>
              <a:t>  9   </a:t>
            </a:r>
            <a:r>
              <a:rPr lang="en-US" altLang="zh-CN" sz="3200" dirty="0">
                <a:latin typeface="宋体" panose="02010600030101010101" pitchFamily="2" charset="-122"/>
              </a:rPr>
              <a:t>. People around him appeared in the stories. They don’t know they have been written in the stories! </a:t>
            </a:r>
            <a:r>
              <a:rPr lang="en-US" altLang="zh-CN" sz="3200" u="sng" dirty="0">
                <a:latin typeface="宋体" panose="02010600030101010101" pitchFamily="2" charset="-122"/>
              </a:rPr>
              <a:t>  10   </a:t>
            </a:r>
            <a:r>
              <a:rPr lang="en-US" altLang="zh-CN" sz="3200" dirty="0">
                <a:latin typeface="宋体" panose="02010600030101010101" pitchFamily="2" charset="-122"/>
              </a:rPr>
              <a:t> they know the secret, they will be surprised and happy. </a:t>
            </a:r>
            <a:endParaRPr lang="zh-CN" altLang="en-US" sz="3200" dirty="0">
              <a:latin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后 作 业</a:t>
            </a:r>
          </a:p>
        </p:txBody>
      </p:sp>
      <p:sp>
        <p:nvSpPr>
          <p:cNvPr id="100" name="文本框 99"/>
          <p:cNvSpPr txBox="1"/>
          <p:nvPr/>
        </p:nvSpPr>
        <p:spPr>
          <a:xfrm>
            <a:off x="473075" y="965200"/>
            <a:ext cx="8467725" cy="501650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lstStyle/>
          <a:p>
            <a:pPr fontAlgn="auto">
              <a:defRPr/>
            </a:pPr>
            <a:r>
              <a:rPr lang="en-US" altLang="zh-CN" sz="3200" noProof="1">
                <a:latin typeface="+mj-ea"/>
                <a:ea typeface="+mj-ea"/>
                <a:cs typeface="Times New Roman" panose="02020603050405020304" charset="0"/>
              </a:rPr>
              <a:t>(    )</a:t>
            </a:r>
            <a:r>
              <a:rPr lang="en-US" altLang="zh-CN" sz="3200" noProof="1">
                <a:latin typeface="+mj-ea"/>
                <a:ea typeface="+mj-ea"/>
                <a:cs typeface="宋体" panose="02010600030101010101" pitchFamily="2" charset="-122"/>
              </a:rPr>
              <a:t> 1</a:t>
            </a:r>
            <a:r>
              <a:rPr lang="en-US" altLang="zh-CN" sz="3200" noProof="1">
                <a:latin typeface="+mj-ea"/>
                <a:ea typeface="+mj-ea"/>
                <a:cs typeface="Times New Roman" panose="02020603050405020304" charset="0"/>
              </a:rPr>
              <a:t>. </a:t>
            </a:r>
            <a:r>
              <a:rPr lang="en-US" altLang="zh-CN" sz="3200" noProof="1">
                <a:latin typeface="+mj-ea"/>
                <a:ea typeface="+mj-ea"/>
                <a:cs typeface="Times New Roman" panose="02020603050405020304" charset="0"/>
                <a:sym typeface="+mn-ea"/>
              </a:rPr>
              <a:t>A. doctor </a:t>
            </a:r>
            <a:r>
              <a:rPr lang="en-US" altLang="zh-CN" sz="3200" noProof="1" smtClean="0">
                <a:latin typeface="+mj-ea"/>
                <a:ea typeface="+mj-ea"/>
                <a:cs typeface="Times New Roman" panose="02020603050405020304" charset="0"/>
                <a:sym typeface="+mn-ea"/>
              </a:rPr>
              <a:t>B</a:t>
            </a:r>
            <a:r>
              <a:rPr lang="en-US" altLang="zh-CN" sz="3200" noProof="1">
                <a:latin typeface="+mj-ea"/>
                <a:ea typeface="+mj-ea"/>
                <a:cs typeface="Times New Roman" panose="02020603050405020304" charset="0"/>
                <a:sym typeface="+mn-ea"/>
              </a:rPr>
              <a:t>. </a:t>
            </a:r>
            <a:r>
              <a:rPr lang="en-US" altLang="zh-CN" sz="3200" noProof="1" smtClean="0">
                <a:latin typeface="+mj-ea"/>
                <a:ea typeface="+mj-ea"/>
                <a:cs typeface="Times New Roman" panose="02020603050405020304" charset="0"/>
                <a:sym typeface="+mn-ea"/>
              </a:rPr>
              <a:t>writer</a:t>
            </a:r>
          </a:p>
          <a:p>
            <a:pPr fontAlgn="auto">
              <a:defRPr/>
            </a:pPr>
            <a:r>
              <a:rPr lang="en-US" altLang="zh-CN" sz="3200" noProof="1" smtClean="0">
                <a:latin typeface="+mj-ea"/>
                <a:ea typeface="+mj-ea"/>
                <a:cs typeface="Times New Roman" panose="02020603050405020304" charset="0"/>
                <a:sym typeface="+mn-ea"/>
              </a:rPr>
              <a:t>C</a:t>
            </a:r>
            <a:r>
              <a:rPr lang="en-US" altLang="zh-CN" sz="3200" noProof="1">
                <a:latin typeface="+mj-ea"/>
                <a:ea typeface="+mj-ea"/>
                <a:cs typeface="Times New Roman" panose="02020603050405020304" charset="0"/>
                <a:sym typeface="+mn-ea"/>
              </a:rPr>
              <a:t>. teacher 	</a:t>
            </a:r>
            <a:r>
              <a:rPr lang="en-US" altLang="zh-CN" sz="3200" noProof="1">
                <a:latin typeface="+mj-ea"/>
                <a:ea typeface="+mj-ea"/>
                <a:cs typeface="宋体" panose="02010600030101010101" pitchFamily="2" charset="-122"/>
                <a:sym typeface="+mn-ea"/>
              </a:rPr>
              <a:t> </a:t>
            </a:r>
            <a:r>
              <a:rPr lang="en-US" altLang="zh-CN" sz="3200" noProof="1" smtClean="0">
                <a:latin typeface="+mj-ea"/>
                <a:ea typeface="+mj-ea"/>
                <a:cs typeface="Times New Roman" panose="02020603050405020304" charset="0"/>
                <a:sym typeface="+mn-ea"/>
              </a:rPr>
              <a:t>D. </a:t>
            </a:r>
            <a:r>
              <a:rPr lang="en-US" altLang="zh-CN" sz="3200" noProof="1">
                <a:latin typeface="+mj-ea"/>
                <a:ea typeface="+mj-ea"/>
                <a:cs typeface="Times New Roman" panose="02020603050405020304" charset="0"/>
                <a:sym typeface="+mn-ea"/>
              </a:rPr>
              <a:t>reporter</a:t>
            </a:r>
          </a:p>
          <a:p>
            <a:pPr fontAlgn="auto">
              <a:defRPr/>
            </a:pPr>
            <a:r>
              <a:rPr lang="en-US" altLang="zh-CN" sz="3200" noProof="1">
                <a:latin typeface="+mj-ea"/>
                <a:ea typeface="+mj-ea"/>
                <a:cs typeface="Times New Roman" panose="02020603050405020304" charset="0"/>
              </a:rPr>
              <a:t>(    )</a:t>
            </a:r>
            <a:r>
              <a:rPr lang="en-US" altLang="zh-CN" sz="3200" noProof="1">
                <a:latin typeface="+mj-ea"/>
                <a:ea typeface="+mj-ea"/>
                <a:cs typeface="宋体" panose="02010600030101010101" pitchFamily="2" charset="-122"/>
              </a:rPr>
              <a:t> 2</a:t>
            </a:r>
            <a:r>
              <a:rPr lang="en-US" altLang="zh-CN" sz="3200" noProof="1">
                <a:latin typeface="+mj-ea"/>
                <a:ea typeface="+mj-ea"/>
                <a:cs typeface="Times New Roman" panose="02020603050405020304" charset="0"/>
              </a:rPr>
              <a:t>. A. </a:t>
            </a:r>
            <a:r>
              <a:rPr lang="en-US" altLang="zh-CN" sz="3200" noProof="1">
                <a:latin typeface="+mj-ea"/>
                <a:ea typeface="+mj-ea"/>
                <a:cs typeface="Times New Roman" panose="02020603050405020304" charset="0"/>
                <a:sym typeface="+mn-ea"/>
              </a:rPr>
              <a:t>name</a:t>
            </a:r>
            <a:r>
              <a:rPr lang="en-US" altLang="zh-CN" sz="3200" noProof="1">
                <a:latin typeface="+mj-ea"/>
                <a:ea typeface="+mj-ea"/>
                <a:cs typeface="宋体" panose="02010600030101010101" pitchFamily="2" charset="-122"/>
                <a:sym typeface="+mn-ea"/>
              </a:rPr>
              <a:t>s</a:t>
            </a:r>
            <a:r>
              <a:rPr lang="en-US" altLang="zh-CN" sz="3200" noProof="1">
                <a:latin typeface="+mj-ea"/>
                <a:ea typeface="+mj-ea"/>
                <a:cs typeface="宋体" panose="02010600030101010101" pitchFamily="2" charset="-122"/>
              </a:rPr>
              <a:t>  </a:t>
            </a:r>
            <a:r>
              <a:rPr lang="en-US" altLang="zh-CN" sz="3200" noProof="1" smtClean="0">
                <a:latin typeface="+mj-ea"/>
                <a:ea typeface="+mj-ea"/>
                <a:cs typeface="Times New Roman" panose="02020603050405020304" charset="0"/>
              </a:rPr>
              <a:t>B</a:t>
            </a:r>
            <a:r>
              <a:rPr lang="en-US" altLang="zh-CN" sz="3200" noProof="1">
                <a:latin typeface="+mj-ea"/>
                <a:ea typeface="+mj-ea"/>
                <a:cs typeface="Times New Roman" panose="02020603050405020304" charset="0"/>
              </a:rPr>
              <a:t>.</a:t>
            </a:r>
            <a:r>
              <a:rPr lang="en-US" altLang="zh-CN" sz="3200" noProof="1">
                <a:latin typeface="+mj-ea"/>
                <a:ea typeface="+mj-ea"/>
                <a:cs typeface="宋体" panose="02010600030101010101" pitchFamily="2" charset="-122"/>
              </a:rPr>
              <a:t> ideas</a:t>
            </a:r>
            <a:r>
              <a:rPr lang="en-US" altLang="zh-CN" sz="3200" noProof="1">
                <a:latin typeface="+mj-ea"/>
                <a:ea typeface="+mj-ea"/>
                <a:cs typeface="Times New Roman" panose="02020603050405020304" charset="0"/>
              </a:rPr>
              <a:t> </a:t>
            </a:r>
            <a:endParaRPr lang="en-US" altLang="zh-CN" sz="3200" noProof="1" smtClean="0">
              <a:latin typeface="+mj-ea"/>
              <a:ea typeface="+mj-ea"/>
              <a:cs typeface="Times New Roman" panose="02020603050405020304" charset="0"/>
            </a:endParaRPr>
          </a:p>
          <a:p>
            <a:pPr fontAlgn="auto">
              <a:defRPr/>
            </a:pPr>
            <a:r>
              <a:rPr lang="en-US" altLang="zh-CN" sz="3200" noProof="1" smtClean="0">
                <a:latin typeface="+mj-ea"/>
                <a:ea typeface="+mj-ea"/>
                <a:cs typeface="Times New Roman" panose="02020603050405020304" charset="0"/>
              </a:rPr>
              <a:t>C</a:t>
            </a:r>
            <a:r>
              <a:rPr lang="en-US" altLang="zh-CN" sz="3200" noProof="1">
                <a:latin typeface="+mj-ea"/>
                <a:ea typeface="+mj-ea"/>
                <a:cs typeface="Times New Roman" panose="02020603050405020304" charset="0"/>
              </a:rPr>
              <a:t>. </a:t>
            </a:r>
            <a:r>
              <a:rPr lang="en-US" altLang="zh-CN" sz="3200" noProof="1">
                <a:latin typeface="+mj-ea"/>
                <a:ea typeface="+mj-ea"/>
                <a:cs typeface="Times New Roman" panose="02020603050405020304" charset="0"/>
                <a:sym typeface="+mn-ea"/>
              </a:rPr>
              <a:t>number</a:t>
            </a:r>
            <a:r>
              <a:rPr lang="en-US" altLang="zh-CN" sz="3200" noProof="1">
                <a:latin typeface="+mj-ea"/>
                <a:ea typeface="+mj-ea"/>
                <a:cs typeface="宋体" panose="02010600030101010101" pitchFamily="2" charset="-122"/>
                <a:sym typeface="+mn-ea"/>
              </a:rPr>
              <a:t>s</a:t>
            </a:r>
            <a:r>
              <a:rPr lang="en-US" altLang="zh-CN" sz="3200" noProof="1">
                <a:latin typeface="+mj-ea"/>
                <a:ea typeface="+mj-ea"/>
                <a:cs typeface="Times New Roman" panose="02020603050405020304" charset="0"/>
              </a:rPr>
              <a:t>	</a:t>
            </a:r>
            <a:r>
              <a:rPr lang="en-US" altLang="zh-CN" sz="3200" noProof="1">
                <a:latin typeface="+mj-ea"/>
                <a:ea typeface="+mj-ea"/>
                <a:cs typeface="宋体" panose="02010600030101010101" pitchFamily="2" charset="-122"/>
              </a:rPr>
              <a:t> </a:t>
            </a:r>
            <a:r>
              <a:rPr lang="en-US" altLang="zh-CN" sz="3200" noProof="1" smtClean="0">
                <a:latin typeface="+mj-ea"/>
                <a:ea typeface="+mj-ea"/>
                <a:cs typeface="Times New Roman" panose="02020603050405020304" charset="0"/>
              </a:rPr>
              <a:t>D</a:t>
            </a:r>
            <a:r>
              <a:rPr lang="en-US" altLang="zh-CN" sz="3200" noProof="1">
                <a:latin typeface="+mj-ea"/>
                <a:ea typeface="+mj-ea"/>
                <a:cs typeface="Times New Roman" panose="02020603050405020304" charset="0"/>
              </a:rPr>
              <a:t>. </a:t>
            </a:r>
            <a:r>
              <a:rPr lang="en-US" altLang="zh-CN" sz="3200" noProof="1">
                <a:latin typeface="+mj-ea"/>
                <a:ea typeface="+mj-ea"/>
                <a:cs typeface="Times New Roman" panose="02020603050405020304" charset="0"/>
                <a:sym typeface="+mn-ea"/>
              </a:rPr>
              <a:t>secret</a:t>
            </a:r>
            <a:r>
              <a:rPr lang="en-US" altLang="zh-CN" sz="3200" noProof="1">
                <a:latin typeface="+mj-ea"/>
                <a:ea typeface="+mj-ea"/>
                <a:cs typeface="宋体" panose="02010600030101010101" pitchFamily="2" charset="-122"/>
                <a:sym typeface="+mn-ea"/>
              </a:rPr>
              <a:t>s</a:t>
            </a:r>
            <a:endParaRPr lang="en-US" altLang="zh-CN" sz="3200" noProof="1">
              <a:latin typeface="+mj-ea"/>
              <a:ea typeface="+mj-ea"/>
              <a:cs typeface="Times New Roman" panose="02020603050405020304" charset="0"/>
            </a:endParaRPr>
          </a:p>
          <a:p>
            <a:pPr>
              <a:defRPr/>
            </a:pPr>
            <a:r>
              <a:rPr lang="en-US" altLang="zh-CN" sz="3200" noProof="1">
                <a:latin typeface="+mj-ea"/>
                <a:ea typeface="+mj-ea"/>
                <a:cs typeface="Times New Roman" panose="02020603050405020304" charset="0"/>
              </a:rPr>
              <a:t>(    )</a:t>
            </a:r>
            <a:r>
              <a:rPr lang="en-US" altLang="zh-CN" sz="3200" noProof="1">
                <a:latin typeface="+mj-ea"/>
                <a:ea typeface="+mj-ea"/>
                <a:cs typeface="宋体" panose="02010600030101010101" pitchFamily="2" charset="-122"/>
              </a:rPr>
              <a:t> 3</a:t>
            </a:r>
            <a:r>
              <a:rPr lang="en-US" altLang="zh-CN" sz="3200" noProof="1">
                <a:latin typeface="+mj-ea"/>
                <a:ea typeface="+mj-ea"/>
                <a:cs typeface="Times New Roman" panose="02020603050405020304" charset="0"/>
              </a:rPr>
              <a:t>. </a:t>
            </a:r>
            <a:r>
              <a:rPr lang="en-US" altLang="zh-CN" sz="3200" noProof="1">
                <a:latin typeface="+mj-ea"/>
                <a:ea typeface="+mj-ea"/>
                <a:cs typeface="Times New Roman" panose="02020603050405020304" charset="0"/>
                <a:sym typeface="+mn-ea"/>
              </a:rPr>
              <a:t>A. small 	</a:t>
            </a:r>
            <a:r>
              <a:rPr lang="en-US" altLang="zh-CN" sz="3200" noProof="1" smtClean="0">
                <a:latin typeface="+mj-ea"/>
                <a:ea typeface="+mj-ea"/>
                <a:cs typeface="Times New Roman" panose="02020603050405020304" charset="0"/>
                <a:sym typeface="+mn-ea"/>
              </a:rPr>
              <a:t>B</a:t>
            </a:r>
            <a:r>
              <a:rPr lang="en-US" altLang="zh-CN" sz="3200" noProof="1">
                <a:latin typeface="+mj-ea"/>
                <a:ea typeface="+mj-ea"/>
                <a:cs typeface="Times New Roman" panose="02020603050405020304" charset="0"/>
                <a:sym typeface="+mn-ea"/>
              </a:rPr>
              <a:t>. big </a:t>
            </a:r>
            <a:endParaRPr lang="en-US" altLang="zh-CN" sz="3200" noProof="1" smtClean="0">
              <a:latin typeface="+mj-ea"/>
              <a:ea typeface="+mj-ea"/>
              <a:cs typeface="Times New Roman" panose="02020603050405020304" charset="0"/>
              <a:sym typeface="+mn-ea"/>
            </a:endParaRPr>
          </a:p>
          <a:p>
            <a:pPr>
              <a:defRPr/>
            </a:pPr>
            <a:r>
              <a:rPr lang="en-US" altLang="zh-CN" sz="3200" noProof="1" smtClean="0">
                <a:latin typeface="+mj-ea"/>
                <a:ea typeface="+mj-ea"/>
                <a:cs typeface="Times New Roman" panose="02020603050405020304" charset="0"/>
                <a:sym typeface="+mn-ea"/>
              </a:rPr>
              <a:t>C</a:t>
            </a:r>
            <a:r>
              <a:rPr lang="en-US" altLang="zh-CN" sz="3200" noProof="1">
                <a:latin typeface="+mj-ea"/>
                <a:ea typeface="+mj-ea"/>
                <a:cs typeface="Times New Roman" panose="02020603050405020304" charset="0"/>
                <a:sym typeface="+mn-ea"/>
              </a:rPr>
              <a:t>. normal </a:t>
            </a:r>
            <a:r>
              <a:rPr lang="en-US" altLang="zh-CN" sz="3200" noProof="1" smtClean="0">
                <a:latin typeface="+mj-ea"/>
                <a:ea typeface="+mj-ea"/>
                <a:cs typeface="Times New Roman" panose="02020603050405020304" charset="0"/>
                <a:sym typeface="+mn-ea"/>
              </a:rPr>
              <a:t>D</a:t>
            </a:r>
            <a:r>
              <a:rPr lang="en-US" altLang="zh-CN" sz="3200" noProof="1">
                <a:latin typeface="+mj-ea"/>
                <a:ea typeface="+mj-ea"/>
                <a:cs typeface="Times New Roman" panose="02020603050405020304" charset="0"/>
                <a:sym typeface="+mn-ea"/>
              </a:rPr>
              <a:t>. strange</a:t>
            </a:r>
            <a:r>
              <a:rPr lang="en-US" altLang="zh-CN" sz="3200" noProof="1">
                <a:latin typeface="+mj-ea"/>
                <a:ea typeface="+mj-ea"/>
                <a:cs typeface="宋体" panose="02010600030101010101" pitchFamily="2" charset="-122"/>
                <a:sym typeface="+mn-ea"/>
              </a:rPr>
              <a:t> </a:t>
            </a:r>
            <a:endParaRPr lang="en-US" altLang="zh-CN" sz="3200" noProof="1">
              <a:latin typeface="+mj-ea"/>
              <a:ea typeface="+mj-ea"/>
              <a:cs typeface="Times New Roman" panose="02020603050405020304" charset="0"/>
            </a:endParaRPr>
          </a:p>
          <a:p>
            <a:pPr>
              <a:defRPr/>
            </a:pPr>
            <a:r>
              <a:rPr lang="en-US" altLang="zh-CN" sz="3200" noProof="1">
                <a:latin typeface="+mj-ea"/>
                <a:ea typeface="+mj-ea"/>
                <a:cs typeface="Times New Roman" panose="02020603050405020304" charset="0"/>
              </a:rPr>
              <a:t>(    )</a:t>
            </a:r>
            <a:r>
              <a:rPr lang="en-US" altLang="zh-CN" sz="3200" noProof="1">
                <a:latin typeface="+mj-ea"/>
                <a:ea typeface="+mj-ea"/>
                <a:cs typeface="宋体" panose="02010600030101010101" pitchFamily="2" charset="-122"/>
              </a:rPr>
              <a:t> 4</a:t>
            </a:r>
            <a:r>
              <a:rPr lang="en-US" altLang="zh-CN" sz="3200" noProof="1">
                <a:latin typeface="+mj-ea"/>
                <a:ea typeface="+mj-ea"/>
                <a:cs typeface="Times New Roman" panose="02020603050405020304" charset="0"/>
              </a:rPr>
              <a:t>. </a:t>
            </a:r>
            <a:r>
              <a:rPr lang="en-US" altLang="zh-CN" sz="3200" noProof="1">
                <a:latin typeface="+mj-ea"/>
                <a:ea typeface="+mj-ea"/>
                <a:cs typeface="Times New Roman" panose="02020603050405020304" charset="0"/>
                <a:sym typeface="+mn-ea"/>
              </a:rPr>
              <a:t>A. became </a:t>
            </a:r>
            <a:r>
              <a:rPr lang="en-US" altLang="zh-CN" sz="3200" noProof="1" smtClean="0">
                <a:latin typeface="+mj-ea"/>
                <a:ea typeface="+mj-ea"/>
                <a:cs typeface="Times New Roman" panose="02020603050405020304" charset="0"/>
                <a:sym typeface="+mn-ea"/>
              </a:rPr>
              <a:t>  B</a:t>
            </a:r>
            <a:r>
              <a:rPr lang="en-US" altLang="zh-CN" sz="3200" noProof="1">
                <a:latin typeface="+mj-ea"/>
                <a:ea typeface="+mj-ea"/>
                <a:cs typeface="Times New Roman" panose="02020603050405020304" charset="0"/>
                <a:sym typeface="+mn-ea"/>
              </a:rPr>
              <a:t>. lost	</a:t>
            </a:r>
            <a:r>
              <a:rPr lang="en-US" altLang="zh-CN" sz="3200" noProof="1">
                <a:latin typeface="+mj-ea"/>
                <a:ea typeface="+mj-ea"/>
                <a:cs typeface="宋体" panose="02010600030101010101" pitchFamily="2" charset="-122"/>
                <a:sym typeface="+mn-ea"/>
              </a:rPr>
              <a:t>    	</a:t>
            </a:r>
            <a:endParaRPr lang="en-US" altLang="zh-CN" sz="3200" noProof="1">
              <a:latin typeface="+mj-ea"/>
              <a:ea typeface="+mj-ea"/>
              <a:cs typeface="宋体" panose="02010600030101010101" pitchFamily="2" charset="-122"/>
            </a:endParaRPr>
          </a:p>
          <a:p>
            <a:pPr indent="200025" fontAlgn="auto">
              <a:defRPr/>
            </a:pPr>
            <a:r>
              <a:rPr lang="en-US" altLang="zh-CN" sz="3200" noProof="1">
                <a:latin typeface="+mj-ea"/>
                <a:ea typeface="+mj-ea"/>
                <a:cs typeface="Times New Roman" panose="02020603050405020304" charset="0"/>
                <a:sym typeface="+mn-ea"/>
              </a:rPr>
              <a:t>       </a:t>
            </a:r>
            <a:r>
              <a:rPr lang="en-US" altLang="zh-CN" sz="3200" noProof="1" smtClean="0">
                <a:latin typeface="+mj-ea"/>
                <a:ea typeface="+mj-ea"/>
                <a:cs typeface="Times New Roman" panose="02020603050405020304" charset="0"/>
                <a:sym typeface="+mn-ea"/>
              </a:rPr>
              <a:t>C</a:t>
            </a:r>
            <a:r>
              <a:rPr lang="en-US" altLang="zh-CN" sz="3200" noProof="1">
                <a:latin typeface="+mj-ea"/>
                <a:ea typeface="+mj-ea"/>
                <a:cs typeface="Times New Roman" panose="02020603050405020304" charset="0"/>
                <a:sym typeface="+mn-ea"/>
              </a:rPr>
              <a:t>. arrived	</a:t>
            </a:r>
            <a:r>
              <a:rPr lang="en-US" altLang="zh-CN" sz="3200" noProof="1" smtClean="0">
                <a:latin typeface="+mj-ea"/>
                <a:ea typeface="+mj-ea"/>
                <a:cs typeface="Times New Roman" panose="02020603050405020304" charset="0"/>
                <a:sym typeface="+mn-ea"/>
              </a:rPr>
              <a:t>D</a:t>
            </a:r>
            <a:r>
              <a:rPr lang="en-US" altLang="zh-CN" sz="3200" noProof="1">
                <a:latin typeface="+mj-ea"/>
                <a:ea typeface="+mj-ea"/>
                <a:cs typeface="Times New Roman" panose="02020603050405020304" charset="0"/>
                <a:sym typeface="+mn-ea"/>
              </a:rPr>
              <a:t>. found</a:t>
            </a:r>
            <a:endParaRPr lang="en-US" altLang="zh-CN" sz="3200" noProof="1">
              <a:latin typeface="+mj-ea"/>
              <a:ea typeface="+mj-ea"/>
              <a:cs typeface="Times New Roman" panose="02020603050405020304" charset="0"/>
            </a:endParaRPr>
          </a:p>
          <a:p>
            <a:pPr>
              <a:defRPr/>
            </a:pPr>
            <a:r>
              <a:rPr lang="en-US" altLang="zh-CN" sz="3200" noProof="1">
                <a:latin typeface="+mj-ea"/>
                <a:ea typeface="+mj-ea"/>
                <a:cs typeface="Times New Roman" panose="02020603050405020304" charset="0"/>
              </a:rPr>
              <a:t>(    )</a:t>
            </a:r>
            <a:r>
              <a:rPr lang="en-US" altLang="zh-CN" sz="3200" noProof="1">
                <a:latin typeface="+mj-ea"/>
                <a:ea typeface="+mj-ea"/>
                <a:cs typeface="宋体" panose="02010600030101010101" pitchFamily="2" charset="-122"/>
              </a:rPr>
              <a:t> 5</a:t>
            </a:r>
            <a:r>
              <a:rPr lang="en-US" altLang="zh-CN" sz="3200" noProof="1">
                <a:latin typeface="+mj-ea"/>
                <a:ea typeface="+mj-ea"/>
                <a:cs typeface="Times New Roman" panose="02020603050405020304" charset="0"/>
              </a:rPr>
              <a:t>. </a:t>
            </a:r>
            <a:r>
              <a:rPr lang="en-US" altLang="zh-CN" sz="3200" noProof="1">
                <a:latin typeface="+mj-ea"/>
                <a:ea typeface="+mj-ea"/>
                <a:cs typeface="Times New Roman" panose="02020603050405020304" charset="0"/>
                <a:sym typeface="+mn-ea"/>
              </a:rPr>
              <a:t>A. </a:t>
            </a:r>
            <a:r>
              <a:rPr lang="en-US" altLang="zh-CN" sz="3200" noProof="1">
                <a:latin typeface="+mj-ea"/>
                <a:ea typeface="+mj-ea"/>
                <a:cs typeface="宋体" panose="02010600030101010101" pitchFamily="2" charset="-122"/>
                <a:sym typeface="+mn-ea"/>
              </a:rPr>
              <a:t>fell off	  </a:t>
            </a:r>
            <a:r>
              <a:rPr lang="en-US" altLang="zh-CN" sz="3200" noProof="1" smtClean="0">
                <a:latin typeface="+mj-ea"/>
                <a:ea typeface="+mj-ea"/>
                <a:cs typeface="Times New Roman" panose="02020603050405020304" charset="0"/>
                <a:sym typeface="+mn-ea"/>
              </a:rPr>
              <a:t>B</a:t>
            </a:r>
            <a:r>
              <a:rPr lang="en-US" altLang="zh-CN" sz="3200" noProof="1">
                <a:latin typeface="+mj-ea"/>
                <a:ea typeface="+mj-ea"/>
                <a:cs typeface="Times New Roman" panose="02020603050405020304" charset="0"/>
                <a:sym typeface="+mn-ea"/>
              </a:rPr>
              <a:t>.</a:t>
            </a:r>
            <a:r>
              <a:rPr lang="en-US" altLang="zh-CN" sz="3200" noProof="1">
                <a:latin typeface="+mj-ea"/>
                <a:ea typeface="+mj-ea"/>
                <a:cs typeface="宋体" panose="02010600030101010101" pitchFamily="2" charset="-122"/>
                <a:sym typeface="+mn-ea"/>
              </a:rPr>
              <a:t> fell into    	</a:t>
            </a:r>
            <a:r>
              <a:rPr lang="en-US" altLang="zh-CN" sz="3200" noProof="1">
                <a:latin typeface="+mj-ea"/>
                <a:ea typeface="+mj-ea"/>
                <a:cs typeface="Times New Roman" panose="02020603050405020304" charset="0"/>
                <a:sym typeface="+mn-ea"/>
              </a:rPr>
              <a:t>C. </a:t>
            </a:r>
            <a:r>
              <a:rPr lang="en-US" altLang="zh-CN" sz="3200" noProof="1">
                <a:latin typeface="+mj-ea"/>
                <a:ea typeface="+mj-ea"/>
                <a:cs typeface="宋体" panose="02010600030101010101" pitchFamily="2" charset="-122"/>
                <a:sym typeface="+mn-ea"/>
              </a:rPr>
              <a:t>fell down</a:t>
            </a:r>
            <a:r>
              <a:rPr lang="en-US" altLang="zh-CN" sz="3200" noProof="1">
                <a:latin typeface="+mj-ea"/>
                <a:ea typeface="+mj-ea"/>
                <a:cs typeface="Times New Roman" panose="02020603050405020304" charset="0"/>
                <a:sym typeface="+mn-ea"/>
              </a:rPr>
              <a:t> </a:t>
            </a:r>
            <a:r>
              <a:rPr lang="en-US" altLang="zh-CN" sz="3200" noProof="1">
                <a:latin typeface="+mj-ea"/>
                <a:ea typeface="+mj-ea"/>
                <a:cs typeface="宋体" panose="02010600030101010101" pitchFamily="2" charset="-122"/>
                <a:sym typeface="+mn-ea"/>
              </a:rPr>
              <a:t>  	</a:t>
            </a:r>
            <a:r>
              <a:rPr lang="en-US" altLang="zh-CN" sz="3200" noProof="1">
                <a:latin typeface="+mj-ea"/>
                <a:ea typeface="+mj-ea"/>
                <a:cs typeface="Times New Roman" panose="02020603050405020304" charset="0"/>
                <a:sym typeface="+mn-ea"/>
              </a:rPr>
              <a:t>D. </a:t>
            </a:r>
            <a:r>
              <a:rPr lang="en-US" altLang="zh-CN" sz="3200" noProof="1">
                <a:latin typeface="+mj-ea"/>
                <a:ea typeface="+mj-ea"/>
                <a:cs typeface="宋体" panose="02010600030101010101" pitchFamily="2" charset="-122"/>
                <a:sym typeface="+mn-ea"/>
              </a:rPr>
              <a:t>fell behind</a:t>
            </a:r>
            <a:endParaRPr lang="zh-CN" altLang="en-US" sz="3200" noProof="1">
              <a:latin typeface="+mj-ea"/>
              <a:ea typeface="+mj-ea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730250" y="1006475"/>
            <a:ext cx="3476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701675" y="2008188"/>
            <a:ext cx="487363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715963" y="2925763"/>
            <a:ext cx="487362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703263" y="3913188"/>
            <a:ext cx="3603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703263" y="4900613"/>
            <a:ext cx="4175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后 作 业</a:t>
            </a:r>
          </a:p>
        </p:txBody>
      </p:sp>
      <p:sp>
        <p:nvSpPr>
          <p:cNvPr id="20483" name="文本框 99"/>
          <p:cNvSpPr txBox="1">
            <a:spLocks noChangeArrowheads="1"/>
          </p:cNvSpPr>
          <p:nvPr/>
        </p:nvSpPr>
        <p:spPr bwMode="auto">
          <a:xfrm>
            <a:off x="334963" y="838200"/>
            <a:ext cx="8478837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(    ) 6. A. peaches 	 </a:t>
            </a:r>
            <a:r>
              <a:rPr lang="en-US" altLang="zh-CN" sz="3200" dirty="0" smtClean="0">
                <a:latin typeface="宋体" panose="02010600030101010101" pitchFamily="2" charset="-122"/>
              </a:rPr>
              <a:t>B</a:t>
            </a:r>
            <a:r>
              <a:rPr lang="en-US" altLang="zh-CN" sz="3200" dirty="0">
                <a:latin typeface="宋体" panose="02010600030101010101" pitchFamily="2" charset="-122"/>
              </a:rPr>
              <a:t>. </a:t>
            </a:r>
            <a:r>
              <a:rPr lang="en-US" altLang="zh-CN" sz="3200" dirty="0" smtClean="0">
                <a:latin typeface="宋体" panose="02010600030101010101" pitchFamily="2" charset="-122"/>
              </a:rPr>
              <a:t>bananas</a:t>
            </a:r>
          </a:p>
          <a:p>
            <a:pPr eaLnBrk="1" hangingPunct="1"/>
            <a:r>
              <a:rPr lang="en-US" altLang="zh-CN" sz="3200" dirty="0" smtClean="0">
                <a:latin typeface="宋体" panose="02010600030101010101" pitchFamily="2" charset="-122"/>
              </a:rPr>
              <a:t>C</a:t>
            </a:r>
            <a:r>
              <a:rPr lang="en-US" altLang="zh-CN" sz="3200" dirty="0">
                <a:latin typeface="宋体" panose="02010600030101010101" pitchFamily="2" charset="-122"/>
              </a:rPr>
              <a:t>. apples </a:t>
            </a:r>
            <a:r>
              <a:rPr lang="en-US" altLang="zh-CN" sz="3200" dirty="0" smtClean="0">
                <a:latin typeface="宋体" panose="02010600030101010101" pitchFamily="2" charset="-122"/>
              </a:rPr>
              <a:t>  D</a:t>
            </a:r>
            <a:r>
              <a:rPr lang="en-US" altLang="zh-CN" sz="3200" dirty="0">
                <a:latin typeface="宋体" panose="02010600030101010101" pitchFamily="2" charset="-122"/>
              </a:rPr>
              <a:t>. grapes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(    ) 7. A. happened  </a:t>
            </a:r>
            <a:r>
              <a:rPr lang="en-US" altLang="zh-CN" sz="3200" dirty="0" smtClean="0">
                <a:latin typeface="宋体" panose="02010600030101010101" pitchFamily="2" charset="-122"/>
              </a:rPr>
              <a:t>B</a:t>
            </a:r>
            <a:r>
              <a:rPr lang="en-US" altLang="zh-CN" sz="3200" dirty="0">
                <a:latin typeface="宋体" panose="02010600030101010101" pitchFamily="2" charset="-122"/>
              </a:rPr>
              <a:t>. </a:t>
            </a:r>
            <a:r>
              <a:rPr lang="en-US" altLang="zh-CN" sz="3200" dirty="0" smtClean="0">
                <a:latin typeface="宋体" panose="02010600030101010101" pitchFamily="2" charset="-122"/>
              </a:rPr>
              <a:t>started</a:t>
            </a:r>
          </a:p>
          <a:p>
            <a:pPr eaLnBrk="1" hangingPunct="1"/>
            <a:r>
              <a:rPr lang="en-US" altLang="zh-CN" sz="3200" dirty="0" smtClean="0">
                <a:latin typeface="宋体" panose="02010600030101010101" pitchFamily="2" charset="-122"/>
              </a:rPr>
              <a:t>C</a:t>
            </a:r>
            <a:r>
              <a:rPr lang="en-US" altLang="zh-CN" sz="3200" dirty="0">
                <a:latin typeface="宋体" panose="02010600030101010101" pitchFamily="2" charset="-122"/>
              </a:rPr>
              <a:t>. </a:t>
            </a:r>
            <a:r>
              <a:rPr lang="en-US" altLang="zh-CN" sz="3200" dirty="0" smtClean="0">
                <a:latin typeface="宋体" panose="02010600030101010101" pitchFamily="2" charset="-122"/>
              </a:rPr>
              <a:t>Planned  D</a:t>
            </a:r>
            <a:r>
              <a:rPr lang="en-US" altLang="zh-CN" sz="3200" dirty="0">
                <a:latin typeface="宋体" panose="02010600030101010101" pitchFamily="2" charset="-122"/>
              </a:rPr>
              <a:t>. was able to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(    ) 8. A. came out 	 </a:t>
            </a:r>
            <a:r>
              <a:rPr lang="en-US" altLang="zh-CN" sz="3200" dirty="0" smtClean="0">
                <a:latin typeface="宋体" panose="02010600030101010101" pitchFamily="2" charset="-122"/>
              </a:rPr>
              <a:t>B</a:t>
            </a:r>
            <a:r>
              <a:rPr lang="en-US" altLang="zh-CN" sz="3200" dirty="0">
                <a:latin typeface="宋体" panose="02010600030101010101" pitchFamily="2" charset="-122"/>
              </a:rPr>
              <a:t>. came up with  	C. came across 	D. came along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(    ) 9. A. records  </a:t>
            </a:r>
            <a:r>
              <a:rPr lang="en-US" altLang="zh-CN" sz="3200" dirty="0" smtClean="0">
                <a:latin typeface="宋体" panose="02010600030101010101" pitchFamily="2" charset="-122"/>
              </a:rPr>
              <a:t> B</a:t>
            </a:r>
            <a:r>
              <a:rPr lang="en-US" altLang="zh-CN" sz="3200" dirty="0">
                <a:latin typeface="宋体" panose="02010600030101010101" pitchFamily="2" charset="-122"/>
              </a:rPr>
              <a:t>. </a:t>
            </a:r>
            <a:r>
              <a:rPr lang="en-US" altLang="zh-CN" sz="3200" dirty="0" smtClean="0">
                <a:latin typeface="宋体" panose="02010600030101010101" pitchFamily="2" charset="-122"/>
              </a:rPr>
              <a:t>dreams</a:t>
            </a:r>
          </a:p>
          <a:p>
            <a:pPr eaLnBrk="1" hangingPunct="1"/>
            <a:r>
              <a:rPr lang="en-US" altLang="zh-CN" sz="3200" dirty="0" smtClean="0">
                <a:latin typeface="宋体" panose="02010600030101010101" pitchFamily="2" charset="-122"/>
              </a:rPr>
              <a:t>C</a:t>
            </a:r>
            <a:r>
              <a:rPr lang="en-US" altLang="zh-CN" sz="3200" dirty="0">
                <a:latin typeface="宋体" panose="02010600030101010101" pitchFamily="2" charset="-122"/>
              </a:rPr>
              <a:t>. books </a:t>
            </a:r>
            <a:r>
              <a:rPr lang="en-US" altLang="zh-CN" sz="3200" dirty="0" smtClean="0">
                <a:latin typeface="宋体" panose="02010600030101010101" pitchFamily="2" charset="-122"/>
              </a:rPr>
              <a:t>D</a:t>
            </a:r>
            <a:r>
              <a:rPr lang="en-US" altLang="zh-CN" sz="3200" dirty="0">
                <a:latin typeface="宋体" panose="02010600030101010101" pitchFamily="2" charset="-122"/>
              </a:rPr>
              <a:t>. stories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(    ) 10. A. Because	 </a:t>
            </a:r>
            <a:r>
              <a:rPr lang="en-US" altLang="zh-CN" sz="3200" dirty="0" smtClean="0">
                <a:latin typeface="宋体" panose="02010600030101010101" pitchFamily="2" charset="-122"/>
              </a:rPr>
              <a:t>B</a:t>
            </a:r>
            <a:r>
              <a:rPr lang="en-US" altLang="zh-CN" sz="3200" dirty="0">
                <a:latin typeface="宋体" panose="02010600030101010101" pitchFamily="2" charset="-122"/>
              </a:rPr>
              <a:t>. Since </a:t>
            </a:r>
            <a:endParaRPr lang="en-US" altLang="zh-CN" sz="3200" dirty="0" smtClean="0">
              <a:latin typeface="宋体" panose="02010600030101010101" pitchFamily="2" charset="-122"/>
            </a:endParaRPr>
          </a:p>
          <a:p>
            <a:pPr eaLnBrk="1" hangingPunct="1"/>
            <a:r>
              <a:rPr lang="en-US" altLang="zh-CN" sz="3200" dirty="0" smtClean="0">
                <a:latin typeface="宋体" panose="02010600030101010101" pitchFamily="2" charset="-122"/>
              </a:rPr>
              <a:t>C</a:t>
            </a:r>
            <a:r>
              <a:rPr lang="en-US" altLang="zh-CN" sz="3200" dirty="0">
                <a:latin typeface="宋体" panose="02010600030101010101" pitchFamily="2" charset="-122"/>
              </a:rPr>
              <a:t>. So 	</a:t>
            </a:r>
            <a:r>
              <a:rPr lang="en-US" altLang="zh-CN" sz="3200" dirty="0" smtClean="0">
                <a:latin typeface="宋体" panose="02010600030101010101" pitchFamily="2" charset="-122"/>
              </a:rPr>
              <a:t>D</a:t>
            </a:r>
            <a:r>
              <a:rPr lang="en-US" altLang="zh-CN" sz="3200" dirty="0">
                <a:latin typeface="宋体" panose="02010600030101010101" pitchFamily="2" charset="-122"/>
              </a:rPr>
              <a:t>. If</a:t>
            </a:r>
            <a:endParaRPr lang="zh-CN" altLang="en-US" sz="3200" dirty="0">
              <a:latin typeface="宋体" panose="02010600030101010101" pitchFamily="2" charset="-122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04838" y="865188"/>
            <a:ext cx="444500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549275" y="1852613"/>
            <a:ext cx="430213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576263" y="2798763"/>
            <a:ext cx="3619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590550" y="3800475"/>
            <a:ext cx="4048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590550" y="4732338"/>
            <a:ext cx="514350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前 预 习</a:t>
            </a:r>
          </a:p>
        </p:txBody>
      </p:sp>
      <p:sp>
        <p:nvSpPr>
          <p:cNvPr id="3075" name="文本框 99"/>
          <p:cNvSpPr txBox="1">
            <a:spLocks noChangeArrowheads="1"/>
          </p:cNvSpPr>
          <p:nvPr/>
        </p:nvSpPr>
        <p:spPr bwMode="auto">
          <a:xfrm>
            <a:off x="457200" y="1131888"/>
            <a:ext cx="831850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</a:rPr>
              <a:t>【单词】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1. </a:t>
            </a:r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</a:rPr>
              <a:t>工具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n</a:t>
            </a:r>
            <a:r>
              <a:rPr lang="en-US" altLang="zh-CN" sz="3200" i="1" dirty="0">
                <a:solidFill>
                  <a:srgbClr val="000000"/>
                </a:solidFill>
                <a:latin typeface="宋体" panose="02010600030101010101" pitchFamily="2" charset="-122"/>
              </a:rPr>
              <a:t>.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___________ 	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2. </a:t>
            </a:r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</a:rPr>
              <a:t>枪；炮</a:t>
            </a:r>
            <a:r>
              <a:rPr lang="en-US" altLang="zh-CN" sz="3200" i="1" dirty="0">
                <a:solidFill>
                  <a:srgbClr val="000000"/>
                </a:solidFill>
                <a:latin typeface="宋体" panose="02010600030101010101" pitchFamily="2" charset="-122"/>
              </a:rPr>
              <a:t>n.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 __________    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3. </a:t>
            </a:r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</a:rPr>
              <a:t>记号；分数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n.</a:t>
            </a:r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</a:rPr>
              <a:t>做记号；打分</a:t>
            </a:r>
            <a:r>
              <a:rPr lang="en-US" altLang="zh-CN" sz="3200" dirty="0" smtClean="0">
                <a:solidFill>
                  <a:srgbClr val="000000"/>
                </a:solidFill>
                <a:latin typeface="宋体" panose="02010600030101010101" pitchFamily="2" charset="-122"/>
              </a:rPr>
              <a:t>_________</a:t>
            </a:r>
            <a:endParaRPr lang="en-US" altLang="zh-CN" sz="3200" dirty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4. </a:t>
            </a:r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</a:rPr>
              <a:t>沙滩；沙</a:t>
            </a:r>
            <a:r>
              <a:rPr lang="en-US" altLang="zh-CN" sz="3200" i="1" dirty="0">
                <a:solidFill>
                  <a:srgbClr val="000000"/>
                </a:solidFill>
                <a:latin typeface="宋体" panose="02010600030101010101" pitchFamily="2" charset="-122"/>
              </a:rPr>
              <a:t>n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. ________</a:t>
            </a: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5. </a:t>
            </a:r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</a:rPr>
              <a:t>朝；向；对着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prep.</a:t>
            </a:r>
            <a:r>
              <a:rPr lang="en-US" altLang="zh-CN" sz="3200" i="1" dirty="0">
                <a:solidFill>
                  <a:srgbClr val="000000"/>
                </a:solidFill>
                <a:latin typeface="宋体" panose="02010600030101010101" pitchFamily="2" charset="-122"/>
              </a:rPr>
              <a:t>.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 </a:t>
            </a:r>
            <a:r>
              <a:rPr lang="en-US" altLang="zh-CN" sz="3200" dirty="0" smtClean="0">
                <a:solidFill>
                  <a:srgbClr val="000000"/>
                </a:solidFill>
                <a:latin typeface="宋体" panose="02010600030101010101" pitchFamily="2" charset="-122"/>
              </a:rPr>
              <a:t>______________  </a:t>
            </a:r>
            <a:endParaRPr lang="en-US" altLang="zh-CN" sz="3200" dirty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6.</a:t>
            </a:r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</a:rPr>
              <a:t>陆地；大陆 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n. </a:t>
            </a:r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</a:rPr>
              <a:t>登岸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(</a:t>
            </a:r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</a:rPr>
              <a:t>陆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),</a:t>
            </a:r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</a:rPr>
              <a:t>降落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v. </a:t>
            </a:r>
            <a:r>
              <a:rPr lang="en-US" altLang="zh-CN" sz="3200" dirty="0" smtClean="0">
                <a:solidFill>
                  <a:srgbClr val="000000"/>
                </a:solidFill>
                <a:latin typeface="宋体" panose="02010600030101010101" pitchFamily="2" charset="-122"/>
              </a:rPr>
              <a:t>_____</a:t>
            </a:r>
            <a:endParaRPr lang="en-US" altLang="zh-CN" sz="3200" dirty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7. </a:t>
            </a:r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</a:rPr>
              <a:t>技术；工艺 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n. </a:t>
            </a:r>
            <a:r>
              <a:rPr lang="en-US" altLang="zh-CN" sz="3200" dirty="0" smtClean="0">
                <a:solidFill>
                  <a:srgbClr val="000000"/>
                </a:solidFill>
                <a:latin typeface="宋体" panose="02010600030101010101" pitchFamily="2" charset="-122"/>
              </a:rPr>
              <a:t>_____________  </a:t>
            </a:r>
            <a:endParaRPr lang="en-US" altLang="zh-CN" sz="3200" dirty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eaLnBrk="1" hangingPunct="1"/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8. </a:t>
            </a:r>
            <a:r>
              <a:rPr lang="zh-CN" altLang="en-US" sz="3200" dirty="0">
                <a:solidFill>
                  <a:srgbClr val="000000"/>
                </a:solidFill>
                <a:latin typeface="宋体" panose="02010600030101010101" pitchFamily="2" charset="-122"/>
              </a:rPr>
              <a:t>法语 </a:t>
            </a:r>
            <a:r>
              <a:rPr lang="en-US" altLang="zh-CN" sz="3200" dirty="0">
                <a:solidFill>
                  <a:srgbClr val="000000"/>
                </a:solidFill>
                <a:latin typeface="宋体" panose="02010600030101010101" pitchFamily="2" charset="-122"/>
              </a:rPr>
              <a:t>n. ____________</a:t>
            </a:r>
            <a:endParaRPr lang="zh-CN" altLang="en-US" sz="3200" dirty="0">
              <a:latin typeface="宋体" panose="02010600030101010101" pitchFamily="2" charset="-122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2716213" y="1590675"/>
            <a:ext cx="2017712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tool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3106738" y="2076450"/>
            <a:ext cx="19335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gun 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6208713" y="2590800"/>
            <a:ext cx="15017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rgbClr val="FF0000"/>
                </a:solidFill>
              </a:rPr>
              <a:t>mark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3384550" y="3106738"/>
            <a:ext cx="2309813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sand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5375275" y="3579813"/>
            <a:ext cx="2489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towards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4344988" y="4567238"/>
            <a:ext cx="26289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technology</a:t>
            </a: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6737350" y="4079875"/>
            <a:ext cx="17113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land</a:t>
            </a: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3244850" y="5013325"/>
            <a:ext cx="2352675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French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后 作 业</a:t>
            </a:r>
          </a:p>
        </p:txBody>
      </p:sp>
      <p:sp>
        <p:nvSpPr>
          <p:cNvPr id="21507" name="文本框 99"/>
          <p:cNvSpPr txBox="1">
            <a:spLocks noChangeArrowheads="1"/>
          </p:cNvSpPr>
          <p:nvPr/>
        </p:nvSpPr>
        <p:spPr bwMode="auto">
          <a:xfrm>
            <a:off x="44449" y="979488"/>
            <a:ext cx="9085263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dirty="0">
                <a:latin typeface="宋体" panose="02010600030101010101" pitchFamily="2" charset="-122"/>
              </a:rPr>
              <a:t>四、阅读理解（</a:t>
            </a:r>
            <a:r>
              <a:rPr lang="en-US" altLang="zh-CN" sz="2800" dirty="0">
                <a:latin typeface="宋体" panose="02010600030101010101" pitchFamily="2" charset="-122"/>
              </a:rPr>
              <a:t>B</a:t>
            </a:r>
            <a:r>
              <a:rPr lang="zh-CN" altLang="en-US" sz="2800" dirty="0">
                <a:latin typeface="宋体" panose="02010600030101010101" pitchFamily="2" charset="-122"/>
              </a:rPr>
              <a:t>篇）</a:t>
            </a:r>
          </a:p>
          <a:p>
            <a:pPr eaLnBrk="1" hangingPunct="1"/>
            <a:r>
              <a:rPr lang="en-US" altLang="zh-CN" sz="2800" dirty="0">
                <a:latin typeface="宋体" panose="02010600030101010101" pitchFamily="2" charset="-122"/>
              </a:rPr>
              <a:t>       The Little Prince is a novel widely known by the people all over the world. It was written by a French pilot and writer Antoine de Saint—</a:t>
            </a:r>
            <a:r>
              <a:rPr lang="en-US" altLang="zh-CN" sz="2800" dirty="0" err="1">
                <a:latin typeface="宋体" panose="02010600030101010101" pitchFamily="2" charset="-122"/>
              </a:rPr>
              <a:t>Exupery</a:t>
            </a:r>
            <a:r>
              <a:rPr lang="en-US" altLang="zh-CN" sz="2800" dirty="0">
                <a:latin typeface="宋体" panose="02010600030101010101" pitchFamily="2" charset="-122"/>
              </a:rPr>
              <a:t>. It was published in 1943. This story has been translated into 42 languages and was </a:t>
            </a:r>
            <a:r>
              <a:rPr lang="en-US" altLang="zh-CN" sz="2800" u="sng" dirty="0">
                <a:latin typeface="宋体" panose="02010600030101010101" pitchFamily="2" charset="-122"/>
              </a:rPr>
              <a:t>adapted</a:t>
            </a:r>
            <a:r>
              <a:rPr lang="en-US" altLang="zh-CN" sz="2800" dirty="0">
                <a:latin typeface="宋体" panose="02010600030101010101" pitchFamily="2" charset="-122"/>
              </a:rPr>
              <a:t> into a movie.</a:t>
            </a:r>
          </a:p>
          <a:p>
            <a:pPr eaLnBrk="1" hangingPunct="1"/>
            <a:r>
              <a:rPr lang="en-US" altLang="zh-CN" sz="2800" dirty="0">
                <a:latin typeface="宋体" panose="02010600030101010101" pitchFamily="2" charset="-122"/>
              </a:rPr>
              <a:t>       The little prince lives on a small planet(</a:t>
            </a:r>
            <a:r>
              <a:rPr lang="zh-CN" altLang="en-US" sz="2800" dirty="0">
                <a:latin typeface="宋体" panose="02010600030101010101" pitchFamily="2" charset="-122"/>
              </a:rPr>
              <a:t>行星</a:t>
            </a:r>
            <a:r>
              <a:rPr lang="en-US" altLang="zh-CN" sz="2800" dirty="0">
                <a:latin typeface="宋体" panose="02010600030101010101" pitchFamily="2" charset="-122"/>
              </a:rPr>
              <a:t>) alone. He leads a happy life. One day the wind brings him a seed. The seed then turns into the loveliest flower he has ever seen.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后 作 业</a:t>
            </a:r>
          </a:p>
        </p:txBody>
      </p:sp>
      <p:sp>
        <p:nvSpPr>
          <p:cNvPr id="22531" name="文本框 99"/>
          <p:cNvSpPr txBox="1">
            <a:spLocks noChangeArrowheads="1"/>
          </p:cNvSpPr>
          <p:nvPr/>
        </p:nvSpPr>
        <p:spPr bwMode="auto">
          <a:xfrm>
            <a:off x="23018" y="777875"/>
            <a:ext cx="9070975" cy="545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000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latin typeface="宋体" panose="02010600030101010101" pitchFamily="2" charset="-122"/>
              </a:rPr>
              <a:t>    He takes good care of the flower, but finally he decides to leave it and his planet to search for a secret—the most important thing in his life.</a:t>
            </a:r>
          </a:p>
          <a:p>
            <a:pPr eaLnBrk="1" hangingPunct="1"/>
            <a:r>
              <a:rPr lang="en-US" altLang="zh-CN" sz="2800" dirty="0">
                <a:latin typeface="宋体" panose="02010600030101010101" pitchFamily="2" charset="-122"/>
              </a:rPr>
              <a:t>During his journey in space, the little prince meets a king, a businessman, a lamplighter</a:t>
            </a:r>
            <a:r>
              <a:rPr lang="zh-CN" altLang="en-US" sz="2800" dirty="0">
                <a:latin typeface="宋体" panose="02010600030101010101" pitchFamily="2" charset="-122"/>
              </a:rPr>
              <a:t>（点燃街灯的灯夫） </a:t>
            </a:r>
            <a:r>
              <a:rPr lang="en-US" altLang="zh-CN" sz="2800" dirty="0">
                <a:latin typeface="宋体" panose="02010600030101010101" pitchFamily="2" charset="-122"/>
              </a:rPr>
              <a:t>and a geographer. They all live alone on different planets. At last he finds out the secret from a fox of the Earth. Before he returns to his planet, he tells his secret to the writer of the book, whom he meets in the desert. The secret is: the power of love.</a:t>
            </a:r>
            <a:endParaRPr lang="zh-CN" altLang="en-US" sz="2800" dirty="0">
              <a:latin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后 作 业</a:t>
            </a:r>
          </a:p>
        </p:txBody>
      </p:sp>
      <p:sp>
        <p:nvSpPr>
          <p:cNvPr id="23555" name="文本框 99"/>
          <p:cNvSpPr txBox="1">
            <a:spLocks noChangeArrowheads="1"/>
          </p:cNvSpPr>
          <p:nvPr/>
        </p:nvSpPr>
        <p:spPr bwMode="auto">
          <a:xfrm>
            <a:off x="2381" y="1109663"/>
            <a:ext cx="9112250" cy="204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667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   When you read this touching and sincere story of the little prince, you can’t help smiling and feeling the beauty of life and love in your heart.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后 作 业</a:t>
            </a:r>
          </a:p>
        </p:txBody>
      </p:sp>
      <p:sp>
        <p:nvSpPr>
          <p:cNvPr id="24579" name="文本框 99"/>
          <p:cNvSpPr txBox="1">
            <a:spLocks noChangeArrowheads="1"/>
          </p:cNvSpPr>
          <p:nvPr/>
        </p:nvSpPr>
        <p:spPr bwMode="auto">
          <a:xfrm>
            <a:off x="268288" y="814388"/>
            <a:ext cx="8766175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latin typeface="宋体" panose="02010600030101010101" pitchFamily="2" charset="-122"/>
              </a:rPr>
              <a:t>(   ) 1. After reading the passage, we can’t know</a:t>
            </a:r>
            <a:r>
              <a:rPr lang="en-US" altLang="zh-CN" sz="2800" dirty="0" smtClean="0">
                <a:latin typeface="宋体" panose="02010600030101010101" pitchFamily="2" charset="-122"/>
              </a:rPr>
              <a:t>_____.</a:t>
            </a:r>
            <a:endParaRPr lang="en-US" altLang="zh-CN" sz="2800" dirty="0">
              <a:latin typeface="宋体" panose="02010600030101010101" pitchFamily="2" charset="-122"/>
            </a:endParaRPr>
          </a:p>
          <a:p>
            <a:pPr eaLnBrk="1" hangingPunct="1"/>
            <a:r>
              <a:rPr lang="en-US" altLang="zh-CN" sz="2800" dirty="0" smtClean="0">
                <a:latin typeface="宋体" panose="02010600030101010101" pitchFamily="2" charset="-122"/>
              </a:rPr>
              <a:t>A</a:t>
            </a:r>
            <a:r>
              <a:rPr lang="en-US" altLang="zh-CN" sz="2800" dirty="0">
                <a:latin typeface="宋体" panose="02010600030101010101" pitchFamily="2" charset="-122"/>
              </a:rPr>
              <a:t>. who wrote the </a:t>
            </a:r>
            <a:r>
              <a:rPr lang="en-US" altLang="zh-CN" sz="2800" dirty="0" smtClean="0">
                <a:latin typeface="宋体" panose="02010600030101010101" pitchFamily="2" charset="-122"/>
              </a:rPr>
              <a:t>book</a:t>
            </a:r>
          </a:p>
          <a:p>
            <a:pPr eaLnBrk="1" hangingPunct="1"/>
            <a:r>
              <a:rPr lang="en-US" altLang="zh-CN" sz="2800" dirty="0" smtClean="0">
                <a:latin typeface="宋体" panose="02010600030101010101" pitchFamily="2" charset="-122"/>
              </a:rPr>
              <a:t>B</a:t>
            </a:r>
            <a:r>
              <a:rPr lang="en-US" altLang="zh-CN" sz="2800" dirty="0">
                <a:latin typeface="宋体" panose="02010600030101010101" pitchFamily="2" charset="-122"/>
              </a:rPr>
              <a:t>. what is the book about   </a:t>
            </a:r>
          </a:p>
          <a:p>
            <a:pPr eaLnBrk="1" hangingPunct="1"/>
            <a:r>
              <a:rPr lang="en-US" altLang="zh-CN" sz="2800" dirty="0" smtClean="0">
                <a:latin typeface="宋体" panose="02010600030101010101" pitchFamily="2" charset="-122"/>
              </a:rPr>
              <a:t>C</a:t>
            </a:r>
            <a:r>
              <a:rPr lang="en-US" altLang="zh-CN" sz="2800" dirty="0">
                <a:latin typeface="宋体" panose="02010600030101010101" pitchFamily="2" charset="-122"/>
              </a:rPr>
              <a:t>. who turned the book into a movie </a:t>
            </a:r>
            <a:endParaRPr lang="en-US" altLang="zh-CN" sz="2800" dirty="0" smtClean="0">
              <a:latin typeface="宋体" panose="02010600030101010101" pitchFamily="2" charset="-122"/>
            </a:endParaRPr>
          </a:p>
          <a:p>
            <a:pPr eaLnBrk="1" hangingPunct="1"/>
            <a:r>
              <a:rPr lang="en-US" altLang="zh-CN" sz="2800" dirty="0" smtClean="0">
                <a:latin typeface="宋体" panose="02010600030101010101" pitchFamily="2" charset="-122"/>
              </a:rPr>
              <a:t>D</a:t>
            </a:r>
            <a:r>
              <a:rPr lang="en-US" altLang="zh-CN" sz="2800" dirty="0">
                <a:latin typeface="宋体" panose="02010600030101010101" pitchFamily="2" charset="-122"/>
              </a:rPr>
              <a:t>. when the book came out</a:t>
            </a:r>
          </a:p>
          <a:p>
            <a:pPr eaLnBrk="1" hangingPunct="1"/>
            <a:r>
              <a:rPr lang="en-US" altLang="zh-CN" sz="2800" dirty="0">
                <a:latin typeface="宋体" panose="02010600030101010101" pitchFamily="2" charset="-122"/>
              </a:rPr>
              <a:t>(   ) 2. </a:t>
            </a:r>
            <a:r>
              <a:rPr lang="en-US" altLang="zh-CN" sz="2800" dirty="0" smtClean="0">
                <a:latin typeface="宋体" panose="02010600030101010101" pitchFamily="2" charset="-122"/>
              </a:rPr>
              <a:t>____ </a:t>
            </a:r>
            <a:r>
              <a:rPr lang="en-US" altLang="zh-CN" sz="2800" dirty="0">
                <a:latin typeface="宋体" panose="02010600030101010101" pitchFamily="2" charset="-122"/>
              </a:rPr>
              <a:t>told the little prince the secret</a:t>
            </a:r>
          </a:p>
          <a:p>
            <a:pPr eaLnBrk="1" hangingPunct="1"/>
            <a:r>
              <a:rPr lang="en-US" altLang="zh-CN" sz="2800" dirty="0">
                <a:latin typeface="宋体" panose="02010600030101010101" pitchFamily="2" charset="-122"/>
              </a:rPr>
              <a:t>A. A pilot   </a:t>
            </a:r>
            <a:r>
              <a:rPr lang="en-US" altLang="zh-CN" sz="2800" dirty="0" smtClean="0">
                <a:latin typeface="宋体" panose="02010600030101010101" pitchFamily="2" charset="-122"/>
              </a:rPr>
              <a:t>B</a:t>
            </a:r>
            <a:r>
              <a:rPr lang="en-US" altLang="zh-CN" sz="2800" dirty="0">
                <a:latin typeface="宋体" panose="02010600030101010101" pitchFamily="2" charset="-122"/>
              </a:rPr>
              <a:t>. A lamplighter  </a:t>
            </a:r>
          </a:p>
          <a:p>
            <a:pPr eaLnBrk="1" hangingPunct="1"/>
            <a:r>
              <a:rPr lang="en-US" altLang="zh-CN" sz="2800" dirty="0">
                <a:latin typeface="宋体" panose="02010600030101010101" pitchFamily="2" charset="-122"/>
              </a:rPr>
              <a:t>C. A geographer. </a:t>
            </a:r>
            <a:r>
              <a:rPr lang="en-US" altLang="zh-CN" sz="2800" dirty="0" smtClean="0">
                <a:latin typeface="宋体" panose="02010600030101010101" pitchFamily="2" charset="-122"/>
              </a:rPr>
              <a:t>D</a:t>
            </a:r>
            <a:r>
              <a:rPr lang="en-US" altLang="zh-CN" sz="2800" dirty="0">
                <a:latin typeface="宋体" panose="02010600030101010101" pitchFamily="2" charset="-122"/>
              </a:rPr>
              <a:t>. A fox.</a:t>
            </a:r>
          </a:p>
          <a:p>
            <a:pPr eaLnBrk="1" hangingPunct="1"/>
            <a:r>
              <a:rPr lang="en-US" altLang="zh-CN" sz="2800" dirty="0">
                <a:latin typeface="宋体" panose="02010600030101010101" pitchFamily="2" charset="-122"/>
              </a:rPr>
              <a:t>(   ) 3. The underlined </a:t>
            </a:r>
            <a:r>
              <a:rPr lang="en-US" altLang="zh-CN" sz="2800" dirty="0" smtClean="0">
                <a:latin typeface="宋体" panose="02010600030101010101" pitchFamily="2" charset="-122"/>
              </a:rPr>
              <a:t>word“ </a:t>
            </a:r>
            <a:r>
              <a:rPr lang="en-US" altLang="zh-CN" sz="2800" u="sng" dirty="0">
                <a:latin typeface="宋体" panose="02010600030101010101" pitchFamily="2" charset="-122"/>
              </a:rPr>
              <a:t>adapted</a:t>
            </a:r>
            <a:r>
              <a:rPr lang="en-US" altLang="zh-CN" sz="2800" dirty="0">
                <a:latin typeface="宋体" panose="02010600030101010101" pitchFamily="2" charset="-122"/>
              </a:rPr>
              <a:t>” means </a:t>
            </a:r>
            <a:r>
              <a:rPr lang="en-US" altLang="zh-CN" sz="2800" dirty="0" smtClean="0">
                <a:latin typeface="宋体" panose="02010600030101010101" pitchFamily="2" charset="-122"/>
              </a:rPr>
              <a:t>“_____”</a:t>
            </a:r>
            <a:r>
              <a:rPr lang="en-US" altLang="zh-CN" sz="2800" dirty="0">
                <a:latin typeface="宋体" panose="02010600030101010101" pitchFamily="2" charset="-122"/>
              </a:rPr>
              <a:t>in Chinese.</a:t>
            </a:r>
          </a:p>
          <a:p>
            <a:pPr eaLnBrk="1" hangingPunct="1"/>
            <a:r>
              <a:rPr lang="en-US" altLang="zh-CN" sz="2800" dirty="0">
                <a:latin typeface="宋体" panose="02010600030101010101" pitchFamily="2" charset="-122"/>
              </a:rPr>
              <a:t>A. </a:t>
            </a:r>
            <a:r>
              <a:rPr lang="zh-CN" altLang="en-US" sz="2800" dirty="0">
                <a:latin typeface="宋体" panose="02010600030101010101" pitchFamily="2" charset="-122"/>
              </a:rPr>
              <a:t>改编 </a:t>
            </a:r>
            <a:r>
              <a:rPr lang="en-US" altLang="zh-CN" sz="2800" dirty="0">
                <a:latin typeface="宋体" panose="02010600030101010101" pitchFamily="2" charset="-122"/>
                <a:sym typeface="宋体" panose="02010600030101010101" pitchFamily="2" charset="-122"/>
              </a:rPr>
              <a:t>  </a:t>
            </a:r>
            <a:r>
              <a:rPr lang="en-US" altLang="zh-CN" sz="2800" dirty="0" smtClean="0">
                <a:latin typeface="宋体" panose="02010600030101010101" pitchFamily="2" charset="-122"/>
              </a:rPr>
              <a:t>B</a:t>
            </a:r>
            <a:r>
              <a:rPr lang="en-US" altLang="zh-CN" sz="2800" dirty="0">
                <a:latin typeface="宋体" panose="02010600030101010101" pitchFamily="2" charset="-122"/>
              </a:rPr>
              <a:t>. </a:t>
            </a:r>
            <a:r>
              <a:rPr lang="zh-CN" altLang="en-US" sz="2800" dirty="0">
                <a:latin typeface="宋体" panose="02010600030101010101" pitchFamily="2" charset="-122"/>
              </a:rPr>
              <a:t>删减  </a:t>
            </a:r>
            <a:r>
              <a:rPr lang="en-US" altLang="zh-CN" sz="2800" dirty="0">
                <a:latin typeface="宋体" panose="02010600030101010101" pitchFamily="2" charset="-122"/>
              </a:rPr>
              <a:t>C. </a:t>
            </a:r>
            <a:r>
              <a:rPr lang="zh-CN" altLang="en-US" sz="2800" dirty="0">
                <a:latin typeface="宋体" panose="02010600030101010101" pitchFamily="2" charset="-122"/>
              </a:rPr>
              <a:t>公</a:t>
            </a:r>
            <a:r>
              <a:rPr lang="zh-CN" altLang="en-US" sz="2800" dirty="0" smtClean="0">
                <a:latin typeface="宋体" panose="02010600030101010101" pitchFamily="2" charset="-122"/>
              </a:rPr>
              <a:t>开   </a:t>
            </a:r>
            <a:r>
              <a:rPr lang="en-US" altLang="zh-CN" sz="2800" dirty="0" smtClean="0">
                <a:latin typeface="宋体" panose="02010600030101010101" pitchFamily="2" charset="-122"/>
              </a:rPr>
              <a:t>D</a:t>
            </a:r>
            <a:r>
              <a:rPr lang="en-US" altLang="zh-CN" sz="2800" dirty="0">
                <a:latin typeface="宋体" panose="02010600030101010101" pitchFamily="2" charset="-122"/>
              </a:rPr>
              <a:t>. </a:t>
            </a:r>
            <a:r>
              <a:rPr lang="zh-CN" altLang="en-US" sz="2800" dirty="0">
                <a:latin typeface="宋体" panose="02010600030101010101" pitchFamily="2" charset="-122"/>
              </a:rPr>
              <a:t>模仿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469900" y="855663"/>
            <a:ext cx="444500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520700" y="3382963"/>
            <a:ext cx="3889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558800" y="4641850"/>
            <a:ext cx="485775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后 作 业</a:t>
            </a:r>
          </a:p>
        </p:txBody>
      </p:sp>
      <p:sp>
        <p:nvSpPr>
          <p:cNvPr id="25603" name="文本框 99"/>
          <p:cNvSpPr txBox="1">
            <a:spLocks noChangeArrowheads="1"/>
          </p:cNvSpPr>
          <p:nvPr/>
        </p:nvSpPr>
        <p:spPr bwMode="auto">
          <a:xfrm>
            <a:off x="114301" y="852488"/>
            <a:ext cx="896620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(   ) 4. Which of the following is true according to the passage?</a:t>
            </a:r>
          </a:p>
          <a:p>
            <a:pPr eaLnBrk="1" hangingPunct="1"/>
            <a:r>
              <a:rPr lang="en-US" altLang="zh-CN" sz="3200" dirty="0" smtClean="0">
                <a:latin typeface="宋体" panose="02010600030101010101" pitchFamily="2" charset="-122"/>
              </a:rPr>
              <a:t>A</a:t>
            </a:r>
            <a:r>
              <a:rPr lang="en-US" altLang="zh-CN" sz="3200" dirty="0">
                <a:latin typeface="宋体" panose="02010600030101010101" pitchFamily="2" charset="-122"/>
              </a:rPr>
              <a:t>. The secret is the power of knowledge.</a:t>
            </a:r>
          </a:p>
          <a:p>
            <a:pPr eaLnBrk="1" hangingPunct="1"/>
            <a:r>
              <a:rPr lang="en-US" altLang="zh-CN" sz="3200" dirty="0" smtClean="0">
                <a:latin typeface="宋体" panose="02010600030101010101" pitchFamily="2" charset="-122"/>
              </a:rPr>
              <a:t>B</a:t>
            </a:r>
            <a:r>
              <a:rPr lang="en-US" altLang="zh-CN" sz="3200" dirty="0">
                <a:latin typeface="宋体" panose="02010600030101010101" pitchFamily="2" charset="-122"/>
              </a:rPr>
              <a:t>. The story has been translated into 24 languages.</a:t>
            </a:r>
          </a:p>
          <a:p>
            <a:pPr eaLnBrk="1" hangingPunct="1"/>
            <a:r>
              <a:rPr lang="en-US" altLang="zh-CN" sz="3200" dirty="0" smtClean="0">
                <a:latin typeface="宋体" panose="02010600030101010101" pitchFamily="2" charset="-122"/>
              </a:rPr>
              <a:t>C</a:t>
            </a:r>
            <a:r>
              <a:rPr lang="en-US" altLang="zh-CN" sz="3200" dirty="0">
                <a:latin typeface="宋体" panose="02010600030101010101" pitchFamily="2" charset="-122"/>
              </a:rPr>
              <a:t>. The king and the businessman live on the same planet.</a:t>
            </a:r>
          </a:p>
          <a:p>
            <a:pPr eaLnBrk="1" hangingPunct="1"/>
            <a:r>
              <a:rPr lang="en-US" altLang="zh-CN" sz="3200" dirty="0" smtClean="0">
                <a:latin typeface="宋体" panose="02010600030101010101" pitchFamily="2" charset="-122"/>
              </a:rPr>
              <a:t>D</a:t>
            </a:r>
            <a:r>
              <a:rPr lang="en-US" altLang="zh-CN" sz="3200" dirty="0">
                <a:latin typeface="宋体" panose="02010600030101010101" pitchFamily="2" charset="-122"/>
              </a:rPr>
              <a:t>. The little prince met the writer of the book in the desert</a:t>
            </a:r>
            <a:r>
              <a:rPr lang="en-US" altLang="zh-CN" sz="3200" dirty="0" smtClean="0">
                <a:latin typeface="宋体" panose="02010600030101010101" pitchFamily="2" charset="-122"/>
              </a:rPr>
              <a:t>.</a:t>
            </a:r>
            <a:endParaRPr lang="en-US" altLang="zh-CN" sz="3200" dirty="0">
              <a:latin typeface="宋体" panose="02010600030101010101" pitchFamily="2" charset="-122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311150" y="850900"/>
            <a:ext cx="4587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后 作 业</a:t>
            </a:r>
          </a:p>
        </p:txBody>
      </p:sp>
      <p:sp>
        <p:nvSpPr>
          <p:cNvPr id="26627" name="文本框 99"/>
          <p:cNvSpPr txBox="1">
            <a:spLocks noChangeArrowheads="1"/>
          </p:cNvSpPr>
          <p:nvPr/>
        </p:nvSpPr>
        <p:spPr bwMode="auto">
          <a:xfrm>
            <a:off x="381001" y="1233488"/>
            <a:ext cx="8242300" cy="301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(   ) 5. The best title(</a:t>
            </a:r>
            <a:r>
              <a:rPr lang="zh-CN" altLang="en-US" sz="3200" dirty="0">
                <a:latin typeface="宋体" panose="02010600030101010101" pitchFamily="2" charset="-122"/>
              </a:rPr>
              <a:t>标题）</a:t>
            </a:r>
            <a:r>
              <a:rPr lang="en-US" altLang="zh-CN" sz="3200" dirty="0">
                <a:latin typeface="宋体" panose="02010600030101010101" pitchFamily="2" charset="-122"/>
              </a:rPr>
              <a:t>for the passage is </a:t>
            </a:r>
            <a:r>
              <a:rPr lang="en-US" altLang="zh-CN" sz="3200" dirty="0" smtClean="0">
                <a:latin typeface="宋体" panose="02010600030101010101" pitchFamily="2" charset="-122"/>
              </a:rPr>
              <a:t>____.</a:t>
            </a:r>
            <a:endParaRPr lang="en-US" altLang="zh-CN" sz="3200" dirty="0">
              <a:latin typeface="宋体" panose="02010600030101010101" pitchFamily="2" charset="-122"/>
            </a:endParaRPr>
          </a:p>
          <a:p>
            <a:pPr eaLnBrk="1" hangingPunct="1"/>
            <a:r>
              <a:rPr lang="en-US" altLang="zh-CN" sz="3200" dirty="0" smtClean="0">
                <a:latin typeface="宋体" panose="02010600030101010101" pitchFamily="2" charset="-122"/>
              </a:rPr>
              <a:t>    A</a:t>
            </a:r>
            <a:r>
              <a:rPr lang="en-US" altLang="zh-CN" sz="3200" dirty="0">
                <a:latin typeface="宋体" panose="02010600030101010101" pitchFamily="2" charset="-122"/>
              </a:rPr>
              <a:t>. The Secret of the Little Prince      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    </a:t>
            </a:r>
            <a:r>
              <a:rPr lang="en-US" altLang="zh-CN" sz="3200" dirty="0" smtClean="0">
                <a:latin typeface="宋体" panose="02010600030101010101" pitchFamily="2" charset="-122"/>
              </a:rPr>
              <a:t>B</a:t>
            </a:r>
            <a:r>
              <a:rPr lang="en-US" altLang="zh-CN" sz="3200" dirty="0">
                <a:latin typeface="宋体" panose="02010600030101010101" pitchFamily="2" charset="-122"/>
              </a:rPr>
              <a:t>. The Little Prince’s Planet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    </a:t>
            </a:r>
            <a:r>
              <a:rPr lang="en-US" altLang="zh-CN" sz="3200" dirty="0" smtClean="0">
                <a:latin typeface="宋体" panose="02010600030101010101" pitchFamily="2" charset="-122"/>
              </a:rPr>
              <a:t>C</a:t>
            </a:r>
            <a:r>
              <a:rPr lang="en-US" altLang="zh-CN" sz="3200" dirty="0">
                <a:latin typeface="宋体" panose="02010600030101010101" pitchFamily="2" charset="-122"/>
              </a:rPr>
              <a:t>. The Power of Love                 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    </a:t>
            </a:r>
            <a:r>
              <a:rPr lang="en-US" altLang="zh-CN" sz="3200" dirty="0" smtClean="0">
                <a:latin typeface="宋体" panose="02010600030101010101" pitchFamily="2" charset="-122"/>
              </a:rPr>
              <a:t>D</a:t>
            </a:r>
            <a:r>
              <a:rPr lang="en-US" altLang="zh-CN" sz="3200" dirty="0">
                <a:latin typeface="宋体" panose="02010600030101010101" pitchFamily="2" charset="-122"/>
              </a:rPr>
              <a:t>. The Little </a:t>
            </a:r>
            <a:r>
              <a:rPr lang="en-US" altLang="zh-CN" sz="3200" dirty="0" smtClean="0">
                <a:latin typeface="宋体" panose="02010600030101010101" pitchFamily="2" charset="-122"/>
              </a:rPr>
              <a:t>Prince </a:t>
            </a:r>
            <a:endParaRPr lang="en-US" altLang="zh-CN" sz="3200" dirty="0">
              <a:latin typeface="宋体" panose="02010600030101010101" pitchFamily="2" charset="-122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590550" y="1246188"/>
            <a:ext cx="334963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前 预 习</a:t>
            </a:r>
          </a:p>
        </p:txBody>
      </p:sp>
      <p:sp>
        <p:nvSpPr>
          <p:cNvPr id="4099" name="文本框 3"/>
          <p:cNvSpPr txBox="1">
            <a:spLocks noChangeArrowheads="1"/>
          </p:cNvSpPr>
          <p:nvPr/>
        </p:nvSpPr>
        <p:spPr bwMode="auto">
          <a:xfrm>
            <a:off x="228600" y="1260475"/>
            <a:ext cx="8904288" cy="301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latin typeface="宋体" panose="02010600030101010101" pitchFamily="2" charset="-122"/>
              </a:rPr>
              <a:t>【短语】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9. give up________________ 	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10. the mark of _____________ 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11 who else ____________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12.science fiction__________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13. can’t wait to do </a:t>
            </a:r>
            <a:r>
              <a:rPr lang="en-US" altLang="zh-CN" sz="3200" dirty="0" err="1">
                <a:latin typeface="宋体" panose="02010600030101010101" pitchFamily="2" charset="-122"/>
              </a:rPr>
              <a:t>sth</a:t>
            </a:r>
            <a:r>
              <a:rPr lang="en-US" altLang="zh-CN" sz="3200" dirty="0">
                <a:latin typeface="宋体" panose="02010600030101010101" pitchFamily="2" charset="-122"/>
              </a:rPr>
              <a:t>. </a:t>
            </a:r>
            <a:r>
              <a:rPr lang="en-US" altLang="zh-CN" sz="3200" dirty="0" smtClean="0">
                <a:latin typeface="宋体" panose="02010600030101010101" pitchFamily="2" charset="-122"/>
              </a:rPr>
              <a:t>______________</a:t>
            </a:r>
            <a:endParaRPr lang="zh-CN" altLang="en-US" sz="3200" dirty="0">
              <a:latin typeface="宋体" panose="02010600030101010101" pitchFamily="2" charset="-122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2622550" y="1731963"/>
            <a:ext cx="25447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放弃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3984625" y="2233613"/>
            <a:ext cx="2852738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solidFill>
                  <a:srgbClr val="FF0000"/>
                </a:solidFill>
              </a:rPr>
              <a:t>...</a:t>
            </a:r>
            <a:r>
              <a:rPr lang="zh-CN" altLang="en-US" sz="3200" dirty="0">
                <a:solidFill>
                  <a:srgbClr val="FF0000"/>
                </a:solidFill>
              </a:rPr>
              <a:t>的分数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2943225" y="2733675"/>
            <a:ext cx="227330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其他人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3986213" y="3219450"/>
            <a:ext cx="22558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科幻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5672138" y="3668713"/>
            <a:ext cx="34607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rgbClr val="FF0000"/>
                </a:solidFill>
              </a:rPr>
              <a:t>迫不及待做某事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前 预 习</a:t>
            </a:r>
          </a:p>
        </p:txBody>
      </p:sp>
      <p:sp>
        <p:nvSpPr>
          <p:cNvPr id="5123" name="文本框 99"/>
          <p:cNvSpPr txBox="1">
            <a:spLocks noChangeArrowheads="1"/>
          </p:cNvSpPr>
          <p:nvPr/>
        </p:nvSpPr>
        <p:spPr bwMode="auto">
          <a:xfrm>
            <a:off x="179388" y="876300"/>
            <a:ext cx="8926512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latin typeface="宋体" panose="02010600030101010101" pitchFamily="2" charset="-122"/>
              </a:rPr>
              <a:t>【句型】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14. Although I have lost everything, I have not lost my life.   </a:t>
            </a:r>
            <a:r>
              <a:rPr lang="en-US" altLang="zh-CN" sz="3200" dirty="0" smtClean="0">
                <a:latin typeface="宋体" panose="02010600030101010101" pitchFamily="2" charset="-122"/>
              </a:rPr>
              <a:t>__________________________________________</a:t>
            </a:r>
          </a:p>
          <a:p>
            <a:pPr eaLnBrk="1" hangingPunct="1"/>
            <a:r>
              <a:rPr lang="en-US" altLang="zh-CN" sz="3200" dirty="0" smtClean="0">
                <a:latin typeface="宋体" panose="02010600030101010101" pitchFamily="2" charset="-122"/>
              </a:rPr>
              <a:t>15</a:t>
            </a:r>
            <a:r>
              <a:rPr lang="en-US" altLang="zh-CN" sz="3200" dirty="0">
                <a:latin typeface="宋体" panose="02010600030101010101" pitchFamily="2" charset="-122"/>
              </a:rPr>
              <a:t>. So I will not give up and I will wait for another ship. </a:t>
            </a:r>
            <a:r>
              <a:rPr lang="en-US" altLang="zh-CN" sz="3200" dirty="0" smtClean="0">
                <a:latin typeface="宋体" panose="02010600030101010101" pitchFamily="2" charset="-122"/>
              </a:rPr>
              <a:t>_____________________________________</a:t>
            </a:r>
            <a:endParaRPr lang="en-US" altLang="zh-CN" sz="3200" dirty="0">
              <a:latin typeface="宋体" panose="02010600030101010101" pitchFamily="2" charset="-122"/>
            </a:endParaRP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16. How long have they been here?  </a:t>
            </a:r>
          </a:p>
          <a:p>
            <a:pPr eaLnBrk="1" hangingPunct="1"/>
            <a:r>
              <a:rPr lang="en-US" altLang="zh-CN" sz="3200" dirty="0" smtClean="0">
                <a:latin typeface="宋体" panose="02010600030101010101" pitchFamily="2" charset="-122"/>
              </a:rPr>
              <a:t>_____________________________________</a:t>
            </a:r>
            <a:endParaRPr lang="zh-CN" altLang="en-US" sz="3200" dirty="0">
              <a:latin typeface="宋体" panose="02010600030101010101" pitchFamily="2" charset="-122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728663" y="2295525"/>
            <a:ext cx="80819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rgbClr val="FF0000"/>
                </a:solidFill>
              </a:rPr>
              <a:t>虽然我失去了一切，但我没有失去我的生命。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728663" y="3760789"/>
            <a:ext cx="71739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rgbClr val="FF0000"/>
                </a:solidFill>
              </a:rPr>
              <a:t>所以我不会放弃，我会等待另一只船。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728663" y="4810065"/>
            <a:ext cx="7151687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他们在这里多久了？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堂 小 测</a:t>
            </a:r>
          </a:p>
        </p:txBody>
      </p:sp>
      <p:sp>
        <p:nvSpPr>
          <p:cNvPr id="6147" name="文本框 99"/>
          <p:cNvSpPr txBox="1">
            <a:spLocks noChangeArrowheads="1"/>
          </p:cNvSpPr>
          <p:nvPr/>
        </p:nvSpPr>
        <p:spPr bwMode="auto">
          <a:xfrm>
            <a:off x="114300" y="661988"/>
            <a:ext cx="90297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latin typeface="宋体" panose="02010600030101010101" pitchFamily="2" charset="-122"/>
              </a:rPr>
              <a:t>一、根据中文意思或首字母提示，用单词的适当形式填空，每空一词。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1. One of them died, but the other ran _________(</a:t>
            </a:r>
            <a:r>
              <a:rPr lang="zh-CN" altLang="en-US" sz="3200" dirty="0">
                <a:latin typeface="宋体" panose="02010600030101010101" pitchFamily="2" charset="-122"/>
              </a:rPr>
              <a:t>朝</a:t>
            </a:r>
            <a:r>
              <a:rPr lang="en-US" altLang="zh-CN" sz="3200" dirty="0">
                <a:latin typeface="宋体" panose="02010600030101010101" pitchFamily="2" charset="-122"/>
              </a:rPr>
              <a:t>……) the wood.  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2. It’s clear that it has nothing to do with </a:t>
            </a:r>
            <a:r>
              <a:rPr lang="en-US" altLang="zh-CN" sz="3200" dirty="0" smtClean="0">
                <a:latin typeface="宋体" panose="02010600030101010101" pitchFamily="2" charset="-122"/>
              </a:rPr>
              <a:t>______________(</a:t>
            </a:r>
            <a:r>
              <a:rPr lang="zh-CN" altLang="en-US" sz="3200" dirty="0">
                <a:latin typeface="宋体" panose="02010600030101010101" pitchFamily="2" charset="-122"/>
              </a:rPr>
              <a:t>技术</a:t>
            </a:r>
            <a:r>
              <a:rPr lang="en-US" altLang="zh-CN" sz="3200" dirty="0">
                <a:latin typeface="宋体" panose="02010600030101010101" pitchFamily="2" charset="-122"/>
              </a:rPr>
              <a:t>).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3. Can I borrow your bike? I’ve </a:t>
            </a:r>
            <a:r>
              <a:rPr lang="en-US" altLang="zh-CN" sz="3200" dirty="0" smtClean="0">
                <a:latin typeface="宋体" panose="02010600030101010101" pitchFamily="2" charset="-122"/>
              </a:rPr>
              <a:t>_______ </a:t>
            </a:r>
            <a:r>
              <a:rPr lang="en-US" altLang="zh-CN" sz="3200" dirty="0">
                <a:latin typeface="宋体" panose="02010600030101010101" pitchFamily="2" charset="-122"/>
              </a:rPr>
              <a:t>(</a:t>
            </a:r>
            <a:r>
              <a:rPr lang="zh-CN" altLang="en-US" sz="3200" dirty="0">
                <a:latin typeface="宋体" panose="02010600030101010101" pitchFamily="2" charset="-122"/>
              </a:rPr>
              <a:t>丢失</a:t>
            </a:r>
            <a:r>
              <a:rPr lang="en-US" altLang="zh-CN" sz="3200" dirty="0">
                <a:latin typeface="宋体" panose="02010600030101010101" pitchFamily="2" charset="-122"/>
              </a:rPr>
              <a:t>) mine.  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4. ---What e </a:t>
            </a:r>
            <a:r>
              <a:rPr lang="en-US" altLang="zh-CN" sz="3200" dirty="0" smtClean="0">
                <a:latin typeface="宋体" panose="02010600030101010101" pitchFamily="2" charset="-122"/>
              </a:rPr>
              <a:t>_____ </a:t>
            </a:r>
            <a:r>
              <a:rPr lang="en-US" altLang="zh-CN" sz="3200" dirty="0">
                <a:latin typeface="宋体" panose="02010600030101010101" pitchFamily="2" charset="-122"/>
              </a:rPr>
              <a:t>do you want to buy?  </a:t>
            </a:r>
            <a:endParaRPr lang="en-US" altLang="zh-CN" sz="3200" dirty="0" smtClean="0">
              <a:latin typeface="宋体" panose="02010600030101010101" pitchFamily="2" charset="-122"/>
            </a:endParaRPr>
          </a:p>
          <a:p>
            <a:pPr eaLnBrk="1" hangingPunct="1"/>
            <a:r>
              <a:rPr lang="en-US" altLang="zh-CN" sz="3200" dirty="0" smtClean="0">
                <a:latin typeface="宋体" panose="02010600030101010101" pitchFamily="2" charset="-122"/>
              </a:rPr>
              <a:t>---</a:t>
            </a:r>
            <a:r>
              <a:rPr lang="en-US" altLang="zh-CN" sz="3200" dirty="0">
                <a:latin typeface="宋体" panose="02010600030101010101" pitchFamily="2" charset="-122"/>
              </a:rPr>
              <a:t>No more. I’ve bought quite a lot.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5. We found the m</a:t>
            </a:r>
            <a:r>
              <a:rPr lang="en-US" altLang="zh-CN" sz="3200" dirty="0" smtClean="0">
                <a:latin typeface="宋体" panose="02010600030101010101" pitchFamily="2" charset="-122"/>
              </a:rPr>
              <a:t>_________ </a:t>
            </a:r>
            <a:r>
              <a:rPr lang="en-US" altLang="zh-CN" sz="3200" dirty="0">
                <a:latin typeface="宋体" panose="02010600030101010101" pitchFamily="2" charset="-122"/>
              </a:rPr>
              <a:t>of a kind of animal’s feet on the sand.</a:t>
            </a:r>
            <a:endParaRPr lang="zh-CN" altLang="en-US" sz="3200" dirty="0">
              <a:latin typeface="宋体" panose="02010600030101010101" pitchFamily="2" charset="-122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488950" y="2038350"/>
            <a:ext cx="1655763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toward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1171575" y="3052763"/>
            <a:ext cx="2560638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rgbClr val="FF0000"/>
                </a:solidFill>
              </a:rPr>
              <a:t>technology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775450" y="3565525"/>
            <a:ext cx="13763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rgbClr val="FF0000"/>
                </a:solidFill>
              </a:rPr>
              <a:t> lost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2784475" y="4541838"/>
            <a:ext cx="1573213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else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3902075" y="5529263"/>
            <a:ext cx="1446213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rgbClr val="FF0000"/>
                </a:solidFill>
              </a:rPr>
              <a:t> marks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堂 小 测</a:t>
            </a:r>
          </a:p>
        </p:txBody>
      </p:sp>
      <p:sp>
        <p:nvSpPr>
          <p:cNvPr id="7171" name="文本框 99"/>
          <p:cNvSpPr txBox="1">
            <a:spLocks noChangeArrowheads="1"/>
          </p:cNvSpPr>
          <p:nvPr/>
        </p:nvSpPr>
        <p:spPr bwMode="auto">
          <a:xfrm>
            <a:off x="15875" y="889000"/>
            <a:ext cx="9140825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latin typeface="宋体" panose="02010600030101010101" pitchFamily="2" charset="-122"/>
              </a:rPr>
              <a:t>二、根据中文提示完成句子，词数不限。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6.  -</a:t>
            </a:r>
            <a:r>
              <a:rPr lang="zh-CN" altLang="en-US" sz="3200" dirty="0">
                <a:latin typeface="宋体" panose="02010600030101010101" pitchFamily="2" charset="-122"/>
              </a:rPr>
              <a:t>你来这儿多久了？</a:t>
            </a:r>
            <a:r>
              <a:rPr lang="en-US" altLang="zh-CN" sz="3200" dirty="0">
                <a:latin typeface="宋体" panose="02010600030101010101" pitchFamily="2" charset="-122"/>
              </a:rPr>
              <a:t>-</a:t>
            </a:r>
            <a:r>
              <a:rPr lang="zh-CN" altLang="en-US" sz="3200" dirty="0">
                <a:latin typeface="宋体" panose="02010600030101010101" pitchFamily="2" charset="-122"/>
              </a:rPr>
              <a:t>一周。</a:t>
            </a:r>
          </a:p>
          <a:p>
            <a:pPr eaLnBrk="1" hangingPunct="1"/>
            <a:r>
              <a:rPr lang="zh-CN" altLang="en-US" sz="3200" dirty="0">
                <a:latin typeface="宋体" panose="02010600030101010101" pitchFamily="2" charset="-122"/>
              </a:rPr>
              <a:t>   </a:t>
            </a:r>
            <a:r>
              <a:rPr lang="en-US" altLang="zh-CN" sz="3200" dirty="0">
                <a:latin typeface="宋体" panose="02010600030101010101" pitchFamily="2" charset="-122"/>
              </a:rPr>
              <a:t>-How long ______________________?    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    </a:t>
            </a:r>
            <a:r>
              <a:rPr lang="en-US" altLang="zh-CN" sz="3200" dirty="0" smtClean="0">
                <a:latin typeface="宋体" panose="02010600030101010101" pitchFamily="2" charset="-122"/>
              </a:rPr>
              <a:t>- </a:t>
            </a:r>
            <a:r>
              <a:rPr lang="en-US" altLang="zh-CN" sz="3200" dirty="0">
                <a:latin typeface="宋体" panose="02010600030101010101" pitchFamily="2" charset="-122"/>
              </a:rPr>
              <a:t>For a week.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7. </a:t>
            </a:r>
            <a:r>
              <a:rPr lang="zh-CN" altLang="en-US" sz="3200" dirty="0">
                <a:latin typeface="宋体" panose="02010600030101010101" pitchFamily="2" charset="-122"/>
              </a:rPr>
              <a:t>在那之后不久，我看见一些食人肉者在试图杀死两个来自破船上的人。</a:t>
            </a:r>
          </a:p>
          <a:p>
            <a:pPr eaLnBrk="1" hangingPunct="1"/>
            <a:r>
              <a:rPr lang="zh-CN" altLang="en-US" sz="3200" dirty="0">
                <a:latin typeface="宋体" panose="02010600030101010101" pitchFamily="2" charset="-122"/>
              </a:rPr>
              <a:t>   </a:t>
            </a:r>
            <a:r>
              <a:rPr lang="en-US" altLang="zh-CN" sz="3200" dirty="0">
                <a:latin typeface="宋体" panose="02010600030101010101" pitchFamily="2" charset="-122"/>
              </a:rPr>
              <a:t>Not long after that, I saw some cannibals __________________two men from a broken ship. 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8. </a:t>
            </a:r>
            <a:r>
              <a:rPr lang="zh-CN" altLang="en-US" sz="3200" dirty="0">
                <a:latin typeface="宋体" panose="02010600030101010101" pitchFamily="2" charset="-122"/>
              </a:rPr>
              <a:t>我还没有失去生命，我将不会放弃我的梦想的。</a:t>
            </a:r>
          </a:p>
          <a:p>
            <a:pPr eaLnBrk="1" hangingPunct="1"/>
            <a:r>
              <a:rPr lang="zh-CN" altLang="en-US" sz="3200" dirty="0">
                <a:latin typeface="宋体" panose="02010600030101010101" pitchFamily="2" charset="-122"/>
              </a:rPr>
              <a:t> </a:t>
            </a:r>
            <a:r>
              <a:rPr lang="en-US" altLang="zh-CN" sz="3200" dirty="0">
                <a:latin typeface="宋体" panose="02010600030101010101" pitchFamily="2" charset="-122"/>
              </a:rPr>
              <a:t>I _____________</a:t>
            </a:r>
            <a:r>
              <a:rPr lang="en-US" altLang="zh-CN" sz="3200" dirty="0">
                <a:latin typeface="宋体" panose="02010600030101010101" pitchFamily="2" charset="-122"/>
                <a:sym typeface="宋体" panose="02010600030101010101" pitchFamily="2" charset="-122"/>
              </a:rPr>
              <a:t>___</a:t>
            </a:r>
            <a:r>
              <a:rPr lang="en-US" altLang="zh-CN" sz="3200" dirty="0">
                <a:latin typeface="宋体" panose="02010600030101010101" pitchFamily="2" charset="-122"/>
              </a:rPr>
              <a:t>_ my life. I will not _________________ my dream.</a:t>
            </a:r>
            <a:endParaRPr lang="zh-CN" altLang="en-US" sz="3200" dirty="0">
              <a:latin typeface="宋体" panose="02010600030101010101" pitchFamily="2" charset="-122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2659063" y="1820863"/>
            <a:ext cx="51879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have you been (stayed ) here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754063" y="4270375"/>
            <a:ext cx="2214562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trying to kill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58019" y="5267325"/>
            <a:ext cx="40433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rgbClr val="FF0000"/>
                </a:solidFill>
              </a:rPr>
              <a:t>haven’t lost my life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377825" y="5819775"/>
            <a:ext cx="4603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rgbClr val="FF0000"/>
                </a:solidFill>
              </a:rPr>
              <a:t> give up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堂 小 测</a:t>
            </a:r>
          </a:p>
        </p:txBody>
      </p:sp>
      <p:sp>
        <p:nvSpPr>
          <p:cNvPr id="8195" name="文本框 99"/>
          <p:cNvSpPr txBox="1">
            <a:spLocks noChangeArrowheads="1"/>
          </p:cNvSpPr>
          <p:nvPr/>
        </p:nvSpPr>
        <p:spPr bwMode="auto">
          <a:xfrm>
            <a:off x="1588" y="1019175"/>
            <a:ext cx="9128125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9. </a:t>
            </a:r>
            <a:r>
              <a:rPr lang="zh-CN" altLang="en-US" sz="3200" dirty="0">
                <a:latin typeface="宋体" panose="02010600030101010101" pitchFamily="2" charset="-122"/>
              </a:rPr>
              <a:t>我已经砍一些树来造一间房子。  </a:t>
            </a:r>
          </a:p>
          <a:p>
            <a:pPr eaLnBrk="1" hangingPunct="1"/>
            <a:r>
              <a:rPr lang="zh-CN" altLang="en-US" sz="3200" dirty="0">
                <a:latin typeface="宋体" panose="02010600030101010101" pitchFamily="2" charset="-122"/>
              </a:rPr>
              <a:t>   </a:t>
            </a:r>
            <a:r>
              <a:rPr lang="en-US" altLang="zh-CN" sz="3200" dirty="0">
                <a:latin typeface="宋体" panose="02010600030101010101" pitchFamily="2" charset="-122"/>
              </a:rPr>
              <a:t>I </a:t>
            </a:r>
            <a:r>
              <a:rPr lang="en-US" altLang="zh-CN" sz="3200" dirty="0" smtClean="0">
                <a:latin typeface="宋体" panose="02010600030101010101" pitchFamily="2" charset="-122"/>
              </a:rPr>
              <a:t>_______________ </a:t>
            </a:r>
            <a:r>
              <a:rPr lang="en-US" altLang="zh-CN" sz="3200" dirty="0">
                <a:latin typeface="宋体" panose="02010600030101010101" pitchFamily="2" charset="-122"/>
              </a:rPr>
              <a:t>some trees to build a house.  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10. </a:t>
            </a:r>
            <a:r>
              <a:rPr lang="zh-CN" altLang="en-US" sz="3200" dirty="0">
                <a:latin typeface="宋体" panose="02010600030101010101" pitchFamily="2" charset="-122"/>
              </a:rPr>
              <a:t>每次在图书馆，莎莉总是迫不及待地挑她喜欢的书。</a:t>
            </a:r>
          </a:p>
          <a:p>
            <a:pPr eaLnBrk="1" hangingPunct="1"/>
            <a:r>
              <a:rPr lang="zh-CN" altLang="en-US" sz="3200" dirty="0">
                <a:latin typeface="宋体" panose="02010600030101010101" pitchFamily="2" charset="-122"/>
              </a:rPr>
              <a:t>   </a:t>
            </a:r>
            <a:r>
              <a:rPr lang="en-US" altLang="zh-CN" sz="3200" dirty="0">
                <a:latin typeface="宋体" panose="02010600030101010101" pitchFamily="2" charset="-122"/>
              </a:rPr>
              <a:t>Every time she is in the library, Sally </a:t>
            </a:r>
            <a:r>
              <a:rPr lang="en-US" altLang="zh-CN" sz="3200" dirty="0" smtClean="0">
                <a:latin typeface="宋体" panose="02010600030101010101" pitchFamily="2" charset="-122"/>
              </a:rPr>
              <a:t>________________________ </a:t>
            </a:r>
            <a:r>
              <a:rPr lang="en-US" altLang="zh-CN" sz="3200" dirty="0">
                <a:latin typeface="宋体" panose="02010600030101010101" pitchFamily="2" charset="-122"/>
              </a:rPr>
              <a:t>choose the books she likes.</a:t>
            </a:r>
            <a:endParaRPr lang="zh-CN" altLang="en-US" sz="3200" dirty="0">
              <a:latin typeface="宋体" panose="02010600030101010101" pitchFamily="2" charset="-122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1162050" y="1462088"/>
            <a:ext cx="2762250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solidFill>
                  <a:srgbClr val="FF0000"/>
                </a:solidFill>
              </a:rPr>
              <a:t>have cut down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649288" y="3895725"/>
            <a:ext cx="41005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>
                <a:solidFill>
                  <a:srgbClr val="FF0000"/>
                </a:solidFill>
              </a:rPr>
              <a:t> always can’t wait to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堂 小 测</a:t>
            </a:r>
          </a:p>
        </p:txBody>
      </p:sp>
      <p:sp>
        <p:nvSpPr>
          <p:cNvPr id="9219" name="文本框 99"/>
          <p:cNvSpPr txBox="1">
            <a:spLocks noChangeArrowheads="1"/>
          </p:cNvSpPr>
          <p:nvPr/>
        </p:nvSpPr>
        <p:spPr bwMode="auto">
          <a:xfrm>
            <a:off x="357188" y="609600"/>
            <a:ext cx="8596312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>
                <a:latin typeface="宋体" panose="02010600030101010101" pitchFamily="2" charset="-122"/>
              </a:rPr>
              <a:t>三、语法专练 </a:t>
            </a:r>
            <a:r>
              <a:rPr lang="en-US" altLang="zh-CN" sz="3200" dirty="0">
                <a:latin typeface="宋体" panose="02010600030101010101" pitchFamily="2" charset="-122"/>
              </a:rPr>
              <a:t>(</a:t>
            </a:r>
            <a:r>
              <a:rPr lang="zh-CN" altLang="en-US" sz="3200" dirty="0">
                <a:latin typeface="宋体" panose="02010600030101010101" pitchFamily="2" charset="-122"/>
              </a:rPr>
              <a:t>现在完成时</a:t>
            </a:r>
            <a:r>
              <a:rPr lang="en-US" altLang="zh-CN" sz="3200" dirty="0">
                <a:latin typeface="宋体" panose="02010600030101010101" pitchFamily="2" charset="-122"/>
              </a:rPr>
              <a:t>)</a:t>
            </a:r>
            <a:r>
              <a:rPr lang="zh-CN" altLang="en-US" sz="3200" dirty="0">
                <a:latin typeface="宋体" panose="02010600030101010101" pitchFamily="2" charset="-122"/>
              </a:rPr>
              <a:t>。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(    ) 11. — </a:t>
            </a:r>
            <a:r>
              <a:rPr lang="en-US" altLang="zh-CN" sz="3200" u="sng" dirty="0">
                <a:latin typeface="宋体" panose="02010600030101010101" pitchFamily="2" charset="-122"/>
              </a:rPr>
              <a:t>  </a:t>
            </a:r>
            <a:r>
              <a:rPr lang="en-US" altLang="zh-CN" sz="3200" u="sng" dirty="0" smtClean="0">
                <a:latin typeface="宋体" panose="02010600030101010101" pitchFamily="2" charset="-122"/>
              </a:rPr>
              <a:t>  </a:t>
            </a:r>
            <a:r>
              <a:rPr lang="en-US" altLang="zh-CN" sz="3200" dirty="0" smtClean="0">
                <a:latin typeface="宋体" panose="02010600030101010101" pitchFamily="2" charset="-122"/>
              </a:rPr>
              <a:t> </a:t>
            </a:r>
            <a:r>
              <a:rPr lang="en-US" altLang="zh-CN" sz="3200" dirty="0">
                <a:latin typeface="宋体" panose="02010600030101010101" pitchFamily="2" charset="-122"/>
              </a:rPr>
              <a:t>you </a:t>
            </a:r>
            <a:r>
              <a:rPr lang="en-US" altLang="zh-CN" sz="3200" u="sng" dirty="0">
                <a:latin typeface="宋体" panose="02010600030101010101" pitchFamily="2" charset="-122"/>
              </a:rPr>
              <a:t>  </a:t>
            </a:r>
            <a:r>
              <a:rPr lang="en-US" altLang="zh-CN" sz="3200" u="sng" dirty="0" smtClean="0">
                <a:latin typeface="宋体" panose="02010600030101010101" pitchFamily="2" charset="-122"/>
              </a:rPr>
              <a:t>  </a:t>
            </a:r>
            <a:r>
              <a:rPr lang="en-US" altLang="zh-CN" sz="3200" dirty="0" smtClean="0">
                <a:latin typeface="宋体" panose="02010600030101010101" pitchFamily="2" charset="-122"/>
              </a:rPr>
              <a:t> </a:t>
            </a:r>
            <a:r>
              <a:rPr lang="en-US" altLang="zh-CN" sz="3200" dirty="0">
                <a:latin typeface="宋体" panose="02010600030101010101" pitchFamily="2" charset="-122"/>
              </a:rPr>
              <a:t>your homework yet?  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— Yes. I </a:t>
            </a:r>
            <a:r>
              <a:rPr lang="en-US" altLang="zh-CN" sz="3200" u="sng" dirty="0">
                <a:latin typeface="宋体" panose="02010600030101010101" pitchFamily="2" charset="-122"/>
              </a:rPr>
              <a:t>  </a:t>
            </a:r>
            <a:r>
              <a:rPr lang="en-US" altLang="zh-CN" sz="3200" u="sng" dirty="0" smtClean="0">
                <a:latin typeface="宋体" panose="02010600030101010101" pitchFamily="2" charset="-122"/>
              </a:rPr>
              <a:t>  </a:t>
            </a:r>
            <a:r>
              <a:rPr lang="en-US" altLang="zh-CN" sz="3200" dirty="0" smtClean="0">
                <a:latin typeface="宋体" panose="02010600030101010101" pitchFamily="2" charset="-122"/>
              </a:rPr>
              <a:t> </a:t>
            </a:r>
            <a:r>
              <a:rPr lang="en-US" altLang="zh-CN" sz="3200" dirty="0">
                <a:latin typeface="宋体" panose="02010600030101010101" pitchFamily="2" charset="-122"/>
              </a:rPr>
              <a:t>it a moment ago.</a:t>
            </a:r>
          </a:p>
          <a:p>
            <a:pPr eaLnBrk="1" hangingPunct="1"/>
            <a:r>
              <a:rPr lang="en-US" altLang="zh-CN" sz="3200" dirty="0" smtClean="0">
                <a:latin typeface="宋体" panose="02010600030101010101" pitchFamily="2" charset="-122"/>
              </a:rPr>
              <a:t>A</a:t>
            </a:r>
            <a:r>
              <a:rPr lang="en-US" altLang="zh-CN" sz="3200" dirty="0">
                <a:latin typeface="宋体" panose="02010600030101010101" pitchFamily="2" charset="-122"/>
              </a:rPr>
              <a:t>. Did</a:t>
            </a:r>
            <a:r>
              <a:rPr lang="zh-CN" altLang="en-US" sz="3200" dirty="0">
                <a:latin typeface="宋体" panose="02010600030101010101" pitchFamily="2" charset="-122"/>
              </a:rPr>
              <a:t>；</a:t>
            </a:r>
            <a:r>
              <a:rPr lang="en-US" altLang="zh-CN" sz="3200" dirty="0">
                <a:latin typeface="宋体" panose="02010600030101010101" pitchFamily="2" charset="-122"/>
              </a:rPr>
              <a:t>do</a:t>
            </a:r>
            <a:r>
              <a:rPr lang="zh-CN" altLang="en-US" sz="3200" dirty="0">
                <a:latin typeface="宋体" panose="02010600030101010101" pitchFamily="2" charset="-122"/>
              </a:rPr>
              <a:t>；</a:t>
            </a:r>
            <a:r>
              <a:rPr lang="en-US" altLang="zh-CN" sz="3200" dirty="0">
                <a:latin typeface="宋体" panose="02010600030101010101" pitchFamily="2" charset="-122"/>
              </a:rPr>
              <a:t>finished           </a:t>
            </a:r>
          </a:p>
          <a:p>
            <a:pPr eaLnBrk="1" hangingPunct="1"/>
            <a:r>
              <a:rPr lang="en-US" altLang="zh-CN" sz="3200" dirty="0" smtClean="0">
                <a:latin typeface="宋体" panose="02010600030101010101" pitchFamily="2" charset="-122"/>
              </a:rPr>
              <a:t>B</a:t>
            </a:r>
            <a:r>
              <a:rPr lang="en-US" altLang="zh-CN" sz="3200" dirty="0">
                <a:latin typeface="宋体" panose="02010600030101010101" pitchFamily="2" charset="-122"/>
              </a:rPr>
              <a:t>. Have</a:t>
            </a:r>
            <a:r>
              <a:rPr lang="zh-CN" altLang="en-US" sz="3200" dirty="0">
                <a:latin typeface="宋体" panose="02010600030101010101" pitchFamily="2" charset="-122"/>
              </a:rPr>
              <a:t>；</a:t>
            </a:r>
            <a:r>
              <a:rPr lang="en-US" altLang="zh-CN" sz="3200" dirty="0">
                <a:latin typeface="宋体" panose="02010600030101010101" pitchFamily="2" charset="-122"/>
              </a:rPr>
              <a:t>done</a:t>
            </a:r>
            <a:r>
              <a:rPr lang="zh-CN" altLang="en-US" sz="3200" dirty="0">
                <a:latin typeface="宋体" panose="02010600030101010101" pitchFamily="2" charset="-122"/>
              </a:rPr>
              <a:t>；</a:t>
            </a:r>
            <a:r>
              <a:rPr lang="en-US" altLang="zh-CN" sz="3200" dirty="0">
                <a:latin typeface="宋体" panose="02010600030101010101" pitchFamily="2" charset="-122"/>
              </a:rPr>
              <a:t>finished </a:t>
            </a:r>
          </a:p>
          <a:p>
            <a:pPr eaLnBrk="1" hangingPunct="1"/>
            <a:r>
              <a:rPr lang="en-US" altLang="zh-CN" sz="3200" dirty="0" smtClean="0">
                <a:latin typeface="宋体" panose="02010600030101010101" pitchFamily="2" charset="-122"/>
              </a:rPr>
              <a:t>C</a:t>
            </a:r>
            <a:r>
              <a:rPr lang="en-US" altLang="zh-CN" sz="3200" dirty="0">
                <a:latin typeface="宋体" panose="02010600030101010101" pitchFamily="2" charset="-122"/>
              </a:rPr>
              <a:t>. Have</a:t>
            </a:r>
            <a:r>
              <a:rPr lang="zh-CN" altLang="en-US" sz="3200" dirty="0">
                <a:latin typeface="宋体" panose="02010600030101010101" pitchFamily="2" charset="-122"/>
              </a:rPr>
              <a:t>；</a:t>
            </a:r>
            <a:r>
              <a:rPr lang="en-US" altLang="zh-CN" sz="3200" dirty="0">
                <a:latin typeface="宋体" panose="02010600030101010101" pitchFamily="2" charset="-122"/>
              </a:rPr>
              <a:t>done</a:t>
            </a:r>
            <a:r>
              <a:rPr lang="zh-CN" altLang="en-US" sz="3200" dirty="0">
                <a:latin typeface="宋体" panose="02010600030101010101" pitchFamily="2" charset="-122"/>
              </a:rPr>
              <a:t>；</a:t>
            </a:r>
            <a:r>
              <a:rPr lang="en-US" altLang="zh-CN" sz="3200" dirty="0">
                <a:latin typeface="宋体" panose="02010600030101010101" pitchFamily="2" charset="-122"/>
              </a:rPr>
              <a:t>have finished             </a:t>
            </a:r>
          </a:p>
          <a:p>
            <a:pPr eaLnBrk="1" hangingPunct="1"/>
            <a:r>
              <a:rPr lang="en-US" altLang="zh-CN" sz="3200" dirty="0" smtClean="0">
                <a:latin typeface="宋体" panose="02010600030101010101" pitchFamily="2" charset="-122"/>
              </a:rPr>
              <a:t>D</a:t>
            </a:r>
            <a:r>
              <a:rPr lang="en-US" altLang="zh-CN" sz="3200" dirty="0">
                <a:latin typeface="宋体" panose="02010600030101010101" pitchFamily="2" charset="-122"/>
              </a:rPr>
              <a:t>. Will</a:t>
            </a:r>
            <a:r>
              <a:rPr lang="zh-CN" altLang="en-US" sz="3200" dirty="0">
                <a:latin typeface="宋体" panose="02010600030101010101" pitchFamily="2" charset="-122"/>
              </a:rPr>
              <a:t>；</a:t>
            </a:r>
            <a:r>
              <a:rPr lang="en-US" altLang="zh-CN" sz="3200" dirty="0">
                <a:latin typeface="宋体" panose="02010600030101010101" pitchFamily="2" charset="-122"/>
              </a:rPr>
              <a:t>do</a:t>
            </a:r>
            <a:r>
              <a:rPr lang="zh-CN" altLang="en-US" sz="3200" dirty="0">
                <a:latin typeface="宋体" panose="02010600030101010101" pitchFamily="2" charset="-122"/>
              </a:rPr>
              <a:t>；</a:t>
            </a:r>
            <a:r>
              <a:rPr lang="en-US" altLang="zh-CN" sz="3200" dirty="0">
                <a:latin typeface="宋体" panose="02010600030101010101" pitchFamily="2" charset="-122"/>
              </a:rPr>
              <a:t>finish 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(    ) 12. ---Have you </a:t>
            </a:r>
            <a:r>
              <a:rPr lang="en-US" altLang="zh-CN" sz="3200" u="sng" dirty="0">
                <a:latin typeface="宋体" panose="02010600030101010101" pitchFamily="2" charset="-122"/>
              </a:rPr>
              <a:t>  </a:t>
            </a:r>
            <a:r>
              <a:rPr lang="en-US" altLang="zh-CN" sz="3200" u="sng" dirty="0" smtClean="0">
                <a:latin typeface="宋体" panose="02010600030101010101" pitchFamily="2" charset="-122"/>
              </a:rPr>
              <a:t>  </a:t>
            </a:r>
            <a:r>
              <a:rPr lang="en-US" altLang="zh-CN" sz="3200" dirty="0" smtClean="0">
                <a:latin typeface="宋体" panose="02010600030101010101" pitchFamily="2" charset="-122"/>
              </a:rPr>
              <a:t> </a:t>
            </a:r>
            <a:r>
              <a:rPr lang="en-US" altLang="zh-CN" sz="3200" dirty="0">
                <a:latin typeface="宋体" panose="02010600030101010101" pitchFamily="2" charset="-122"/>
              </a:rPr>
              <a:t>visited t</a:t>
            </a:r>
            <a:r>
              <a:rPr lang="en-US" altLang="zh-CN" sz="3200" i="1" dirty="0">
                <a:latin typeface="宋体" panose="02010600030101010101" pitchFamily="2" charset="-122"/>
              </a:rPr>
              <a:t>he Hollywood Walk of Fame</a:t>
            </a:r>
            <a:r>
              <a:rPr lang="en-US" altLang="zh-CN" sz="3200" dirty="0" smtClean="0">
                <a:latin typeface="宋体" panose="02010600030101010101" pitchFamily="2" charset="-122"/>
              </a:rPr>
              <a:t>?</a:t>
            </a:r>
            <a:endParaRPr lang="en-US" altLang="zh-CN" sz="3200" dirty="0">
              <a:latin typeface="宋体" panose="02010600030101010101" pitchFamily="2" charset="-122"/>
            </a:endParaRP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---Yes, I have.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A. never   </a:t>
            </a:r>
            <a:r>
              <a:rPr lang="en-US" altLang="zh-CN" sz="3200" dirty="0" smtClean="0">
                <a:latin typeface="宋体" panose="02010600030101010101" pitchFamily="2" charset="-122"/>
              </a:rPr>
              <a:t>B</a:t>
            </a:r>
            <a:r>
              <a:rPr lang="en-US" altLang="zh-CN" sz="3200" dirty="0">
                <a:latin typeface="宋体" panose="02010600030101010101" pitchFamily="2" charset="-122"/>
              </a:rPr>
              <a:t>. ever   </a:t>
            </a:r>
            <a:r>
              <a:rPr lang="en-US" altLang="zh-CN" sz="3200" dirty="0" smtClean="0">
                <a:latin typeface="宋体" panose="02010600030101010101" pitchFamily="2" charset="-122"/>
              </a:rPr>
              <a:t>C</a:t>
            </a:r>
            <a:r>
              <a:rPr lang="en-US" altLang="zh-CN" sz="3200" dirty="0">
                <a:latin typeface="宋体" panose="02010600030101010101" pitchFamily="2" charset="-122"/>
              </a:rPr>
              <a:t>. just  </a:t>
            </a:r>
            <a:r>
              <a:rPr lang="en-US" altLang="zh-CN" sz="3200" dirty="0" smtClean="0">
                <a:latin typeface="宋体" panose="02010600030101010101" pitchFamily="2" charset="-122"/>
              </a:rPr>
              <a:t>D</a:t>
            </a:r>
            <a:r>
              <a:rPr lang="en-US" altLang="zh-CN" sz="3200" dirty="0">
                <a:latin typeface="宋体" panose="02010600030101010101" pitchFamily="2" charset="-122"/>
              </a:rPr>
              <a:t>. yet</a:t>
            </a:r>
            <a:endParaRPr lang="zh-CN" altLang="en-US" sz="3200" dirty="0">
              <a:latin typeface="宋体" panose="02010600030101010101" pitchFamily="2" charset="-122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601663" y="1109663"/>
            <a:ext cx="6270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866775" y="4514850"/>
            <a:ext cx="4445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solidFill>
                  <a:srgbClr val="FF0000"/>
                </a:solidFill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solidFill>
            <a:srgbClr val="99CC00">
              <a:alpha val="69019"/>
            </a:srgbClr>
          </a:solidFill>
          <a:ln w="3175">
            <a:solidFill>
              <a:schemeClr val="folHlink"/>
            </a:solidFill>
            <a:miter lim="800000"/>
          </a:ln>
        </p:spPr>
        <p:txBody>
          <a:bodyPr lIns="90170" tIns="46990" rIns="90170" bIns="469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宋体" panose="02010600030101010101" pitchFamily="2" charset="-122"/>
                <a:sym typeface="宋体" panose="02010600030101010101" pitchFamily="2" charset="-122"/>
              </a:rPr>
              <a:t>课 堂 小 测</a:t>
            </a:r>
          </a:p>
        </p:txBody>
      </p:sp>
      <p:sp>
        <p:nvSpPr>
          <p:cNvPr id="10243" name="文本框 99"/>
          <p:cNvSpPr txBox="1">
            <a:spLocks noChangeArrowheads="1"/>
          </p:cNvSpPr>
          <p:nvPr/>
        </p:nvSpPr>
        <p:spPr bwMode="auto">
          <a:xfrm>
            <a:off x="307975" y="927100"/>
            <a:ext cx="8751888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(    )13. —Do you know the movie </a:t>
            </a:r>
            <a:r>
              <a:rPr lang="en-US" altLang="zh-CN" sz="3200" i="1" dirty="0">
                <a:latin typeface="宋体" panose="02010600030101010101" pitchFamily="2" charset="-122"/>
              </a:rPr>
              <a:t>Lost in Hong Kong</a:t>
            </a:r>
            <a:r>
              <a:rPr lang="en-US" altLang="zh-CN" sz="3200" dirty="0">
                <a:latin typeface="宋体" panose="02010600030101010101" pitchFamily="2" charset="-122"/>
              </a:rPr>
              <a:t>?     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—Yes. I </a:t>
            </a:r>
            <a:r>
              <a:rPr lang="en-US" altLang="zh-CN" sz="3200" dirty="0" smtClean="0">
                <a:latin typeface="宋体" panose="02010600030101010101" pitchFamily="2" charset="-122"/>
              </a:rPr>
              <a:t>____ </a:t>
            </a:r>
            <a:r>
              <a:rPr lang="en-US" altLang="zh-CN" sz="3200" dirty="0">
                <a:latin typeface="宋体" panose="02010600030101010101" pitchFamily="2" charset="-122"/>
              </a:rPr>
              <a:t>it twice. It’s funny. 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A. saw     </a:t>
            </a:r>
            <a:r>
              <a:rPr lang="en-US" altLang="zh-CN" sz="3200" dirty="0" smtClean="0">
                <a:latin typeface="宋体" panose="02010600030101010101" pitchFamily="2" charset="-122"/>
              </a:rPr>
              <a:t>B</a:t>
            </a:r>
            <a:r>
              <a:rPr lang="en-US" altLang="zh-CN" sz="3200" dirty="0">
                <a:latin typeface="宋体" panose="02010600030101010101" pitchFamily="2" charset="-122"/>
              </a:rPr>
              <a:t>. see    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C. have seen  </a:t>
            </a:r>
            <a:r>
              <a:rPr lang="en-US" altLang="zh-CN" sz="3200" dirty="0" smtClean="0">
                <a:latin typeface="宋体" panose="02010600030101010101" pitchFamily="2" charset="-122"/>
              </a:rPr>
              <a:t>D</a:t>
            </a:r>
            <a:r>
              <a:rPr lang="en-US" altLang="zh-CN" sz="3200" dirty="0">
                <a:latin typeface="宋体" panose="02010600030101010101" pitchFamily="2" charset="-122"/>
              </a:rPr>
              <a:t>. will see</a:t>
            </a:r>
          </a:p>
          <a:p>
            <a:pPr eaLnBrk="1" hangingPunct="1"/>
            <a:r>
              <a:rPr lang="en-US" altLang="zh-CN" sz="3200" dirty="0">
                <a:latin typeface="宋体" panose="02010600030101010101" pitchFamily="2" charset="-122"/>
              </a:rPr>
              <a:t>(    )14. I</a:t>
            </a:r>
            <a:r>
              <a:rPr lang="en-US" altLang="zh-CN" sz="3200" u="sng" dirty="0">
                <a:latin typeface="宋体" panose="02010600030101010101" pitchFamily="2" charset="-122"/>
              </a:rPr>
              <a:t>    </a:t>
            </a:r>
            <a:r>
              <a:rPr lang="en-US" altLang="zh-CN" sz="3200" u="sng" dirty="0" smtClean="0">
                <a:latin typeface="宋体" panose="02010600030101010101" pitchFamily="2" charset="-122"/>
              </a:rPr>
              <a:t>  </a:t>
            </a:r>
            <a:r>
              <a:rPr lang="en-US" altLang="zh-CN" sz="3200" dirty="0">
                <a:latin typeface="宋体" panose="02010600030101010101" pitchFamily="2" charset="-122"/>
              </a:rPr>
              <a:t>many new friends ever since I came here．</a:t>
            </a:r>
          </a:p>
          <a:p>
            <a:pPr eaLnBrk="1" hangingPunct="1"/>
            <a:r>
              <a:rPr lang="en-US" altLang="zh-CN" sz="3200" dirty="0" err="1">
                <a:latin typeface="宋体" panose="02010600030101010101" pitchFamily="2" charset="-122"/>
              </a:rPr>
              <a:t>A．make</a:t>
            </a:r>
            <a:r>
              <a:rPr lang="en-US" altLang="zh-CN" sz="3200" dirty="0">
                <a:latin typeface="宋体" panose="02010600030101010101" pitchFamily="2" charset="-122"/>
              </a:rPr>
              <a:t>      </a:t>
            </a:r>
            <a:r>
              <a:rPr lang="en-US" altLang="zh-CN" sz="3200" dirty="0" err="1" smtClean="0">
                <a:latin typeface="宋体" panose="02010600030101010101" pitchFamily="2" charset="-122"/>
              </a:rPr>
              <a:t>B．have</a:t>
            </a:r>
            <a:r>
              <a:rPr lang="en-US" altLang="zh-CN" sz="3200" dirty="0" smtClean="0">
                <a:latin typeface="宋体" panose="02010600030101010101" pitchFamily="2" charset="-122"/>
              </a:rPr>
              <a:t> </a:t>
            </a:r>
            <a:r>
              <a:rPr lang="en-US" altLang="zh-CN" sz="3200" dirty="0">
                <a:latin typeface="宋体" panose="02010600030101010101" pitchFamily="2" charset="-122"/>
              </a:rPr>
              <a:t>made      </a:t>
            </a:r>
          </a:p>
          <a:p>
            <a:pPr eaLnBrk="1" hangingPunct="1"/>
            <a:r>
              <a:rPr lang="en-US" altLang="zh-CN" sz="3200" dirty="0" err="1">
                <a:latin typeface="宋体" panose="02010600030101010101" pitchFamily="2" charset="-122"/>
              </a:rPr>
              <a:t>C．will</a:t>
            </a:r>
            <a:r>
              <a:rPr lang="en-US" altLang="zh-CN" sz="3200" dirty="0">
                <a:latin typeface="宋体" panose="02010600030101010101" pitchFamily="2" charset="-122"/>
              </a:rPr>
              <a:t> make  </a:t>
            </a:r>
            <a:r>
              <a:rPr lang="en-US" altLang="zh-CN" sz="3200" dirty="0" err="1" smtClean="0">
                <a:latin typeface="宋体" panose="02010600030101010101" pitchFamily="2" charset="-122"/>
              </a:rPr>
              <a:t>D．made</a:t>
            </a:r>
            <a:endParaRPr lang="en-US" altLang="zh-CN" sz="3200" dirty="0">
              <a:latin typeface="宋体" panose="02010600030101010101" pitchFamily="2" charset="-122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579438" y="927100"/>
            <a:ext cx="4175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536575" y="3389313"/>
            <a:ext cx="3333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FF0000"/>
                </a:solidFill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1688</Words>
  <Application>Microsoft Office PowerPoint</Application>
  <PresentationFormat>全屏显示(4:3)</PresentationFormat>
  <Paragraphs>222</Paragraphs>
  <Slides>25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2" baseType="lpstr"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2022-01-21T01:30:18Z</dcterms:created>
  <dcterms:modified xsi:type="dcterms:W3CDTF">2023-01-16T21:16:12Z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18CBA581BB8D41ECB9E220BBA0BACAE3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