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F8E23-62D7-4D53-B19C-99AA7D49B6E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6D65F-5E2E-48D0-B59E-99CBAEE1BC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CCE58-AC79-464C-A10A-F13AF9E937C6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436FF6-033D-4973-8E67-BF6746D3AA9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DC5BC1-A4DA-4AA9-857A-862E7FECB4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C4473D-60C1-4D1D-9E42-03B28F31F43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3035BF-97E1-481F-ADCF-21D3C89D0FC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BD0962-B663-465A-B07E-7BD90761BD7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0525B5-11BC-4552-BF31-31C8BC0EDBD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5C2F3A-881A-4265-8AFB-AFC18E4E80F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994CD7-79DB-4739-9282-C28E4392F78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81619-40F6-4BC4-BE9F-D276F7588FD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6EFDA9-F860-47FC-8BB4-380976A7F9B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527694-641F-44B0-90A9-030CEC9DDF9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4F0750-F3C8-4D12-83EE-FB470B172A5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矩形 7"/>
          <p:cNvSpPr>
            <a:spLocks noChangeArrowheads="1"/>
          </p:cNvSpPr>
          <p:nvPr/>
        </p:nvSpPr>
        <p:spPr bwMode="auto">
          <a:xfrm>
            <a:off x="12949" y="764704"/>
            <a:ext cx="9143999" cy="199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10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i="1" spc="-1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I’ve had this bike for three years.</a:t>
            </a:r>
            <a:endParaRPr lang="en-US" altLang="zh-CN" sz="4400" i="1" spc="-1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139" name="Text Box 29"/>
          <p:cNvSpPr txBox="1">
            <a:spLocks noChangeArrowheads="1"/>
          </p:cNvSpPr>
          <p:nvPr/>
        </p:nvSpPr>
        <p:spPr bwMode="auto">
          <a:xfrm>
            <a:off x="1619672" y="3517648"/>
            <a:ext cx="5675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3a—3b</a:t>
            </a:r>
          </a:p>
        </p:txBody>
      </p:sp>
      <p:sp>
        <p:nvSpPr>
          <p:cNvPr id="6" name="矩形 5"/>
          <p:cNvSpPr/>
          <p:nvPr/>
        </p:nvSpPr>
        <p:spPr>
          <a:xfrm>
            <a:off x="2722539" y="521360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5" descr="图片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60475" y="620713"/>
            <a:ext cx="4797425" cy="1439862"/>
          </a:xfrm>
          <a:noFill/>
        </p:spPr>
      </p:pic>
      <p:sp>
        <p:nvSpPr>
          <p:cNvPr id="228355" name="Text Box 6"/>
          <p:cNvSpPr txBox="1">
            <a:spLocks noChangeArrowheads="1"/>
          </p:cNvSpPr>
          <p:nvPr/>
        </p:nvSpPr>
        <p:spPr bwMode="auto">
          <a:xfrm>
            <a:off x="612775" y="2565400"/>
            <a:ext cx="80629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你的父母和朋友是否也有自己孩童时最喜欢的东西呢？调查一下并写出你的调查结果吧！ </a:t>
            </a:r>
          </a:p>
        </p:txBody>
      </p:sp>
      <p:pic>
        <p:nvPicPr>
          <p:cNvPr id="228356" name="Picture 8" descr="T0185C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8500"/>
            <a:ext cx="1951038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541338" y="260350"/>
            <a:ext cx="8229601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accent2"/>
                </a:solidFill>
              </a:rPr>
              <a:t>Do a survey!</a:t>
            </a:r>
          </a:p>
        </p:txBody>
      </p:sp>
      <p:sp>
        <p:nvSpPr>
          <p:cNvPr id="220163" name="Oval 5"/>
          <p:cNvSpPr>
            <a:spLocks noChangeArrowheads="1"/>
          </p:cNvSpPr>
          <p:nvPr/>
        </p:nvSpPr>
        <p:spPr bwMode="auto">
          <a:xfrm>
            <a:off x="539750" y="260350"/>
            <a:ext cx="863600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990033"/>
                </a:solidFill>
                <a:latin typeface="Arial" panose="020B0604020202020204" pitchFamily="34" charset="0"/>
              </a:rPr>
              <a:t>3a</a:t>
            </a:r>
          </a:p>
        </p:txBody>
      </p:sp>
      <p:graphicFrame>
        <p:nvGraphicFramePr>
          <p:cNvPr id="19625" name="Group 169"/>
          <p:cNvGraphicFramePr>
            <a:graphicFrameLocks noGrp="1"/>
          </p:cNvGraphicFramePr>
          <p:nvPr>
            <p:ph sz="half" idx="4294967295"/>
          </p:nvPr>
        </p:nvGraphicFramePr>
        <p:xfrm>
          <a:off x="539750" y="1484784"/>
          <a:ext cx="8208911" cy="3113568"/>
        </p:xfrm>
        <a:graphic>
          <a:graphicData uri="http://schemas.openxmlformats.org/drawingml/2006/table">
            <a:tbl>
              <a:tblPr/>
              <a:tblGrid>
                <a:gridCol w="79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25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long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Who gave you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Why you like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More information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0201" name="Picture 170" descr="I][NBZ(9@QNLD_MPPV%80(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4400"/>
            <a:ext cx="21240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 </a:t>
            </a:r>
            <a:r>
              <a:rPr lang="en-US" altLang="zh-CN" b="1" dirty="0"/>
              <a:t>Making conversations</a:t>
            </a:r>
            <a:r>
              <a:rPr lang="en-US" altLang="zh-CN" dirty="0"/>
              <a:t> </a:t>
            </a:r>
          </a:p>
        </p:txBody>
      </p:sp>
      <p:sp>
        <p:nvSpPr>
          <p:cNvPr id="221187" name="Oval 7"/>
          <p:cNvSpPr>
            <a:spLocks noChangeArrowheads="1"/>
          </p:cNvSpPr>
          <p:nvPr/>
        </p:nvSpPr>
        <p:spPr bwMode="auto">
          <a:xfrm>
            <a:off x="539750" y="260350"/>
            <a:ext cx="863600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990033"/>
                </a:solidFill>
                <a:latin typeface="Arial" panose="020B0604020202020204" pitchFamily="34" charset="0"/>
              </a:rPr>
              <a:t>3a</a:t>
            </a:r>
          </a:p>
        </p:txBody>
      </p:sp>
      <p:sp>
        <p:nvSpPr>
          <p:cNvPr id="221188" name="Text Box 19"/>
          <p:cNvSpPr txBox="1">
            <a:spLocks noChangeArrowheads="1"/>
          </p:cNvSpPr>
          <p:nvPr/>
        </p:nvSpPr>
        <p:spPr bwMode="auto">
          <a:xfrm>
            <a:off x="683568" y="1628800"/>
            <a:ext cx="828092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0504D"/>
                </a:solidFill>
              </a:rPr>
              <a:t>Such as: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A: What’s your favorite thing from childhood?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B: This book.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A: How long have you had it?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B: I’ve had it for over ten years.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A: Who gave it to you?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B: My grandmother.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A: Why do you like it so much?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B: Because it’s very special for me, it can tell my a lot of knowledge.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A: Can you say anything more about it?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504D"/>
                </a:solidFill>
              </a:rPr>
              <a:t>B:...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91512" cy="1143000"/>
          </a:xfrm>
        </p:spPr>
        <p:txBody>
          <a:bodyPr/>
          <a:lstStyle/>
          <a:p>
            <a:pPr algn="l" eaLnBrk="1" hangingPunct="1"/>
            <a:r>
              <a:rPr lang="en-US" altLang="zh-CN" sz="4000" dirty="0"/>
              <a:t>       </a:t>
            </a:r>
            <a:r>
              <a:rPr lang="en-US" altLang="zh-CN" sz="4000" dirty="0">
                <a:solidFill>
                  <a:schemeClr val="accent2"/>
                </a:solidFill>
              </a:rPr>
              <a:t>Role </a:t>
            </a:r>
            <a:r>
              <a:rPr lang="en-US" altLang="zh-CN" sz="4000" dirty="0" smtClean="0">
                <a:solidFill>
                  <a:schemeClr val="accent2"/>
                </a:solidFill>
              </a:rPr>
              <a:t>play</a:t>
            </a:r>
            <a:r>
              <a:rPr lang="en-US" altLang="zh-CN" sz="4000" dirty="0">
                <a:solidFill>
                  <a:schemeClr val="accent2"/>
                </a:solidFill>
              </a:rPr>
              <a:t/>
            </a:r>
            <a:br>
              <a:rPr lang="en-US" altLang="zh-CN" sz="4000" dirty="0">
                <a:solidFill>
                  <a:schemeClr val="accent2"/>
                </a:solidFill>
              </a:rPr>
            </a:br>
            <a:endParaRPr lang="en-US" altLang="zh-CN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2211" name="Rectangle 8"/>
          <p:cNvSpPr>
            <a:spLocks noGrp="1" noChangeArrowheads="1"/>
          </p:cNvSpPr>
          <p:nvPr>
            <p:ph sz="half" idx="4294967295"/>
          </p:nvPr>
        </p:nvSpPr>
        <p:spPr>
          <a:xfrm>
            <a:off x="250825" y="1412875"/>
            <a:ext cx="8002588" cy="4525963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A : What’s he favorite thing from childhood? </a:t>
            </a:r>
          </a:p>
          <a:p>
            <a:pPr eaLnBrk="1" hangingPunct="1"/>
            <a:r>
              <a:rPr lang="en-US" altLang="zh-CN" sz="2800" dirty="0"/>
              <a:t>B : His favorite thing is...                                                 </a:t>
            </a:r>
          </a:p>
          <a:p>
            <a:pPr eaLnBrk="1" hangingPunct="1"/>
            <a:r>
              <a:rPr lang="en-US" altLang="zh-CN" sz="2800" dirty="0"/>
              <a:t>A : How long has he had it?</a:t>
            </a:r>
          </a:p>
          <a:p>
            <a:pPr eaLnBrk="1" hangingPunct="1"/>
            <a:r>
              <a:rPr lang="en-US" altLang="zh-CN" sz="2800" dirty="0"/>
              <a:t>B : He has had it for/ since... </a:t>
            </a:r>
          </a:p>
          <a:p>
            <a:pPr eaLnBrk="1" hangingPunct="1"/>
            <a:r>
              <a:rPr lang="en-US" altLang="zh-CN" sz="2800" dirty="0"/>
              <a:t>A : Who gave it to him?</a:t>
            </a:r>
          </a:p>
          <a:p>
            <a:pPr eaLnBrk="1" hangingPunct="1"/>
            <a:r>
              <a:rPr lang="en-US" altLang="zh-CN" sz="2800" dirty="0"/>
              <a:t>B : His…</a:t>
            </a:r>
          </a:p>
          <a:p>
            <a:pPr eaLnBrk="1" hangingPunct="1"/>
            <a:r>
              <a:rPr lang="en-US" altLang="zh-CN" sz="2800" dirty="0"/>
              <a:t>A : Why does he like it so much?</a:t>
            </a:r>
          </a:p>
          <a:p>
            <a:pPr eaLnBrk="1" hangingPunct="1"/>
            <a:r>
              <a:rPr lang="en-US" altLang="zh-CN" sz="2800" dirty="0"/>
              <a:t>B : Because…</a:t>
            </a:r>
          </a:p>
          <a:p>
            <a:pPr eaLnBrk="1" hangingPunct="1"/>
            <a:r>
              <a:rPr lang="en-US" altLang="zh-CN" sz="2800" dirty="0"/>
              <a:t>...</a:t>
            </a:r>
          </a:p>
        </p:txBody>
      </p:sp>
      <p:sp>
        <p:nvSpPr>
          <p:cNvPr id="222212" name="Oval 9"/>
          <p:cNvSpPr>
            <a:spLocks noChangeArrowheads="1"/>
          </p:cNvSpPr>
          <p:nvPr/>
        </p:nvSpPr>
        <p:spPr bwMode="auto">
          <a:xfrm>
            <a:off x="539750" y="260350"/>
            <a:ext cx="863600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990033"/>
                </a:solidFill>
                <a:latin typeface="Arial" panose="020B0604020202020204" pitchFamily="34" charset="0"/>
              </a:rPr>
              <a:t>3b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WordArt 185"/>
          <p:cNvSpPr>
            <a:spLocks noChangeArrowheads="1" noChangeShapeType="1" noTextEdit="1"/>
          </p:cNvSpPr>
          <p:nvPr/>
        </p:nvSpPr>
        <p:spPr bwMode="auto">
          <a:xfrm>
            <a:off x="2195513" y="260350"/>
            <a:ext cx="4762500" cy="12239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</a:rPr>
              <a:t>How to write a passage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</a:endParaRPr>
          </a:p>
        </p:txBody>
      </p:sp>
      <p:graphicFrame>
        <p:nvGraphicFramePr>
          <p:cNvPr id="14562" name="Group 226"/>
          <p:cNvGraphicFramePr>
            <a:graphicFrameLocks noGrp="1"/>
          </p:cNvGraphicFramePr>
          <p:nvPr>
            <p:ph idx="4294967295"/>
          </p:nvPr>
        </p:nvGraphicFramePr>
        <p:xfrm>
          <a:off x="500063" y="1571625"/>
          <a:ext cx="8229600" cy="4525964"/>
        </p:xfrm>
        <a:graphic>
          <a:graphicData uri="http://schemas.openxmlformats.org/drawingml/2006/table">
            <a:tbl>
              <a:tblPr/>
              <a:tblGrid>
                <a:gridCol w="249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the first paragraph, introduce your favorite thing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 favorite thing from childhood is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I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ve had it for/ since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gave it to me</a:t>
                      </a: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the second paragraph, talk about why it is special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like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so much because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It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special to me because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I think </a:t>
                      </a: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the third paragraph, write about a story or memories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Has given me many memories. I remember when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Text Box 6"/>
          <p:cNvSpPr txBox="1">
            <a:spLocks noChangeArrowheads="1"/>
          </p:cNvSpPr>
          <p:nvPr/>
        </p:nvSpPr>
        <p:spPr bwMode="auto">
          <a:xfrm>
            <a:off x="728539" y="476250"/>
            <a:ext cx="3960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dirty="0">
                <a:solidFill>
                  <a:srgbClr val="C0504D"/>
                </a:solidFill>
              </a:rPr>
              <a:t>Have a race!</a:t>
            </a:r>
          </a:p>
        </p:txBody>
      </p:sp>
      <p:pic>
        <p:nvPicPr>
          <p:cNvPr id="224260" name="Picture 7" descr="EKE2JJ0YS%(8IL51C`804%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72739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1" name="Text Box 8"/>
          <p:cNvSpPr txBox="1">
            <a:spLocks noChangeArrowheads="1"/>
          </p:cNvSpPr>
          <p:nvPr/>
        </p:nvSpPr>
        <p:spPr bwMode="auto">
          <a:xfrm>
            <a:off x="755576" y="4987131"/>
            <a:ext cx="74168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[</a:t>
            </a:r>
            <a:r>
              <a:rPr lang="zh-CN" altLang="en-US" sz="2000" dirty="0">
                <a:solidFill>
                  <a:srgbClr val="FF0000"/>
                </a:solidFill>
              </a:rPr>
              <a:t>参考答案</a:t>
            </a:r>
            <a:r>
              <a:rPr lang="en-US" altLang="zh-CN" sz="2000" dirty="0">
                <a:solidFill>
                  <a:srgbClr val="FF0000"/>
                </a:solidFill>
              </a:rPr>
              <a:t>] 1. for two years  2. since two years ago  3. for a long time 4. since last year 5. for two months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6142038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accent2"/>
                </a:solidFill>
              </a:rPr>
              <a:t>Play a game!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排队造句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这个游戏可以用来练习陈述句和一般疑问句的变换。教师根据句子的长短准备若干张卡片。如句子“</a:t>
            </a:r>
            <a:r>
              <a:rPr lang="en-US" altLang="zh-CN" sz="2400" dirty="0"/>
              <a:t>She has had the pen for two yeas.” </a:t>
            </a:r>
            <a:r>
              <a:rPr lang="zh-CN" altLang="en-US" sz="2400" dirty="0"/>
              <a:t>要准备</a:t>
            </a:r>
            <a:r>
              <a:rPr lang="en-US" altLang="zh-CN" sz="2400" dirty="0"/>
              <a:t>6</a:t>
            </a:r>
            <a:r>
              <a:rPr lang="zh-CN" altLang="en-US" sz="2400" dirty="0"/>
              <a:t>张卡片</a:t>
            </a:r>
            <a:r>
              <a:rPr lang="en-US" altLang="zh-CN" sz="2400" dirty="0"/>
              <a:t>,</a:t>
            </a:r>
            <a:r>
              <a:rPr lang="zh-CN" altLang="en-US" sz="2400" dirty="0"/>
              <a:t>其中 “</a:t>
            </a:r>
            <a:r>
              <a:rPr lang="en-US" altLang="zh-CN" sz="2400" dirty="0"/>
              <a:t>she”</a:t>
            </a:r>
            <a:r>
              <a:rPr lang="zh-CN" altLang="en-US" sz="2400" dirty="0"/>
              <a:t>和“</a:t>
            </a:r>
            <a:r>
              <a:rPr lang="en-US" altLang="zh-CN" sz="2400" dirty="0"/>
              <a:t>has”,</a:t>
            </a:r>
            <a:r>
              <a:rPr lang="zh-CN" altLang="en-US" sz="2400" dirty="0"/>
              <a:t>要在正面大写首字母，反面小写首字母，标点符号正面写句号“</a:t>
            </a:r>
            <a:r>
              <a:rPr lang="en-US" altLang="zh-CN" sz="2400" dirty="0"/>
              <a:t>.”,</a:t>
            </a:r>
            <a:r>
              <a:rPr lang="zh-CN" altLang="en-US" sz="2400" dirty="0"/>
              <a:t>反面写问号“</a:t>
            </a:r>
            <a:r>
              <a:rPr lang="en-US" altLang="zh-CN" sz="2400" dirty="0"/>
              <a:t>?”</a:t>
            </a:r>
            <a:r>
              <a:rPr lang="zh-CN" altLang="en-US" sz="2400" dirty="0"/>
              <a:t>。游戏开始</a:t>
            </a:r>
            <a:r>
              <a:rPr lang="en-US" altLang="zh-CN" sz="2400" dirty="0"/>
              <a:t>,</a:t>
            </a:r>
            <a:r>
              <a:rPr lang="zh-CN" altLang="en-US" sz="2400" dirty="0"/>
              <a:t>教师将这</a:t>
            </a:r>
            <a:r>
              <a:rPr lang="en-US" altLang="zh-CN" sz="2400" dirty="0"/>
              <a:t>6</a:t>
            </a:r>
            <a:r>
              <a:rPr lang="zh-CN" altLang="en-US" sz="2400" dirty="0"/>
              <a:t>张卡片发给</a:t>
            </a:r>
            <a:r>
              <a:rPr lang="en-US" altLang="zh-CN" sz="2400" dirty="0"/>
              <a:t>6</a:t>
            </a:r>
            <a:r>
              <a:rPr lang="zh-CN" altLang="en-US" sz="2400" dirty="0"/>
              <a:t>位学生</a:t>
            </a:r>
            <a:r>
              <a:rPr lang="en-US" altLang="zh-CN" sz="2400" dirty="0"/>
              <a:t>,</a:t>
            </a:r>
            <a:r>
              <a:rPr lang="zh-CN" altLang="en-US" sz="2400" dirty="0"/>
              <a:t>然后说一句话</a:t>
            </a:r>
            <a:r>
              <a:rPr lang="en-US" altLang="zh-CN" sz="2400" dirty="0"/>
              <a:t>,</a:t>
            </a:r>
            <a:r>
              <a:rPr lang="zh-CN" altLang="en-US" sz="2400" dirty="0"/>
              <a:t>如“她拥有这支钢笔两年了吗</a:t>
            </a:r>
            <a:r>
              <a:rPr lang="en-US" altLang="zh-CN" sz="2400" dirty="0"/>
              <a:t>?”(</a:t>
            </a:r>
            <a:r>
              <a:rPr lang="zh-CN" altLang="en-US" sz="2400" dirty="0"/>
              <a:t>或用英语说：“</a:t>
            </a:r>
            <a:r>
              <a:rPr lang="en-US" altLang="zh-CN" sz="2400" dirty="0"/>
              <a:t>Has she had the pen for two years?”), </a:t>
            </a:r>
            <a:r>
              <a:rPr lang="zh-CN" altLang="en-US" sz="2400" dirty="0"/>
              <a:t>这</a:t>
            </a:r>
            <a:r>
              <a:rPr lang="en-US" altLang="zh-CN" sz="2400" dirty="0"/>
              <a:t>6</a:t>
            </a:r>
            <a:r>
              <a:rPr lang="zh-CN" altLang="en-US" sz="2400" dirty="0"/>
              <a:t>位学生听到后应立即按句子次序排好队并将卡片高高举起。拿“</a:t>
            </a:r>
            <a:r>
              <a:rPr lang="en-US" altLang="zh-CN" sz="2400" dirty="0"/>
              <a:t>has”</a:t>
            </a:r>
            <a:r>
              <a:rPr lang="zh-CN" altLang="en-US" sz="2400" dirty="0"/>
              <a:t>的要将首字母大写的一面朝外</a:t>
            </a:r>
            <a:r>
              <a:rPr lang="en-US" altLang="zh-CN" sz="2400" dirty="0"/>
              <a:t>,</a:t>
            </a:r>
            <a:r>
              <a:rPr lang="zh-CN" altLang="en-US" sz="2400" dirty="0"/>
              <a:t>拿“</a:t>
            </a:r>
            <a:r>
              <a:rPr lang="en-US" altLang="zh-CN" sz="2400" dirty="0"/>
              <a:t>she”</a:t>
            </a:r>
            <a:r>
              <a:rPr lang="zh-CN" altLang="en-US" sz="2400" dirty="0"/>
              <a:t>的要将首字母小写的一面朝外，拿标点符号的要将问号朝外。 这个游戏也可以在两个组之间比赛</a:t>
            </a:r>
            <a:r>
              <a:rPr lang="en-US" altLang="zh-CN" sz="2400" dirty="0"/>
              <a:t>,</a:t>
            </a:r>
            <a:r>
              <a:rPr lang="zh-CN" altLang="en-US" sz="2400" dirty="0"/>
              <a:t>站队站得快和准的小组获胜。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41338" y="188913"/>
            <a:ext cx="8229601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Have a race!</a:t>
            </a:r>
          </a:p>
        </p:txBody>
      </p:sp>
      <p:pic>
        <p:nvPicPr>
          <p:cNvPr id="226307" name="Picture 4" descr="~PIO2F1GC``A6{%({XATJ$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20713"/>
            <a:ext cx="15430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08" name="Picture 5" descr="Q43B2K65J7O45J30FK9_L3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41438"/>
            <a:ext cx="69850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9" name="Text Box 6"/>
          <p:cNvSpPr txBox="1">
            <a:spLocks noChangeArrowheads="1"/>
          </p:cNvSpPr>
          <p:nvPr/>
        </p:nvSpPr>
        <p:spPr bwMode="auto">
          <a:xfrm>
            <a:off x="827584" y="5124450"/>
            <a:ext cx="72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[</a:t>
            </a:r>
            <a:r>
              <a:rPr lang="zh-CN" altLang="en-US" sz="2400" dirty="0">
                <a:solidFill>
                  <a:srgbClr val="FF0000"/>
                </a:solidFill>
              </a:rPr>
              <a:t>参考答案</a:t>
            </a:r>
            <a:r>
              <a:rPr lang="en-US" altLang="zh-CN" sz="2400" dirty="0">
                <a:solidFill>
                  <a:srgbClr val="FF0000"/>
                </a:solidFill>
              </a:rPr>
              <a:t>] have; has; have; have been; for; been; have; since; Have; was; have; since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5" descr="T01D35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0"/>
            <a:ext cx="29876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5781675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accent2"/>
                </a:solidFill>
              </a:rPr>
              <a:t> </a:t>
            </a:r>
            <a:r>
              <a:rPr lang="en-US" altLang="zh-CN" b="1" dirty="0">
                <a:solidFill>
                  <a:schemeClr val="accent2"/>
                </a:solidFill>
              </a:rPr>
              <a:t>Role-play</a:t>
            </a:r>
            <a:r>
              <a:rPr lang="en-US" altLang="zh-CN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273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875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A: Hey, Eric, have you enjoyed your time in Beijing so far?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B: Yes, it has been great! Everyone is so friendly.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A: How long have you been in China now?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B: Oh, I have been here for about two years now.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A: Wow, that means you haven’t been back to the US for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     two years.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B: No, I have been back twice since moving to China.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     Have you been to the US before.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A: Yes, I went there once when I was 10 years old, but I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     have not been back since then.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全屏显示(4:3)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Do a survey!</vt:lpstr>
      <vt:lpstr> Making conversations </vt:lpstr>
      <vt:lpstr>       Role play </vt:lpstr>
      <vt:lpstr>PowerPoint 演示文稿</vt:lpstr>
      <vt:lpstr>PowerPoint 演示文稿</vt:lpstr>
      <vt:lpstr>Play a game!</vt:lpstr>
      <vt:lpstr>Have a race!</vt:lpstr>
      <vt:lpstr> Role-play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2017-10-22T08:25:00Z</dcterms:created>
  <dcterms:modified xsi:type="dcterms:W3CDTF">2023-01-16T21:16:16Z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5F53851745764767AAB3F267081704AA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