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83" r:id="rId3"/>
    <p:sldId id="365" r:id="rId4"/>
    <p:sldId id="366" r:id="rId5"/>
    <p:sldId id="367" r:id="rId6"/>
    <p:sldId id="368" r:id="rId7"/>
    <p:sldId id="370" r:id="rId8"/>
    <p:sldId id="358" r:id="rId9"/>
    <p:sldId id="369" r:id="rId10"/>
    <p:sldId id="371" r:id="rId11"/>
    <p:sldId id="316" r:id="rId12"/>
    <p:sldId id="314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6FBFE"/>
    <a:srgbClr val="57D2E3"/>
    <a:srgbClr val="21B1C5"/>
    <a:srgbClr val="B2F3FC"/>
    <a:srgbClr val="4BCFE1"/>
    <a:srgbClr val="5BADF7"/>
    <a:srgbClr val="6A5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9BE70E2F-03D2-41D5-8EFD-5C89F377B65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80790ABF-8909-405F-A5D6-96B50AF3C6D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4FDB60C-08D8-4AF8-9469-2362CA9ADCD4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90ABF-8909-405F-A5D6-96B50AF3C6D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30C74CC-2CAE-40A3-9FCE-B03A340BF6B6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 bwMode="auto">
          <a:xfrm>
            <a:off x="1" y="876300"/>
            <a:ext cx="6107906" cy="3740150"/>
            <a:chOff x="-1" y="869694"/>
            <a:chExt cx="8144452" cy="3740406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4899" y="1536701"/>
            <a:ext cx="6108338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1" y="171612"/>
            <a:ext cx="9144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 bwMode="auto">
          <a:xfrm>
            <a:off x="1675210" y="182564"/>
            <a:ext cx="746879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2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04635" y="252414"/>
            <a:ext cx="392906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9144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1" y="2127510"/>
            <a:ext cx="9144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984772" y="2373314"/>
            <a:ext cx="5828109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840302"/>
            <a:ext cx="9144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7170" name="组合 8"/>
          <p:cNvGrpSpPr/>
          <p:nvPr/>
        </p:nvGrpSpPr>
        <p:grpSpPr bwMode="auto">
          <a:xfrm>
            <a:off x="439388" y="1788082"/>
            <a:ext cx="5658994" cy="1701919"/>
            <a:chOff x="564215" y="1891591"/>
            <a:chExt cx="5159118" cy="1704554"/>
          </a:xfrm>
        </p:grpSpPr>
        <p:sp>
          <p:nvSpPr>
            <p:cNvPr id="7171" name="矩形 24"/>
            <p:cNvSpPr>
              <a:spLocks noChangeArrowheads="1"/>
            </p:cNvSpPr>
            <p:nvPr/>
          </p:nvSpPr>
          <p:spPr bwMode="auto">
            <a:xfrm>
              <a:off x="1276231" y="1891591"/>
              <a:ext cx="3735087" cy="832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200" b="1" dirty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Unit 3 Lesson 16</a:t>
              </a:r>
              <a:endPara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72" name="TextBox 2"/>
            <p:cNvSpPr txBox="1">
              <a:spLocks noChangeArrowheads="1"/>
            </p:cNvSpPr>
            <p:nvPr/>
          </p:nvSpPr>
          <p:spPr bwMode="auto">
            <a:xfrm>
              <a:off x="564215" y="2948813"/>
              <a:ext cx="5159118" cy="647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Li Ming's Summer </a:t>
              </a:r>
              <a:r>
                <a:rPr lang="en-US" altLang="zh-CN" sz="3600" b="1" dirty="0" smtClean="0">
                  <a:latin typeface="Times New Roman" panose="02020603050405020304" pitchFamily="18" charset="0"/>
                </a:rPr>
                <a:t>Holiday</a:t>
              </a:r>
              <a:endParaRPr lang="en-US" altLang="zh-CN" sz="3600" b="1" dirty="0">
                <a:latin typeface="Times New Roman" panose="02020603050405020304" pitchFamily="18" charset="0"/>
              </a:endParaRPr>
            </a:p>
          </p:txBody>
        </p:sp>
      </p:grpSp>
      <p:pic>
        <p:nvPicPr>
          <p:cNvPr id="7173" name="图片 6" descr="英语冀教（一起）六年级下册（2014年新编）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8382" y="1538288"/>
            <a:ext cx="3045619" cy="463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675867" y="53215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" descr="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4244" y="3819525"/>
            <a:ext cx="2375297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5766" y="2187575"/>
            <a:ext cx="21717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439388" y="4102100"/>
            <a:ext cx="2757442" cy="1062038"/>
          </a:xfrm>
          <a:prstGeom prst="wedgeRoundRectCallout">
            <a:avLst>
              <a:gd name="adj1" fmla="val 65204"/>
              <a:gd name="adj2" fmla="val -1305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will I do?</a:t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Number 2!</a:t>
            </a:r>
          </a:p>
        </p:txBody>
      </p:sp>
      <p:sp>
        <p:nvSpPr>
          <p:cNvPr id="5" name="圆角矩形标注 4"/>
          <p:cNvSpPr>
            <a:spLocks noChangeArrowheads="1"/>
          </p:cNvSpPr>
          <p:nvPr/>
        </p:nvSpPr>
        <p:spPr bwMode="auto">
          <a:xfrm>
            <a:off x="4995863" y="2384425"/>
            <a:ext cx="2236210" cy="1062038"/>
          </a:xfrm>
          <a:prstGeom prst="wedgeRoundRectCallout">
            <a:avLst>
              <a:gd name="adj1" fmla="val -41676"/>
              <a:gd name="adj2" fmla="val 10467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You'll buy</a:t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some meat.</a:t>
            </a:r>
          </a:p>
        </p:txBody>
      </p:sp>
      <p:sp>
        <p:nvSpPr>
          <p:cNvPr id="6" name="圆角矩形标注 5"/>
          <p:cNvSpPr>
            <a:spLocks noChangeArrowheads="1"/>
          </p:cNvSpPr>
          <p:nvPr/>
        </p:nvSpPr>
        <p:spPr bwMode="auto">
          <a:xfrm>
            <a:off x="6138863" y="4810125"/>
            <a:ext cx="2090737" cy="1062038"/>
          </a:xfrm>
          <a:prstGeom prst="wedgeRoundRectCallout">
            <a:avLst>
              <a:gd name="adj1" fmla="val -66907"/>
              <a:gd name="adj2" fmla="val -7507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You'll buy</a:t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some fruit.</a:t>
            </a:r>
          </a:p>
        </p:txBody>
      </p:sp>
      <p:sp>
        <p:nvSpPr>
          <p:cNvPr id="17414" name="矩形 5"/>
          <p:cNvSpPr>
            <a:spLocks noChangeArrowheads="1"/>
          </p:cNvSpPr>
          <p:nvPr/>
        </p:nvSpPr>
        <p:spPr bwMode="auto">
          <a:xfrm>
            <a:off x="0" y="836613"/>
            <a:ext cx="2315766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Let’s guess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5"/>
          <p:cNvSpPr>
            <a:spLocks noChangeArrowheads="1"/>
          </p:cNvSpPr>
          <p:nvPr/>
        </p:nvSpPr>
        <p:spPr bwMode="auto">
          <a:xfrm>
            <a:off x="-263128" y="841376"/>
            <a:ext cx="217051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434" name="矩形 5"/>
          <p:cNvSpPr>
            <a:spLocks noChangeArrowheads="1"/>
          </p:cNvSpPr>
          <p:nvPr/>
        </p:nvSpPr>
        <p:spPr bwMode="auto">
          <a:xfrm>
            <a:off x="0" y="1020763"/>
            <a:ext cx="4395788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Summary and Evaluation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7573" y="2374256"/>
            <a:ext cx="7595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400">
                <a:latin typeface="Times New Roman" panose="02020603050405020304" pitchFamily="18" charset="0"/>
              </a:rPr>
              <a:t>A excellent     B good     C adequate     D need improvement</a:t>
            </a:r>
            <a:endParaRPr lang="en-US" altLang="zh-CN" sz="240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974056" y="2147888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106341" y="2119313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281488" y="2119313"/>
            <a:ext cx="228600" cy="304800"/>
          </a:xfrm>
          <a:prstGeom prst="smileyFace">
            <a:avLst>
              <a:gd name="adj" fmla="val -3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923360" y="2133600"/>
            <a:ext cx="228600" cy="3048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605643" y="3352801"/>
          <a:ext cx="7992092" cy="2670177"/>
        </p:xfrm>
        <a:graphic>
          <a:graphicData uri="http://schemas.openxmlformats.org/drawingml/2006/table">
            <a:tbl>
              <a:tblPr/>
              <a:tblGrid>
                <a:gridCol w="406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内容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学生自评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小组互评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我能认真听老师讲课，听同学发言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遇到我会回答的问题主动举手了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活动中坚持使用英语来交际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我能积极参与小组讨论活动，能与他人合作。</a:t>
                      </a:r>
                      <a:r>
                        <a:rPr kumimoji="0" lang="zh-C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527574" y="1419225"/>
            <a:ext cx="61722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have you learned in this class</a:t>
            </a:r>
            <a:r>
              <a:rPr lang="en-US" altLang="zh-CN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 </a:t>
            </a:r>
            <a:endParaRPr lang="zh-CN" altLang="en-US" sz="3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194290" y="2728542"/>
            <a:ext cx="7628334" cy="74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Finish your exercise book Lesson 16</a:t>
            </a:r>
            <a:r>
              <a:rPr lang="en-US" altLang="zh-CN" sz="3600" dirty="0" smtClean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altLang="zh-CN" sz="3600" dirty="0">
              <a:solidFill>
                <a:srgbClr val="CC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9458" name="矩形 3"/>
          <p:cNvSpPr>
            <a:spLocks noChangeArrowheads="1"/>
          </p:cNvSpPr>
          <p:nvPr/>
        </p:nvSpPr>
        <p:spPr bwMode="auto">
          <a:xfrm>
            <a:off x="213756" y="960954"/>
            <a:ext cx="249381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Homework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5"/>
          <p:cNvSpPr>
            <a:spLocks noChangeArrowheads="1"/>
          </p:cNvSpPr>
          <p:nvPr/>
        </p:nvSpPr>
        <p:spPr bwMode="auto">
          <a:xfrm>
            <a:off x="0" y="836613"/>
            <a:ext cx="27432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Warm -up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圆角矩形标注 5"/>
          <p:cNvSpPr>
            <a:spLocks noChangeArrowheads="1"/>
          </p:cNvSpPr>
          <p:nvPr/>
        </p:nvSpPr>
        <p:spPr bwMode="auto">
          <a:xfrm>
            <a:off x="835819" y="1528763"/>
            <a:ext cx="3278981" cy="1038225"/>
          </a:xfrm>
          <a:prstGeom prst="wedgeRoundRectCallout">
            <a:avLst>
              <a:gd name="adj1" fmla="val 45259"/>
              <a:gd name="adj2" fmla="val 8317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</a:rPr>
              <a:t>What will you do this summer holiday, Jenny?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5578078" y="2079625"/>
            <a:ext cx="3186113" cy="717550"/>
          </a:xfrm>
          <a:prstGeom prst="wedgeRoundRectCallout">
            <a:avLst>
              <a:gd name="adj1" fmla="val -47653"/>
              <a:gd name="adj2" fmla="val 8503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703094" y="2290763"/>
            <a:ext cx="31218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</a:rPr>
              <a:t>I will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go on a trip to the sea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9963" y="2944814"/>
            <a:ext cx="1946672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1949054" y="3940175"/>
            <a:ext cx="1076325" cy="604838"/>
          </a:xfrm>
          <a:prstGeom prst="wedgeRoundRectCallout">
            <a:avLst>
              <a:gd name="adj1" fmla="val 103014"/>
              <a:gd name="adj2" fmla="val -2950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</a:rPr>
              <a:t>I will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1" name="圆角矩形标注 10"/>
          <p:cNvSpPr>
            <a:spLocks noChangeArrowheads="1"/>
          </p:cNvSpPr>
          <p:nvPr/>
        </p:nvSpPr>
        <p:spPr bwMode="auto">
          <a:xfrm>
            <a:off x="5762625" y="4586289"/>
            <a:ext cx="2436019" cy="725487"/>
          </a:xfrm>
          <a:prstGeom prst="wedgeRoundRectCallout">
            <a:avLst>
              <a:gd name="adj1" fmla="val -58421"/>
              <a:gd name="adj2" fmla="val -8230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845969" y="4732338"/>
            <a:ext cx="298846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</a:rPr>
              <a:t>What about you?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5"/>
          <p:cNvSpPr>
            <a:spLocks noChangeArrowheads="1"/>
          </p:cNvSpPr>
          <p:nvPr/>
        </p:nvSpPr>
        <p:spPr bwMode="auto">
          <a:xfrm>
            <a:off x="0" y="836613"/>
            <a:ext cx="282416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Let’s talk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631406" y="3794125"/>
            <a:ext cx="532090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will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fly home 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on June 25.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will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in 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China for the summer holiday.</a:t>
            </a:r>
          </a:p>
          <a:p>
            <a:pPr eaLnBrk="0" hangingPunct="0"/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482" y="1573214"/>
            <a:ext cx="175021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2891" y="3546475"/>
            <a:ext cx="1103709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云形标注 9"/>
          <p:cNvSpPr>
            <a:spLocks noChangeArrowheads="1"/>
          </p:cNvSpPr>
          <p:nvPr/>
        </p:nvSpPr>
        <p:spPr bwMode="auto">
          <a:xfrm>
            <a:off x="363141" y="1465263"/>
            <a:ext cx="2461022" cy="1897062"/>
          </a:xfrm>
          <a:prstGeom prst="cloudCallout">
            <a:avLst>
              <a:gd name="adj1" fmla="val 31847"/>
              <a:gd name="adj2" fmla="val 74648"/>
            </a:avLst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5"/>
          <p:cNvSpPr>
            <a:spLocks noChangeArrowheads="1"/>
          </p:cNvSpPr>
          <p:nvPr/>
        </p:nvSpPr>
        <p:spPr bwMode="auto">
          <a:xfrm>
            <a:off x="0" y="836613"/>
            <a:ext cx="290945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 Let’s talk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581400" y="4198939"/>
            <a:ext cx="532090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will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say hello to 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my mother and father.</a:t>
            </a:r>
          </a:p>
          <a:p>
            <a:pPr eaLnBrk="0" hangingPunct="0"/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126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2891" y="3546475"/>
            <a:ext cx="1103709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云形标注 9"/>
          <p:cNvSpPr>
            <a:spLocks noChangeArrowheads="1"/>
          </p:cNvSpPr>
          <p:nvPr/>
        </p:nvSpPr>
        <p:spPr bwMode="auto">
          <a:xfrm>
            <a:off x="363141" y="1465263"/>
            <a:ext cx="2461022" cy="1897062"/>
          </a:xfrm>
          <a:prstGeom prst="cloudCallout">
            <a:avLst>
              <a:gd name="adj1" fmla="val 31847"/>
              <a:gd name="adj2" fmla="val 74648"/>
            </a:avLst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5819" y="1909764"/>
            <a:ext cx="1564481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5"/>
          <p:cNvSpPr>
            <a:spLocks noChangeArrowheads="1"/>
          </p:cNvSpPr>
          <p:nvPr/>
        </p:nvSpPr>
        <p:spPr bwMode="auto">
          <a:xfrm>
            <a:off x="0" y="836613"/>
            <a:ext cx="282416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>
                <a:latin typeface="Times New Roman" panose="02020603050405020304" pitchFamily="18" charset="0"/>
                <a:ea typeface="微软雅黑" panose="020B0503020204020204" pitchFamily="34" charset="-122"/>
              </a:rPr>
              <a:t> Let’s talk</a:t>
            </a: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601641" y="3902075"/>
            <a:ext cx="532090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will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visit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my aunt and uncle.</a:t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will play with my cousin. </a:t>
            </a:r>
          </a:p>
          <a:p>
            <a:pPr eaLnBrk="0" hangingPunct="0"/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29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2891" y="3546475"/>
            <a:ext cx="1103709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云形标注 9"/>
          <p:cNvSpPr>
            <a:spLocks noChangeArrowheads="1"/>
          </p:cNvSpPr>
          <p:nvPr/>
        </p:nvSpPr>
        <p:spPr bwMode="auto">
          <a:xfrm>
            <a:off x="363141" y="1465263"/>
            <a:ext cx="2461022" cy="1897062"/>
          </a:xfrm>
          <a:prstGeom prst="cloudCallout">
            <a:avLst>
              <a:gd name="adj1" fmla="val 31847"/>
              <a:gd name="adj2" fmla="val 74648"/>
            </a:avLst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575" y="1828801"/>
            <a:ext cx="1569244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5"/>
          <p:cNvSpPr>
            <a:spLocks noChangeArrowheads="1"/>
          </p:cNvSpPr>
          <p:nvPr/>
        </p:nvSpPr>
        <p:spPr bwMode="auto">
          <a:xfrm>
            <a:off x="0" y="836613"/>
            <a:ext cx="300445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>
                <a:latin typeface="Times New Roman" panose="02020603050405020304" pitchFamily="18" charset="0"/>
                <a:ea typeface="微软雅黑" panose="020B0503020204020204" pitchFamily="34" charset="-122"/>
              </a:rPr>
              <a:t> Let’s talk</a:t>
            </a: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601641" y="3902076"/>
            <a:ext cx="532090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will meet my friends.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will play </a:t>
            </a:r>
            <a:r>
              <a:rPr lang="en-US" altLang="zh-CN" sz="28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ping-pong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with them.</a:t>
            </a:r>
          </a:p>
          <a:p>
            <a:pPr eaLnBrk="0" hangingPunct="0">
              <a:lnSpc>
                <a:spcPct val="150000"/>
              </a:lnSpc>
            </a:pPr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/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331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2891" y="3546475"/>
            <a:ext cx="1103709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云形标注 9"/>
          <p:cNvSpPr>
            <a:spLocks noChangeArrowheads="1"/>
          </p:cNvSpPr>
          <p:nvPr/>
        </p:nvSpPr>
        <p:spPr bwMode="auto">
          <a:xfrm>
            <a:off x="363141" y="1465263"/>
            <a:ext cx="2461022" cy="1897062"/>
          </a:xfrm>
          <a:prstGeom prst="cloudCallout">
            <a:avLst>
              <a:gd name="adj1" fmla="val 31847"/>
              <a:gd name="adj2" fmla="val 74648"/>
            </a:avLst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566" y="1747838"/>
            <a:ext cx="164187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标注 7"/>
          <p:cNvSpPr>
            <a:spLocks noChangeArrowheads="1"/>
          </p:cNvSpPr>
          <p:nvPr/>
        </p:nvSpPr>
        <p:spPr bwMode="auto">
          <a:xfrm>
            <a:off x="604838" y="1774825"/>
            <a:ext cx="2521744" cy="1492250"/>
          </a:xfrm>
          <a:prstGeom prst="wedgeRoundRectCallout">
            <a:avLst>
              <a:gd name="adj1" fmla="val 30769"/>
              <a:gd name="adj2" fmla="val 9132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38" name="矩形 5"/>
          <p:cNvSpPr>
            <a:spLocks noChangeArrowheads="1"/>
          </p:cNvSpPr>
          <p:nvPr/>
        </p:nvSpPr>
        <p:spPr bwMode="auto">
          <a:xfrm>
            <a:off x="0" y="836613"/>
            <a:ext cx="244631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>
                <a:latin typeface="Times New Roman" panose="02020603050405020304" pitchFamily="18" charset="0"/>
                <a:ea typeface="微软雅黑" panose="020B0503020204020204" pitchFamily="34" charset="-122"/>
              </a:rPr>
              <a:t> Let’s talk</a:t>
            </a: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16744" y="1751013"/>
            <a:ext cx="334961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will miss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Canada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,</a:t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but I will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feel happy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/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to see China again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434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3372" y="4003675"/>
            <a:ext cx="1102519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6973" y="4087814"/>
            <a:ext cx="1159669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1"/>
          <p:cNvGrpSpPr/>
          <p:nvPr/>
        </p:nvGrpSpPr>
        <p:grpSpPr bwMode="auto">
          <a:xfrm>
            <a:off x="5197079" y="2020889"/>
            <a:ext cx="2961269" cy="1493837"/>
            <a:chOff x="8086164" y="1967754"/>
            <a:chExt cx="3592255" cy="1492623"/>
          </a:xfrm>
        </p:grpSpPr>
        <p:sp>
          <p:nvSpPr>
            <p:cNvPr id="14343" name="圆角矩形标注 8"/>
            <p:cNvSpPr>
              <a:spLocks noChangeArrowheads="1"/>
            </p:cNvSpPr>
            <p:nvPr/>
          </p:nvSpPr>
          <p:spPr bwMode="auto">
            <a:xfrm>
              <a:off x="8086164" y="1967754"/>
              <a:ext cx="3592255" cy="1492623"/>
            </a:xfrm>
            <a:prstGeom prst="wedgeRoundRectCallout">
              <a:avLst>
                <a:gd name="adj1" fmla="val -45634"/>
                <a:gd name="adj2" fmla="val 96736"/>
                <a:gd name="adj3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矩形 10"/>
            <p:cNvSpPr>
              <a:spLocks noChangeArrowheads="1"/>
            </p:cNvSpPr>
            <p:nvPr/>
          </p:nvSpPr>
          <p:spPr bwMode="auto">
            <a:xfrm>
              <a:off x="8211670" y="2026041"/>
              <a:ext cx="3466749" cy="1383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altLang="zh-CN" sz="28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Danny and I will</a:t>
              </a:r>
              <a:br>
                <a:rPr lang="en-US" altLang="zh-CN" sz="28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</a:br>
              <a:r>
                <a:rPr lang="en-US" altLang="zh-CN" sz="28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miss you, too.</a:t>
              </a:r>
              <a:br>
                <a:rPr lang="en-US" altLang="zh-CN" sz="28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</a:br>
              <a:r>
                <a:rPr lang="en-US" altLang="zh-CN" sz="28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We will call you!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696766" y="1039813"/>
            <a:ext cx="563641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</a:rPr>
              <a:t>Circle the key words you learn. </a:t>
            </a:r>
            <a:endParaRPr lang="en-US" altLang="zh-CN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302669" y="2144713"/>
            <a:ext cx="4267200" cy="2665412"/>
          </a:xfrm>
          <a:prstGeom prst="horizontalScroll">
            <a:avLst>
              <a:gd name="adj" fmla="val 12500"/>
            </a:avLst>
          </a:prstGeom>
          <a:solidFill>
            <a:srgbClr val="33CCFF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eaLnBrk="0" hangingPunct="0">
              <a:buFontTx/>
              <a:buNone/>
              <a:defRPr/>
            </a:pPr>
            <a:r>
              <a:rPr lang="zh-CN" altLang="en-U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happen           beach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Canada           visit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sea                  meet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352925" y="3235325"/>
            <a:ext cx="1133475" cy="503238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376738" y="3735389"/>
            <a:ext cx="1156097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789635" y="3249614"/>
            <a:ext cx="1163240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 animBg="1"/>
      <p:bldP spid="10246" grpId="0" animBg="1"/>
      <p:bldP spid="102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5"/>
          <p:cNvSpPr>
            <a:spLocks noChangeArrowheads="1"/>
          </p:cNvSpPr>
          <p:nvPr/>
        </p:nvSpPr>
        <p:spPr bwMode="auto">
          <a:xfrm>
            <a:off x="0" y="836613"/>
            <a:ext cx="2707574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Ask and answer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689729" y="1918525"/>
            <a:ext cx="638549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When will Li Ming fly home?</a:t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 will fly home on June 25.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What will he say to his parents?</a:t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 will say hello to his parents.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What will he do with his friends?</a:t>
            </a:r>
            <a:b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 will play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ping-pong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全屏显示(4:3)</PresentationFormat>
  <Paragraphs>49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2023-01-16T21:16:32Z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44EAD3A066BC4E52B146C5A91D16D5CD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