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E1ED4"/>
    <a:srgbClr val="112991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indent="0" algn="ctr">
              <a:defRPr sz="4000" b="1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090613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/>
            </a:lvl1pPr>
          </a:lstStyle>
          <a:p>
            <a:pPr lvl="0"/>
            <a:r>
              <a:rPr lang="zh-CN" altLang="en-US" noProof="0" smtClean="0">
                <a:sym typeface="MS PGothic" panose="020B0600070205080204" pitchFamily="34" charset="-128"/>
              </a:rPr>
              <a:t>单击此处编辑母版副标题样式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MS PGothic" panose="020B0600070205080204" pitchFamily="34" charset="-128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MS PGothic" panose="020B0600070205080204" pitchFamily="34" charset="-128"/>
              </a:rPr>
              <a:t>第二级</a:t>
            </a:r>
          </a:p>
          <a:p>
            <a:pPr lvl="2"/>
            <a:r>
              <a:rPr lang="zh-CN" altLang="en-US" smtClean="0">
                <a:sym typeface="MS PGothic" panose="020B0600070205080204" pitchFamily="34" charset="-128"/>
              </a:rPr>
              <a:t>第三级</a:t>
            </a:r>
          </a:p>
          <a:p>
            <a:pPr lvl="3"/>
            <a:r>
              <a:rPr lang="zh-CN" altLang="en-US" smtClean="0">
                <a:sym typeface="MS PGothic" panose="020B0600070205080204" pitchFamily="34" charset="-128"/>
              </a:rPr>
              <a:t>第四级</a:t>
            </a:r>
          </a:p>
          <a:p>
            <a:pPr lvl="4"/>
            <a:r>
              <a:rPr lang="zh-CN" altLang="en-US" smtClean="0">
                <a:sym typeface="MS PGothic" panose="020B0600070205080204" pitchFamily="34" charset="-128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  <a:sym typeface="MS PGothic" panose="020B0600070205080204" pitchFamily="34" charset="-128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sym typeface="MS PGothic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MS PGothic" panose="020B0600070205080204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+mn-ea"/>
          <a:sym typeface="MS PGothic" panose="020B0600070205080204" pitchFamily="34" charset="-128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" y="2158347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Let's Sort Garbage!</a:t>
            </a:r>
            <a:endParaRPr lang="zh-CN" altLang="en-US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083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altLang="zh-CN" sz="3600" b="1" kern="10" dirty="0" smtClean="0">
                <a:ln w="12700">
                  <a:noFill/>
                  <a:rou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World!</a:t>
            </a:r>
          </a:p>
        </p:txBody>
      </p:sp>
      <p:sp>
        <p:nvSpPr>
          <p:cNvPr id="8" name="矩形 7"/>
          <p:cNvSpPr/>
          <p:nvPr/>
        </p:nvSpPr>
        <p:spPr>
          <a:xfrm>
            <a:off x="2924754" y="480856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4339"/>
          <p:cNvSpPr txBox="1"/>
          <p:nvPr/>
        </p:nvSpPr>
        <p:spPr>
          <a:xfrm>
            <a:off x="393700" y="1040530"/>
            <a:ext cx="2895600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sort</a:t>
            </a:r>
          </a:p>
          <a:p>
            <a:pPr algn="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empty</a:t>
            </a:r>
          </a:p>
          <a:p>
            <a:pPr algn="r"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metal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plastic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recycle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amount</a:t>
            </a:r>
          </a:p>
        </p:txBody>
      </p:sp>
      <p:sp>
        <p:nvSpPr>
          <p:cNvPr id="14341" name="文本框 14340"/>
          <p:cNvSpPr txBox="1"/>
          <p:nvPr/>
        </p:nvSpPr>
        <p:spPr>
          <a:xfrm>
            <a:off x="3822700" y="1040530"/>
            <a:ext cx="4648200" cy="52622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分类；整理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类；种类；类型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把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弄空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空的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金属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 &amp; adj.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塑料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回收再用；再循环</a:t>
            </a:r>
          </a:p>
          <a:p>
            <a:pPr>
              <a:lnSpc>
                <a:spcPct val="150000"/>
              </a:lnSpc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量；数量</a:t>
            </a:r>
          </a:p>
        </p:txBody>
      </p:sp>
      <p:sp>
        <p:nvSpPr>
          <p:cNvPr id="5" name="矩形 4"/>
          <p:cNvSpPr/>
          <p:nvPr/>
        </p:nvSpPr>
        <p:spPr>
          <a:xfrm>
            <a:off x="1738630" y="182010"/>
            <a:ext cx="566674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 and expressions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4339"/>
          <p:cNvSpPr txBox="1"/>
          <p:nvPr/>
        </p:nvSpPr>
        <p:spPr>
          <a:xfrm>
            <a:off x="487680" y="219710"/>
            <a:ext cx="342900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litter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do with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too much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give sth. to sb. 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made into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 piece of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go for a walk </a:t>
            </a:r>
          </a:p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take out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4491355" y="219710"/>
            <a:ext cx="4648200" cy="65544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n.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垃圾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v.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使乱七八糟；乱扔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处理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太多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给某人某物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被制作成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一张/一片/一块……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去散步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拿出；取出</a:t>
            </a:r>
          </a:p>
          <a:p>
            <a:pPr fontAlgn="auto">
              <a:lnSpc>
                <a:spcPct val="150000"/>
              </a:lnSpc>
            </a:pP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285" y="1696085"/>
            <a:ext cx="7886700" cy="4351338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What do you do with your garbage?</a:t>
            </a:r>
          </a:p>
          <a:p>
            <a:pPr fontAlgn="auto">
              <a:lnSpc>
                <a:spcPct val="150000"/>
              </a:lnSpc>
            </a:pPr>
            <a:r>
              <a:rPr lang="en-US" altLang="zh-CN" sz="4000" b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+mn-ea"/>
              </a:rPr>
              <a:t>What kinds of things can be recycled and reused?</a:t>
            </a:r>
            <a:endParaRPr lang="en-US" altLang="zh-CN" sz="40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32485" y="842689"/>
            <a:ext cx="486092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IT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9738" y="434975"/>
            <a:ext cx="318325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400" y="1848485"/>
            <a:ext cx="8330565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 empties two bags of garbage onto the floor.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That's a lot of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garbage！Can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help you sort it?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Yes, please. Let's put the glass here, the metal here, the plastic here and the paper here.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they sort the garbage, Danny and Jenny are surprised. Almost all of it can be reused or </a:t>
            </a:r>
            <a:r>
              <a:rPr lang="en-US" altLang="zh-C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recycled！They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need to throw away only one small bag of </a:t>
            </a:r>
            <a:endParaRPr lang="en-US" altLang="zh-CN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6400" y="1203325"/>
            <a:ext cx="85585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read the passage.</a:t>
            </a:r>
          </a:p>
        </p:txBody>
      </p:sp>
      <p:pic>
        <p:nvPicPr>
          <p:cNvPr id="2" name="L45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740525" y="12293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7035" y="570230"/>
            <a:ext cx="8510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garbage！)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People throw too much away. They  shouldn't waste so much!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Danny: That's right.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Look！There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more paper than plastic. And there is less metal than plastic. There is the least amount of glass.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And the most amount is paper. It is a waste to use paper only on one side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6400" y="474980"/>
            <a:ext cx="8330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Danny: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Hey！I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found a toy car. One of the wheels is broken. I'll take this car home and clean it. Then I'll use some glue to fix the broken wheel. When I finish fixing this car, I will give it to my little cousin, Debbie.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Jenny: Nobody should throw away a toy like this. It can be fixed. It's not right to waste things. Look at all of the glass. It can all be recycled and made into new glass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145" y="567092"/>
            <a:ext cx="8093075" cy="22428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Danny: A lot of glass is broken. It's dangerous to leave broken glass on the ground. Once, I cut my foot on a piece of broken glass.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Jenny：Litter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can hurt people!</a:t>
            </a:r>
          </a:p>
        </p:txBody>
      </p:sp>
      <p:pic>
        <p:nvPicPr>
          <p:cNvPr id="19464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78" y="3216705"/>
            <a:ext cx="3071812" cy="272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C:\Users\Administrator\Desktop\18004_30037_358026.jpg"/>
          <p:cNvPicPr>
            <a:picLocks noChangeAspect="1"/>
          </p:cNvPicPr>
          <p:nvPr/>
        </p:nvPicPr>
        <p:blipFill>
          <a:blip r:embed="rId3" cstate="email"/>
          <a:srcRect r="-341"/>
          <a:stretch>
            <a:fillRect/>
          </a:stretch>
        </p:blipFill>
        <p:spPr>
          <a:xfrm>
            <a:off x="4447540" y="3324972"/>
            <a:ext cx="3929380" cy="2620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/>
          <p:nvPr/>
        </p:nvSpPr>
        <p:spPr>
          <a:xfrm>
            <a:off x="500063" y="2276158"/>
            <a:ext cx="856615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There is a lot of garbage: glass, metal, plastic and paper. (     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There is the most amount of glass and the least amount of paper. (     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Danny found Debbie’s toy car in the garbage. (     )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Danny once cut his foot on a piece of broken glass. (    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0258" y="4347528"/>
            <a:ext cx="5715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3105785"/>
            <a:ext cx="5715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83855" y="4993640"/>
            <a:ext cx="5715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0" y="6246178"/>
            <a:ext cx="571500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</a:p>
        </p:txBody>
      </p:sp>
      <p:sp>
        <p:nvSpPr>
          <p:cNvPr id="37892" name="Text Box 3"/>
          <p:cNvSpPr txBox="1"/>
          <p:nvPr/>
        </p:nvSpPr>
        <p:spPr>
          <a:xfrm>
            <a:off x="777875" y="1077595"/>
            <a:ext cx="90601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Read the lesson and write true (T) or </a:t>
            </a:r>
          </a:p>
          <a:p>
            <a:pPr fontAlgn="auto">
              <a:lnSpc>
                <a:spcPct val="10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false (F).</a:t>
            </a:r>
          </a:p>
        </p:txBody>
      </p:sp>
      <p:sp>
        <p:nvSpPr>
          <p:cNvPr id="16386" name="Oval 7"/>
          <p:cNvSpPr/>
          <p:nvPr/>
        </p:nvSpPr>
        <p:spPr>
          <a:xfrm>
            <a:off x="282575" y="1257935"/>
            <a:ext cx="49530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49153" name="文本框 40961"/>
          <p:cNvSpPr txBox="1"/>
          <p:nvPr/>
        </p:nvSpPr>
        <p:spPr>
          <a:xfrm>
            <a:off x="3295245" y="508404"/>
            <a:ext cx="2526665" cy="643890"/>
          </a:xfrm>
          <a:prstGeom prst="rect">
            <a:avLst/>
          </a:prstGeom>
          <a:solidFill>
            <a:srgbClr val="D39E90"/>
          </a:solidFill>
          <a:ln w="9525">
            <a:noFill/>
          </a:ln>
        </p:spPr>
        <p:txBody>
          <a:bodyPr wrap="none" lIns="91429" tIns="45715" rIns="91429" bIns="45715" anchor="t">
            <a:spAutoFit/>
          </a:bodyPr>
          <a:lstStyle/>
          <a:p>
            <a:pPr defTabSz="913130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Let’s Do It!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36865"/>
          <p:cNvSpPr>
            <a:spLocks noGrp="1"/>
          </p:cNvSpPr>
          <p:nvPr>
            <p:ph type="title"/>
          </p:nvPr>
        </p:nvSpPr>
        <p:spPr>
          <a:xfrm>
            <a:off x="1094740" y="221595"/>
            <a:ext cx="8229600" cy="1084263"/>
          </a:xfrm>
        </p:spPr>
        <p:txBody>
          <a:bodyPr anchor="ctr"/>
          <a:lstStyle/>
          <a:p>
            <a:pPr algn="l">
              <a:lnSpc>
                <a:spcPct val="75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Circle the words that “it” refers to in each sentence. </a:t>
            </a:r>
          </a:p>
        </p:txBody>
      </p:sp>
      <p:sp>
        <p:nvSpPr>
          <p:cNvPr id="12290" name="文本框 36866"/>
          <p:cNvSpPr txBox="1"/>
          <p:nvPr/>
        </p:nvSpPr>
        <p:spPr>
          <a:xfrm>
            <a:off x="419100" y="1066780"/>
            <a:ext cx="8382000" cy="11245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0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Example:</a:t>
            </a:r>
          </a:p>
          <a:p>
            <a:pPr marL="342900" indent="-342900">
              <a:lnSpc>
                <a:spcPct val="105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a waste to use paper only on one side.</a:t>
            </a:r>
          </a:p>
        </p:txBody>
      </p:sp>
      <p:sp>
        <p:nvSpPr>
          <p:cNvPr id="12291" name="椭圆 36871"/>
          <p:cNvSpPr/>
          <p:nvPr/>
        </p:nvSpPr>
        <p:spPr>
          <a:xfrm>
            <a:off x="2569845" y="1581765"/>
            <a:ext cx="5278755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文本框 36872"/>
          <p:cNvSpPr txBox="1"/>
          <p:nvPr/>
        </p:nvSpPr>
        <p:spPr>
          <a:xfrm>
            <a:off x="342900" y="2191365"/>
            <a:ext cx="84582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 is fun to travel.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 is not right to waste things.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 is quite easy to find information with this program.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They think it is rude to point with a finger.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 is dangerous to leave broken glass on the ground.</a:t>
            </a:r>
          </a:p>
        </p:txBody>
      </p:sp>
      <p:sp>
        <p:nvSpPr>
          <p:cNvPr id="36874" name="椭圆 36873"/>
          <p:cNvSpPr/>
          <p:nvPr/>
        </p:nvSpPr>
        <p:spPr>
          <a:xfrm>
            <a:off x="1950720" y="2337415"/>
            <a:ext cx="1647825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5" name="椭圆 36874"/>
          <p:cNvSpPr/>
          <p:nvPr/>
        </p:nvSpPr>
        <p:spPr>
          <a:xfrm>
            <a:off x="2748915" y="3039090"/>
            <a:ext cx="2811780" cy="51435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6" name="椭圆 36875"/>
          <p:cNvSpPr/>
          <p:nvPr/>
        </p:nvSpPr>
        <p:spPr>
          <a:xfrm>
            <a:off x="2953385" y="3656945"/>
            <a:ext cx="464185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7" name="椭圆 36876"/>
          <p:cNvSpPr/>
          <p:nvPr/>
        </p:nvSpPr>
        <p:spPr>
          <a:xfrm>
            <a:off x="2953385" y="5549245"/>
            <a:ext cx="5847715" cy="53403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79" name="椭圆 36878"/>
          <p:cNvSpPr/>
          <p:nvPr/>
        </p:nvSpPr>
        <p:spPr>
          <a:xfrm>
            <a:off x="533400" y="4424025"/>
            <a:ext cx="1905000" cy="4241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80" name="椭圆 36879"/>
          <p:cNvSpPr/>
          <p:nvPr/>
        </p:nvSpPr>
        <p:spPr>
          <a:xfrm>
            <a:off x="3816985" y="4964410"/>
            <a:ext cx="3888105" cy="50419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Oval 7"/>
          <p:cNvSpPr/>
          <p:nvPr/>
        </p:nvSpPr>
        <p:spPr>
          <a:xfrm>
            <a:off x="533400" y="328910"/>
            <a:ext cx="568960" cy="5003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lnSpc>
                <a:spcPct val="11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bldLvl="0" animBg="1"/>
      <p:bldP spid="36877" grpId="0" bldLvl="0" animBg="1"/>
      <p:bldP spid="36879" grpId="0" bldLvl="0" animBg="1"/>
      <p:bldP spid="3688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标注 8"/>
          <p:cNvSpPr/>
          <p:nvPr/>
        </p:nvSpPr>
        <p:spPr>
          <a:xfrm>
            <a:off x="635635" y="2774315"/>
            <a:ext cx="7873365" cy="3693795"/>
          </a:xfrm>
          <a:prstGeom prst="wedgeRectCallout">
            <a:avLst>
              <a:gd name="adj1" fmla="val -40136"/>
              <a:gd name="adj2" fmla="val -8286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fontAlgn="auto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As we all know, “It” can be used to refer to time, weather, distance or something mentioned before. Study the sentences above. Can you find other ways of using “it” 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360" y="868045"/>
            <a:ext cx="3002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Learn to learn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730" y="960755"/>
            <a:ext cx="8114030" cy="4526280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sym typeface="+mn-ea"/>
              </a:rPr>
              <a:t>1. Be able to use the words: 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sort, empty, metal, plastic, recycle, amount, litter, do with, too much, give </a:t>
            </a:r>
            <a:r>
              <a:rPr lang="en-US" altLang="zh-CN" b="1" dirty="0" err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sth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to sb. , be made into, a piece of, go for a walk, take out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Learn to sort the garbage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Learn and master the usage of “it”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 Learn some key sentences:</a:t>
            </a:r>
            <a:endParaRPr lang="zh-CN" altLang="en-US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What do you do with your garbage？</a:t>
            </a:r>
          </a:p>
          <a:p>
            <a:pPr marL="0" marR="0" lvl="0" indent="0" algn="just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Danny empties two bags of garbage onto the floor.</a:t>
            </a:r>
          </a:p>
          <a:p>
            <a:pPr marL="0" marR="0" lvl="0" indent="0" algn="just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zh-CN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50956" y="399145"/>
            <a:ext cx="429641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6150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9225" y="1167448"/>
            <a:ext cx="611188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9225" y="3788093"/>
            <a:ext cx="611188" cy="56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QQ截图2014090111490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9225" y="4357688"/>
            <a:ext cx="611188" cy="569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18436"/>
          <p:cNvSpPr txBox="1"/>
          <p:nvPr/>
        </p:nvSpPr>
        <p:spPr>
          <a:xfrm>
            <a:off x="377713" y="2426821"/>
            <a:ext cx="8515350" cy="3343933"/>
          </a:xfrm>
          <a:prstGeom prst="rect">
            <a:avLst/>
          </a:prstGeom>
          <a:noFill/>
          <a:ln w="9525">
            <a:noFill/>
          </a:ln>
        </p:spPr>
        <p:txBody>
          <a:bodyPr lIns="118367" tIns="59184" rIns="118367" bIns="59184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 for a walk around your neighbourhood. Take a bag with you and pick up any garbage you see. Wear gloves because garbage is dirty</a:t>
            </a: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57810" y="683895"/>
            <a:ext cx="2763520" cy="13036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</p:txBody>
      </p:sp>
      <p:sp>
        <p:nvSpPr>
          <p:cNvPr id="5" name="流程图: 过程 4"/>
          <p:cNvSpPr/>
          <p:nvPr/>
        </p:nvSpPr>
        <p:spPr>
          <a:xfrm>
            <a:off x="3021330" y="981075"/>
            <a:ext cx="4906645" cy="70993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THE GARBAGE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4" grpId="0" bldLvl="0" animBg="1"/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文本框 18436"/>
          <p:cNvSpPr txBox="1"/>
          <p:nvPr/>
        </p:nvSpPr>
        <p:spPr>
          <a:xfrm>
            <a:off x="314325" y="942340"/>
            <a:ext cx="8515350" cy="4274508"/>
          </a:xfrm>
          <a:prstGeom prst="rect">
            <a:avLst/>
          </a:prstGeom>
          <a:noFill/>
          <a:ln w="9525">
            <a:noFill/>
          </a:ln>
        </p:spPr>
        <p:txBody>
          <a:bodyPr lIns="118367" tIns="59184" rIns="118367" bIns="59184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 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garbage to school. Don't throw it away!</a:t>
            </a:r>
          </a:p>
          <a:p>
            <a:pPr fontAlgn="auto">
              <a:lnSpc>
                <a:spcPct val="150000"/>
              </a:lnSpc>
            </a:pP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kind of garbage did you find？Sort the garbage. Make a pile for paper, plastic，metal, glass and other things.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8139" y="550172"/>
            <a:ext cx="842835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·How much of each type of garbage do you have？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·What type do you have the least/most amount of？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you want to throw away the garbage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now？Don't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What else could you do with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it？Think！Could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use some of the garbage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again？How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  <a:p>
            <a:pPr indent="457200"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How could people make less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garbage？Talk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about this and write down your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ideas.Now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can take out the garbage!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0531" y="691342"/>
            <a:ext cx="414083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15153" y="1574627"/>
            <a:ext cx="863155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1.What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you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do with your garbage？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with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处理。它常与特殊疑问词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what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搭配使用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例：What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should I do with this problem？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我应该如何处理这个问题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图片1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02605" y="4180205"/>
            <a:ext cx="3390265" cy="25857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777875"/>
            <a:ext cx="8308340" cy="3888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D</a:t>
            </a:r>
            <a:r>
              <a:rPr lang="en-US" altLang="zh-CN" sz="2800" b="1" dirty="0">
                <a:solidFill>
                  <a:srgbClr val="0000F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anny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empties</a:t>
            </a:r>
            <a:r>
              <a:rPr lang="en-US" altLang="zh-CN" sz="2800" b="1" dirty="0">
                <a:solidFill>
                  <a:srgbClr val="0000F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two b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ags of garbage onto the floor.</a:t>
            </a:r>
            <a:endParaRPr lang="en-US" altLang="zh-CN" sz="2800" b="1" dirty="0">
              <a:solidFill>
                <a:srgbClr val="0000F8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empty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v.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倒空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adj.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空的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streets began to empty after midnight.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午夜过后街上行人开始稀少了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Vargas emptied his tool bag.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瓦格斯腾出自己的工具袋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descr="7~F{VVJJ7R7K[2[J1DXT[P3_看图王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9170" y="3968750"/>
            <a:ext cx="2915920" cy="275145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460375"/>
            <a:ext cx="830834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3.After 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sort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garbage, Danny and Jenny are surprised. 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v．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分类；整理。常用短语：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sort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把……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整理好，分类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must sort out my clothes for the party.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我必须把聚会上要穿的衣服整理好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 descr="图片18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70880" y="4545330"/>
            <a:ext cx="3223895" cy="215646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3553"/>
          <p:cNvSpPr txBox="1"/>
          <p:nvPr/>
        </p:nvSpPr>
        <p:spPr>
          <a:xfrm>
            <a:off x="433705" y="2945130"/>
            <a:ext cx="86321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flowers should be watered every day.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花儿应该每天浇水。 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Cars mustn’t be parked here.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小轿车不可以停放在这里。</a:t>
            </a:r>
          </a:p>
        </p:txBody>
      </p:sp>
      <p:sp>
        <p:nvSpPr>
          <p:cNvPr id="16386" name="矩形 23556"/>
          <p:cNvSpPr/>
          <p:nvPr/>
        </p:nvSpPr>
        <p:spPr>
          <a:xfrm>
            <a:off x="239395" y="915035"/>
            <a:ext cx="83121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Almost all of 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can be reused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recycled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1)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此句为含有情态动词的被动语态，其构成形式为：情态动词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(can / may / must / should) +be +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过去分词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u=1686986789,1778941102&amp;fm=27&amp;gp=0"/>
          <p:cNvPicPr>
            <a:picLocks noChangeAspect="1"/>
          </p:cNvPicPr>
          <p:nvPr/>
        </p:nvPicPr>
        <p:blipFill>
          <a:blip r:embed="rId2" cstate="email"/>
          <a:srcRect r="-1927"/>
          <a:stretch>
            <a:fillRect/>
          </a:stretch>
        </p:blipFill>
        <p:spPr>
          <a:xfrm>
            <a:off x="5673090" y="4573270"/>
            <a:ext cx="3392805" cy="214503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8913"/>
          <p:cNvSpPr txBox="1"/>
          <p:nvPr/>
        </p:nvSpPr>
        <p:spPr>
          <a:xfrm>
            <a:off x="381000" y="533400"/>
            <a:ext cx="8458200" cy="445423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2)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re-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是前缀，意思是“再，重新”。例：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rewrite, replay, reappear, rebuild, remarry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等。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reuse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意思是“重新使用；再使用”。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often reuses old envelopes.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她经常重复使用旧信封。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recycle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意思是“使再循环；使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重新利用，重复利用”。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recycle empty tins so as to use the metal.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他们回收空罐头盒以利用其金属。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53060" y="579755"/>
            <a:ext cx="788289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People throw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too much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away.</a:t>
            </a:r>
          </a:p>
          <a:p>
            <a:pPr indent="0" fontAlgn="auto">
              <a:lnSpc>
                <a:spcPct val="150000"/>
              </a:lnSpc>
            </a:pPr>
            <a:r>
              <a:rPr lang="zh-CN" sz="2800" b="1">
                <a:ea typeface="黑体" panose="02010609060101010101" charset="-122"/>
              </a:rPr>
              <a:t>【辨析】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 much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、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 many</a:t>
            </a:r>
            <a:r>
              <a:rPr lang="zh-CN" sz="2800" b="1">
                <a:solidFill>
                  <a:srgbClr val="FF0000"/>
                </a:solidFill>
                <a:ea typeface="宋体" panose="02010600030101010101" pitchFamily="2" charset="-122"/>
              </a:rPr>
              <a:t>与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much too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92161"/>
          <p:cNvSpPr txBox="1"/>
          <p:nvPr/>
        </p:nvSpPr>
        <p:spPr>
          <a:xfrm>
            <a:off x="466725" y="2105978"/>
            <a:ext cx="7654925" cy="3322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too much: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too many: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much too: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92705" y="3863340"/>
            <a:ext cx="6477000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太多，修饰可数名词的复数。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92705" y="4692015"/>
            <a:ext cx="5805488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太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，修饰原级。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2705" y="2106295"/>
            <a:ext cx="5893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太多，修饰不可数名词或修饰比较级，含有“过分，难以接受”之意。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830" y="709295"/>
            <a:ext cx="8308340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One of the wheels is broken. </a:t>
            </a:r>
          </a:p>
          <a:p>
            <a:pPr marL="457200" indent="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one of… 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……之一。它后面跟可数名词复数。它作主语时，谓语动词用第三人称单数形式。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例：One of my friends comes from Canada.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我的一个朋友来自加拿大。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3" name="图片 2" descr="图片0000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41950" y="3596640"/>
            <a:ext cx="3284220" cy="310705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subTitle" sz="quarter" idx="1"/>
          </p:nvPr>
        </p:nvSpPr>
        <p:spPr>
          <a:xfrm>
            <a:off x="340994" y="546735"/>
            <a:ext cx="8498205" cy="4525963"/>
          </a:xfrm>
        </p:spPr>
        <p:txBody>
          <a:bodyPr>
            <a:noAutofit/>
          </a:bodyPr>
          <a:lstStyle/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After they sort the garbage, Danny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Jenny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surprised.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People throw too much away.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One of the wheels is broken.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It's dangerous to leave broken glass on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ground.</a:t>
            </a:r>
          </a:p>
          <a:p>
            <a:pPr marL="0" marR="0" lvl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Once, I cut my foot on a piece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broken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glass.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0190" y="603250"/>
            <a:ext cx="8308340" cy="3888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It's dangerous to leave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broken glass on the ground.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该句中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是形式主语，真正的主语是“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leave broken glass on the ground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leave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i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v．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使保留；让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处于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某种状态、某地等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)。</a:t>
            </a: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其后可接名词、形容词、动词不定式、现在分词、过去分词或介词短语充当宾语补足语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875" y="817880"/>
            <a:ext cx="764032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该句中 “leave broken glass on the ground” 的结构为“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leave＋名词＋介词短语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例：Don't leave your socks on the sofa.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不要把你的袜子放在沙发上。</a:t>
            </a:r>
            <a:endParaRPr lang="zh-CN" altLang="en-US" sz="2800"/>
          </a:p>
        </p:txBody>
      </p:sp>
      <p:pic>
        <p:nvPicPr>
          <p:cNvPr id="3" name="图片 2" descr="timg (5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65955" y="3494405"/>
            <a:ext cx="4540885" cy="319722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7830" y="739140"/>
            <a:ext cx="8308340" cy="35086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8. Once, I cut my foot on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piece of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broken glass. 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piece of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一片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一块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它后面常跟不可数名词，但是要注意piece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是可数名词。该短语作主语时，谓语动词的数取决于piece的单复数形式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have a piece of good news to tell you.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我有一条好消息要告诉你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pic>
        <p:nvPicPr>
          <p:cNvPr id="2" name="图片 1" descr="M[97LII)%8[WLGATF]MR0KA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68515" y="4248785"/>
            <a:ext cx="1748790" cy="24657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88641" y="590550"/>
            <a:ext cx="260350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17830" y="1271270"/>
            <a:ext cx="8308340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it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的用法：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作代词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it不仅可以指代具体的物品，而且还可以指代时间、距离、路程、天气等。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例：It is half past five now.现在五点半了。</a:t>
            </a:r>
          </a:p>
          <a:p>
            <a:pPr marL="457200" indent="-457200"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It is sunny and hot in my hometown in summer.       在我的家乡夏季晴朗、炎热。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8913"/>
          <p:cNvSpPr txBox="1"/>
          <p:nvPr/>
        </p:nvSpPr>
        <p:spPr>
          <a:xfrm>
            <a:off x="342900" y="474980"/>
            <a:ext cx="8458200" cy="445423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it作形式主语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当句子的主语过长时，为避免头重脚轻通常将it置于句首作形式主语，而将真正的主语(通常是不定式短语、动名词或主语从句)放在句子的后面。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例：It is important for us to use English as much as   possible. 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对我们来说尽可能多地使用英语是很重要的。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reported that there will be a thunderstorm tomorrow.  据报道明天将会有一场暴风雨。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8913"/>
          <p:cNvSpPr txBox="1"/>
          <p:nvPr/>
        </p:nvSpPr>
        <p:spPr>
          <a:xfrm>
            <a:off x="381000" y="533400"/>
            <a:ext cx="8458200" cy="445423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it作形式宾语</a:t>
            </a:r>
            <a:endParaRPr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当句子的宾语过长时，常用it作形式宾语，用来代替真正的宾语(通常是不定式短语、动名词或宾语从句)。例：I found it hard to walk through the forest in five hours. 我发现在五个小时之内穿越森林是件很困难的事。</a:t>
            </a:r>
          </a:p>
          <a:p>
            <a:pPr fontAlgn="auto">
              <a:lnSpc>
                <a:spcPct val="150000"/>
              </a:lnSpc>
              <a:buClr>
                <a:schemeClr val="bg1"/>
              </a:buClr>
            </a:pPr>
            <a:r>
              <a:rPr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Jim thinks it is a pity that he didn't win the first place in the English competition. 没有在英语竞赛中获得第一名，吉姆觉得很遗憾。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71681"/>
          <p:cNvSpPr txBox="1"/>
          <p:nvPr/>
        </p:nvSpPr>
        <p:spPr>
          <a:xfrm>
            <a:off x="287655" y="654368"/>
            <a:ext cx="8569325" cy="1235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685800" indent="-685800" algn="l">
              <a:lnSpc>
                <a:spcPct val="120000"/>
              </a:lnSpc>
              <a:buClr>
                <a:schemeClr val="bg1"/>
              </a:buClr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动词不定式作主语的用法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85800" indent="-685800">
              <a:buClr>
                <a:schemeClr val="bg1"/>
              </a:buClr>
            </a:pP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684" name="矩形 71683"/>
          <p:cNvSpPr/>
          <p:nvPr/>
        </p:nvSpPr>
        <p:spPr>
          <a:xfrm>
            <a:off x="287655" y="1428115"/>
            <a:ext cx="8482330" cy="36379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动词不定式的基本形式为“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+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”，其否定形式是“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 +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动词原形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”。它能起名词的作用，在句子中充当主语、表语、宾语和宾语补足语。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动词不定式在作主语时，常用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作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形式主语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，而往往将动词不定式放在谓语或表语之后。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not easy to learn a foreign language well.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(= To learn a foreign language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well is not easy.)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学好一门外语不容易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77825"/>
          <p:cNvSpPr txBox="1"/>
          <p:nvPr/>
        </p:nvSpPr>
        <p:spPr>
          <a:xfrm>
            <a:off x="495300" y="511325"/>
            <a:ext cx="8153400" cy="445423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在此句型中，如果要说明动词不定式的动作是谁做的，可在不定式前加一个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引起的短语，作不定式的逻辑主语。即：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形容词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for sb. + to do sth.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对某人来说做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It’s difficult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for us t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 finish the work.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对我们来说，完成这项工作很困难。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It’s hard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for me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answer your question.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要我回答你的问题很难。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79873"/>
          <p:cNvSpPr txBox="1"/>
          <p:nvPr/>
        </p:nvSpPr>
        <p:spPr>
          <a:xfrm>
            <a:off x="337820" y="609936"/>
            <a:ext cx="8153400" cy="445423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但是，如果表语是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kind, nice, right, wrong, clever, polite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等描述行为者的性格、品质的形容词，则应在不定式前加一个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of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引起的短语。即：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形容词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of sb + to do sth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某人做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……)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kind of you to help me with my lessons. 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你帮助我做功课，太好了。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It is so nice of you to come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to see me.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你来看我太好了。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9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文本框 81921"/>
          <p:cNvSpPr txBox="1"/>
          <p:nvPr/>
        </p:nvSpPr>
        <p:spPr>
          <a:xfrm>
            <a:off x="391160" y="714450"/>
            <a:ext cx="8153400" cy="3900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takes/took + sb + some time + to do sth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意为“做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花了某人多少时间”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takes her an hour to review her lessons every day.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她每天花一个小时复习功课。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took more than 100,000 slaves twenty years to build the Great Pyrami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十万多个奴隶花了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年的时间建成了那座大金字塔。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60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2">
                                            <p:txEl>
                                              <p:charRg st="60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114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22">
                                            <p:txEl>
                                              <p:charRg st="114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128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22">
                                            <p:txEl>
                                              <p:charRg st="128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charRg st="202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22">
                                            <p:txEl>
                                              <p:charRg st="202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图片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-169966">
            <a:off x="447675" y="2352358"/>
            <a:ext cx="3030538" cy="272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5"/>
          <p:cNvSpPr>
            <a:spLocks noTextEdit="1"/>
          </p:cNvSpPr>
          <p:nvPr/>
        </p:nvSpPr>
        <p:spPr>
          <a:xfrm>
            <a:off x="576735" y="1566426"/>
            <a:ext cx="45339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 lnSpcReduction="10000"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8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Green environment</a:t>
            </a:r>
          </a:p>
        </p:txBody>
      </p:sp>
      <p:pic>
        <p:nvPicPr>
          <p:cNvPr id="57350" name="Picture 6" descr="C:\Users\xcjiang\Desktop\lak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27465">
            <a:off x="3235008" y="4013200"/>
            <a:ext cx="2967037" cy="268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1" name="Picture 7" descr="C:\Users\xcjiang\Desktop\river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-177967">
            <a:off x="5882323" y="2091055"/>
            <a:ext cx="2747962" cy="267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443605" y="430335"/>
            <a:ext cx="199898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文本框 83969"/>
          <p:cNvSpPr txBox="1"/>
          <p:nvPr/>
        </p:nvSpPr>
        <p:spPr>
          <a:xfrm>
            <a:off x="445135" y="511250"/>
            <a:ext cx="8253730" cy="40387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+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名词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to do sth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意为“做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是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……”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our duty to serve the people.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为人民服务是我们的责任。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 is an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honour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to make a 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peech here.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在这儿演讲很荣幸。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注意：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动词不定式作主语，同时有一个不定式作表语时，不能转换成“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… to do sth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.”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的句型。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例：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[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正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]To see is to believe.    [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]It’s to believe to see.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百闻不如一见。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35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0">
                                            <p:txEl>
                                              <p:charRg st="35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71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970">
                                            <p:txEl>
                                              <p:charRg st="71" end="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charRg st="8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970">
                                            <p:txEl>
                                              <p:charRg st="84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25603"/>
          <p:cNvSpPr txBox="1"/>
          <p:nvPr/>
        </p:nvSpPr>
        <p:spPr>
          <a:xfrm>
            <a:off x="290195" y="2181225"/>
            <a:ext cx="856361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This beautiful bowl is made of _____ 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金属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The streets soon e______ when the rain began.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 startAt="3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She found the ring while s______ some clothes.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AutoNum type="arabicPeriod" startAt="3"/>
            </a:pPr>
            <a:r>
              <a:rPr lang="en-US" altLang="zh-CN" sz="2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 When my clothes are worn out, I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generally _____ them _____(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扔掉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 </a:t>
            </a:r>
          </a:p>
        </p:txBody>
      </p:sp>
      <p:sp>
        <p:nvSpPr>
          <p:cNvPr id="41986" name="文本框 25604"/>
          <p:cNvSpPr txBox="1"/>
          <p:nvPr/>
        </p:nvSpPr>
        <p:spPr>
          <a:xfrm>
            <a:off x="205105" y="1597660"/>
            <a:ext cx="8341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一、根据句意和首字母及汉语提示完成句子。</a:t>
            </a:r>
          </a:p>
        </p:txBody>
      </p:sp>
      <p:sp>
        <p:nvSpPr>
          <p:cNvPr id="25606" name="文本框 25605"/>
          <p:cNvSpPr txBox="1"/>
          <p:nvPr/>
        </p:nvSpPr>
        <p:spPr>
          <a:xfrm>
            <a:off x="5445760" y="2186940"/>
            <a:ext cx="103187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metal</a:t>
            </a:r>
          </a:p>
        </p:txBody>
      </p:sp>
      <p:sp>
        <p:nvSpPr>
          <p:cNvPr id="25607" name="文本框 25606"/>
          <p:cNvSpPr txBox="1"/>
          <p:nvPr/>
        </p:nvSpPr>
        <p:spPr>
          <a:xfrm>
            <a:off x="3390265" y="3060065"/>
            <a:ext cx="124904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mptied</a:t>
            </a:r>
          </a:p>
        </p:txBody>
      </p:sp>
      <p:sp>
        <p:nvSpPr>
          <p:cNvPr id="25608" name="文本框 25607"/>
          <p:cNvSpPr txBox="1"/>
          <p:nvPr/>
        </p:nvSpPr>
        <p:spPr>
          <a:xfrm>
            <a:off x="4716780" y="3887470"/>
            <a:ext cx="111125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orting</a:t>
            </a:r>
          </a:p>
        </p:txBody>
      </p:sp>
      <p:sp>
        <p:nvSpPr>
          <p:cNvPr id="25610" name="文本框 25609"/>
          <p:cNvSpPr txBox="1"/>
          <p:nvPr/>
        </p:nvSpPr>
        <p:spPr>
          <a:xfrm>
            <a:off x="7218680" y="4749165"/>
            <a:ext cx="108394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throw</a:t>
            </a:r>
          </a:p>
        </p:txBody>
      </p:sp>
      <p:sp>
        <p:nvSpPr>
          <p:cNvPr id="25611" name="文本框 25610"/>
          <p:cNvSpPr txBox="1"/>
          <p:nvPr/>
        </p:nvSpPr>
        <p:spPr>
          <a:xfrm>
            <a:off x="1522095" y="5413375"/>
            <a:ext cx="97282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away</a:t>
            </a:r>
          </a:p>
        </p:txBody>
      </p:sp>
      <p:sp>
        <p:nvSpPr>
          <p:cNvPr id="5" name="矩形 4"/>
          <p:cNvSpPr/>
          <p:nvPr/>
        </p:nvSpPr>
        <p:spPr>
          <a:xfrm>
            <a:off x="3172143" y="554990"/>
            <a:ext cx="240728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10" grpId="0"/>
      <p:bldP spid="256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26627"/>
          <p:cNvSpPr txBox="1"/>
          <p:nvPr/>
        </p:nvSpPr>
        <p:spPr>
          <a:xfrm>
            <a:off x="423165" y="194480"/>
            <a:ext cx="8160385" cy="590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There isn't much metal in the bodywork of this new car. It’s mainly ______(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塑料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6. The Japanese r______ more than half their waste paper.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7. Please wait at the school gate. John will ___ you ___ there.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8. About two percent of fast-food packaging ends up as l_____ (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垃圾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 </a:t>
            </a:r>
          </a:p>
        </p:txBody>
      </p:sp>
      <p:sp>
        <p:nvSpPr>
          <p:cNvPr id="26629" name="文本框 26628"/>
          <p:cNvSpPr txBox="1"/>
          <p:nvPr/>
        </p:nvSpPr>
        <p:spPr>
          <a:xfrm>
            <a:off x="3144140" y="1694985"/>
            <a:ext cx="109220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ecycle</a:t>
            </a:r>
          </a:p>
        </p:txBody>
      </p:sp>
      <p:sp>
        <p:nvSpPr>
          <p:cNvPr id="26630" name="文本框 26629"/>
          <p:cNvSpPr txBox="1"/>
          <p:nvPr/>
        </p:nvSpPr>
        <p:spPr>
          <a:xfrm>
            <a:off x="6793485" y="3170090"/>
            <a:ext cx="835025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pick</a:t>
            </a:r>
          </a:p>
        </p:txBody>
      </p:sp>
      <p:sp>
        <p:nvSpPr>
          <p:cNvPr id="26631" name="文本框 26630"/>
          <p:cNvSpPr txBox="1"/>
          <p:nvPr/>
        </p:nvSpPr>
        <p:spPr>
          <a:xfrm>
            <a:off x="513970" y="3817155"/>
            <a:ext cx="57785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up</a:t>
            </a:r>
          </a:p>
        </p:txBody>
      </p:sp>
      <p:sp>
        <p:nvSpPr>
          <p:cNvPr id="26632" name="文本框 26631"/>
          <p:cNvSpPr txBox="1"/>
          <p:nvPr/>
        </p:nvSpPr>
        <p:spPr>
          <a:xfrm>
            <a:off x="1091820" y="5365285"/>
            <a:ext cx="83439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itter</a:t>
            </a:r>
          </a:p>
        </p:txBody>
      </p:sp>
      <p:sp>
        <p:nvSpPr>
          <p:cNvPr id="26633" name="文本框 26632"/>
          <p:cNvSpPr txBox="1"/>
          <p:nvPr/>
        </p:nvSpPr>
        <p:spPr>
          <a:xfrm>
            <a:off x="3518790" y="795190"/>
            <a:ext cx="117094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plastic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/>
          <p:nvPr/>
        </p:nvSpPr>
        <p:spPr>
          <a:xfrm>
            <a:off x="306388" y="-787"/>
            <a:ext cx="8837612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二、单项选择。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745" name="矩形 69633"/>
          <p:cNvSpPr/>
          <p:nvPr/>
        </p:nvSpPr>
        <p:spPr>
          <a:xfrm>
            <a:off x="304165" y="474145"/>
            <a:ext cx="845439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It is not always easy _____ invitations.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A. to refuse   	             B. refusing    	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C. to be refused	             D. being refused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It is bad for your eyes ___ computer games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too much.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A. plays                          B. to play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C. play                            D. playing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It _____ him four hours and a half to do the work.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A. spent      B. used    C. needed    D. took</a:t>
            </a:r>
          </a:p>
        </p:txBody>
      </p:sp>
      <p:sp>
        <p:nvSpPr>
          <p:cNvPr id="2" name="Rectangle 5"/>
          <p:cNvSpPr/>
          <p:nvPr/>
        </p:nvSpPr>
        <p:spPr>
          <a:xfrm>
            <a:off x="4161155" y="2411530"/>
            <a:ext cx="48450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sp>
        <p:nvSpPr>
          <p:cNvPr id="3" name="Rectangle 5"/>
          <p:cNvSpPr/>
          <p:nvPr/>
        </p:nvSpPr>
        <p:spPr>
          <a:xfrm>
            <a:off x="1303020" y="4988995"/>
            <a:ext cx="43942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4" name="Rectangle 4"/>
          <p:cNvSpPr/>
          <p:nvPr/>
        </p:nvSpPr>
        <p:spPr>
          <a:xfrm>
            <a:off x="4043998" y="473828"/>
            <a:ext cx="43942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75777"/>
          <p:cNvSpPr/>
          <p:nvPr/>
        </p:nvSpPr>
        <p:spPr>
          <a:xfrm>
            <a:off x="342265" y="949325"/>
            <a:ext cx="8686800" cy="39693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4. It was careless _____ him to break the coffee cups.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A. for   	             B. to    	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 C. with	             D. of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5. What a pleasure___ with them!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A. is it to work         B. it is to work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  C. to work                D. to be worked</a:t>
            </a:r>
          </a:p>
        </p:txBody>
      </p:sp>
      <p:sp>
        <p:nvSpPr>
          <p:cNvPr id="2" name="Rectangle 5"/>
          <p:cNvSpPr/>
          <p:nvPr/>
        </p:nvSpPr>
        <p:spPr>
          <a:xfrm>
            <a:off x="3348990" y="949325"/>
            <a:ext cx="43942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3" name="Rectangle 5"/>
          <p:cNvSpPr/>
          <p:nvPr/>
        </p:nvSpPr>
        <p:spPr>
          <a:xfrm>
            <a:off x="3348990" y="2908300"/>
            <a:ext cx="420370" cy="73723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</a:p>
        </p:txBody>
      </p:sp>
      <p:pic>
        <p:nvPicPr>
          <p:cNvPr id="4" name="图片 3" descr="timg (2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5430" y="3792855"/>
            <a:ext cx="2124075" cy="28301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282" y="769545"/>
            <a:ext cx="8600793" cy="561314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056" y="3831459"/>
            <a:ext cx="74282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Learn some new words and expressions.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 able to understand the passage 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2800" b="1" noProof="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Learn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the usage of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and 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infinitive as the subject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1524" y="414064"/>
            <a:ext cx="254190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01316" y="568960"/>
            <a:ext cx="2852420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28674" name="矩形 2"/>
          <p:cNvSpPr/>
          <p:nvPr/>
        </p:nvSpPr>
        <p:spPr>
          <a:xfrm>
            <a:off x="464185" y="1420495"/>
            <a:ext cx="8215313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Finish the exercises of Lesson 45.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Preview next lesson.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Tell your parents and your friends about the knowledge we learnt today and sort and reuse garbage together. 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descr="RXN57E2LDD07OA~A_N[{5~Q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0285" y="4474210"/>
            <a:ext cx="2423795" cy="218376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20%5fdisp512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1943100"/>
            <a:ext cx="3960813" cy="272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71" name="Picture 3" descr="37%5fdisp512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/>
          <a:stretch>
            <a:fillRect/>
          </a:stretch>
        </p:blipFill>
        <p:spPr>
          <a:xfrm>
            <a:off x="5845175" y="3908425"/>
            <a:ext cx="3298825" cy="232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2" name="Text Box 4"/>
          <p:cNvSpPr txBox="1"/>
          <p:nvPr/>
        </p:nvSpPr>
        <p:spPr>
          <a:xfrm>
            <a:off x="922020" y="5464175"/>
            <a:ext cx="21605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84800" y="2492375"/>
            <a:ext cx="24549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deforestation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72640" y="704215"/>
            <a:ext cx="54438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damaged environment</a:t>
            </a:r>
          </a:p>
        </p:txBody>
      </p:sp>
    </p:spTree>
  </p:cSld>
  <p:clrMapOvr>
    <a:masterClrMapping/>
  </p:clrMapOvr>
  <p:transition>
    <p:plus/>
    <p:sndAc>
      <p:stSnd>
        <p:snd r:embed="rId2" name="09片头音乐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4" name="Picture 6" descr="fnview7"/>
          <p:cNvPicPr>
            <a:picLocks noChangeAspect="1"/>
          </p:cNvPicPr>
          <p:nvPr/>
        </p:nvPicPr>
        <p:blipFill>
          <a:blip r:embed="rId2" cstate="email"/>
          <a:srcRect r="-1888"/>
          <a:stretch>
            <a:fillRect/>
          </a:stretch>
        </p:blipFill>
        <p:spPr>
          <a:xfrm>
            <a:off x="599440" y="1411923"/>
            <a:ext cx="4114800" cy="229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5" name="Text Box 7"/>
          <p:cNvSpPr txBox="1"/>
          <p:nvPr/>
        </p:nvSpPr>
        <p:spPr>
          <a:xfrm>
            <a:off x="1049020" y="4669473"/>
            <a:ext cx="36369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desertification</a:t>
            </a:r>
          </a:p>
        </p:txBody>
      </p:sp>
      <p:pic>
        <p:nvPicPr>
          <p:cNvPr id="109576" name="Picture 8" descr="10_12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52315" y="3420428"/>
            <a:ext cx="4105275" cy="272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9577" name="Text Box 9"/>
          <p:cNvSpPr txBox="1"/>
          <p:nvPr/>
        </p:nvSpPr>
        <p:spPr>
          <a:xfrm>
            <a:off x="5577205" y="2091055"/>
            <a:ext cx="2844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starvation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  <p:bldP spid="109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8433"/>
          <p:cNvSpPr/>
          <p:nvPr/>
        </p:nvSpPr>
        <p:spPr>
          <a:xfrm>
            <a:off x="2551545" y="415636"/>
            <a:ext cx="4038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3600" b="1" dirty="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sort the garbage</a:t>
            </a:r>
          </a:p>
        </p:txBody>
      </p:sp>
      <p:sp>
        <p:nvSpPr>
          <p:cNvPr id="18435" name="文本框 18434"/>
          <p:cNvSpPr txBox="1"/>
          <p:nvPr/>
        </p:nvSpPr>
        <p:spPr>
          <a:xfrm>
            <a:off x="1174750" y="3352800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glass</a:t>
            </a:r>
          </a:p>
        </p:txBody>
      </p:sp>
      <p:sp>
        <p:nvSpPr>
          <p:cNvPr id="18436" name="文本框 18435"/>
          <p:cNvSpPr txBox="1"/>
          <p:nvPr/>
        </p:nvSpPr>
        <p:spPr>
          <a:xfrm>
            <a:off x="4211638" y="3352800"/>
            <a:ext cx="16557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metal</a:t>
            </a:r>
          </a:p>
        </p:txBody>
      </p:sp>
      <p:sp>
        <p:nvSpPr>
          <p:cNvPr id="18437" name="文本框 18436"/>
          <p:cNvSpPr txBox="1"/>
          <p:nvPr/>
        </p:nvSpPr>
        <p:spPr>
          <a:xfrm>
            <a:off x="3738563" y="434340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plastic</a:t>
            </a:r>
          </a:p>
        </p:txBody>
      </p:sp>
      <p:sp>
        <p:nvSpPr>
          <p:cNvPr id="18438" name="文本框 18437"/>
          <p:cNvSpPr txBox="1"/>
          <p:nvPr/>
        </p:nvSpPr>
        <p:spPr>
          <a:xfrm>
            <a:off x="7280275" y="3321050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paper</a:t>
            </a:r>
          </a:p>
        </p:txBody>
      </p:sp>
      <p:sp>
        <p:nvSpPr>
          <p:cNvPr id="18439" name="文本框 18438"/>
          <p:cNvSpPr txBox="1"/>
          <p:nvPr/>
        </p:nvSpPr>
        <p:spPr>
          <a:xfrm>
            <a:off x="3657600" y="5334000"/>
            <a:ext cx="2417763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packagingand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others</a:t>
            </a:r>
          </a:p>
        </p:txBody>
      </p:sp>
      <p:pic>
        <p:nvPicPr>
          <p:cNvPr id="6151" name="图片 18439" descr="Waste_paper_Tetra_Pack_waste_Metal_Scra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6600" y="1143000"/>
            <a:ext cx="3276600" cy="2157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18440" descr="PlasticRecycling_08Web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4165600"/>
            <a:ext cx="3352800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18442" descr="packaging_waste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9800" y="4095750"/>
            <a:ext cx="281940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图片 1844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04800" y="1143000"/>
            <a:ext cx="2819400" cy="215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图片 18445" descr="20100919214754749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05600" y="1143000"/>
            <a:ext cx="235267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/>
          <p:nvPr/>
        </p:nvSpPr>
        <p:spPr>
          <a:xfrm>
            <a:off x="2395220" y="605790"/>
            <a:ext cx="38877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 b="1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and answer</a:t>
            </a:r>
          </a:p>
        </p:txBody>
      </p:sp>
      <p:sp>
        <p:nvSpPr>
          <p:cNvPr id="16387" name="WordArt 3"/>
          <p:cNvSpPr/>
          <p:nvPr/>
        </p:nvSpPr>
        <p:spPr>
          <a:xfrm>
            <a:off x="2000250" y="1714500"/>
            <a:ext cx="44196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353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2400" b="1" dirty="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Are you green?</a:t>
            </a:r>
          </a:p>
        </p:txBody>
      </p:sp>
      <p:sp>
        <p:nvSpPr>
          <p:cNvPr id="98308" name="Text Box 4"/>
          <p:cNvSpPr txBox="1"/>
          <p:nvPr/>
        </p:nvSpPr>
        <p:spPr>
          <a:xfrm>
            <a:off x="628333" y="2476183"/>
            <a:ext cx="7677150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har char="•"/>
            </a:pP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try to walk or ride a bike to school?</a:t>
            </a:r>
          </a:p>
          <a:p>
            <a:pPr>
              <a:spcBef>
                <a:spcPct val="50000"/>
              </a:spcBef>
              <a:buChar char="•"/>
            </a:pP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buy new clothes just because they are the latest fashions?</a:t>
            </a:r>
          </a:p>
          <a:p>
            <a:pPr>
              <a:spcBef>
                <a:spcPct val="50000"/>
              </a:spcBef>
              <a:buChar char="•"/>
            </a:pP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open a window instead of turning on air-conditioning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1143000"/>
            <a:ext cx="891540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3200" b="1" kern="1200" cap="none" spc="0" normalizeH="0" baseline="0" noProof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What should we do to protect the environment?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0835" y="497840"/>
            <a:ext cx="2819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Discussion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304800" y="1981200"/>
            <a:ext cx="8255635" cy="39693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Turn lights off.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Collect cans and paper, and sell them for recycling.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Try our best to save energy.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Ride a bike to school.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Use both sides of the paper.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Don't throw litter away everywhere.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bldLvl="0" animBg="1"/>
      <p:bldP spid="4" grpId="0"/>
      <p:bldP spid="22531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国外超酷媒体演示幻灯片_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主题46</Template>
  <TotalTime>0</TotalTime>
  <Words>2519</Words>
  <Application>Microsoft Office PowerPoint</Application>
  <PresentationFormat>全屏显示(4:3)</PresentationFormat>
  <Paragraphs>268</Paragraphs>
  <Slides>46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5" baseType="lpstr">
      <vt:lpstr>MS PGothic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Circle the words that “it” refers to in each sentence.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2018-07-13T06:42:00Z</dcterms:created>
  <dcterms:modified xsi:type="dcterms:W3CDTF">2023-01-16T21:16:37Z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B83D7F51CAF64F9AA94B320464F912EA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