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14" r:id="rId2"/>
    <p:sldId id="304" r:id="rId3"/>
    <p:sldId id="336" r:id="rId4"/>
    <p:sldId id="337" r:id="rId5"/>
    <p:sldId id="338" r:id="rId6"/>
    <p:sldId id="261" r:id="rId7"/>
    <p:sldId id="277" r:id="rId8"/>
    <p:sldId id="256" r:id="rId9"/>
    <p:sldId id="259" r:id="rId10"/>
    <p:sldId id="305" r:id="rId11"/>
    <p:sldId id="268" r:id="rId12"/>
    <p:sldId id="307" r:id="rId13"/>
    <p:sldId id="308" r:id="rId14"/>
    <p:sldId id="262" r:id="rId15"/>
    <p:sldId id="309" r:id="rId16"/>
    <p:sldId id="278" r:id="rId17"/>
    <p:sldId id="302" r:id="rId1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CCFFCC"/>
    <a:srgbClr val="FFCCFF"/>
    <a:srgbClr val="FF3399"/>
    <a:srgbClr val="FF9933"/>
    <a:srgbClr val="336600"/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63" autoAdjust="0"/>
    <p:restoredTop sz="94660" autoAdjust="0"/>
  </p:normalViewPr>
  <p:slideViewPr>
    <p:cSldViewPr snapToGrid="0">
      <p:cViewPr>
        <p:scale>
          <a:sx n="109" d="100"/>
          <a:sy n="109" d="100"/>
        </p:scale>
        <p:origin x="-90" y="-72"/>
      </p:cViewPr>
      <p:guideLst>
        <p:guide orient="horz" pos="217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页眉占位符 23553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200" noProof="1" dirty="0"/>
            </a:lvl1pPr>
          </a:lstStyle>
          <a:p>
            <a:endParaRPr lang="zh-CN" altLang="en-US"/>
          </a:p>
        </p:txBody>
      </p:sp>
      <p:sp>
        <p:nvSpPr>
          <p:cNvPr id="23555" name="日期占位符 23554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200" noProof="1" dirty="0"/>
            </a:lvl1pPr>
          </a:lstStyle>
          <a:p>
            <a:endParaRPr lang="zh-CN" altLang="en-US"/>
          </a:p>
        </p:txBody>
      </p:sp>
      <p:sp>
        <p:nvSpPr>
          <p:cNvPr id="23556" name="页脚占位符 2355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>
              <a:defRPr sz="1200" noProof="1" dirty="0"/>
            </a:lvl1pPr>
          </a:lstStyle>
          <a:p>
            <a:endParaRPr lang="zh-CN" altLang="en-US"/>
          </a:p>
        </p:txBody>
      </p:sp>
      <p:sp>
        <p:nvSpPr>
          <p:cNvPr id="23557" name="灯片编号占位符 2355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0A19B2CE-91A2-414B-9B9D-E6D0975A5053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页眉占位符 3073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200" noProof="1" dirty="0"/>
            </a:lvl1pPr>
          </a:lstStyle>
          <a:p>
            <a:endParaRPr lang="zh-CN" altLang="en-US"/>
          </a:p>
        </p:txBody>
      </p:sp>
      <p:sp>
        <p:nvSpPr>
          <p:cNvPr id="3075" name="日期占位符 3074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200" noProof="1" dirty="0"/>
            </a:lvl1pPr>
          </a:lstStyle>
          <a:p>
            <a:endParaRPr lang="zh-CN" altLang="en-US"/>
          </a:p>
        </p:txBody>
      </p:sp>
      <p:sp>
        <p:nvSpPr>
          <p:cNvPr id="6148" name="幻灯片图像占位符 3075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6149" name="文本占位符 3076"/>
          <p:cNvSpPr>
            <a:spLocks noGrp="1" noRot="1" noChangeArrowheads="1"/>
          </p:cNvSpPr>
          <p:nvPr>
            <p:ph type="body" sz="quarter" idx="9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078" name="页脚占位符 3077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>
              <a:defRPr sz="1200" noProof="1" dirty="0"/>
            </a:lvl1pPr>
          </a:lstStyle>
          <a:p>
            <a:endParaRPr lang="zh-CN" altLang="en-US"/>
          </a:p>
        </p:txBody>
      </p:sp>
      <p:sp>
        <p:nvSpPr>
          <p:cNvPr id="3079" name="灯片编号占位符 307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2B17154B-2840-40EA-85F5-AB7C45594806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algn="l" rtl="0" fontAlgn="base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algn="l" rtl="0" fontAlgn="base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algn="l" rtl="0" fontAlgn="base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algn="l" rtl="0" fontAlgn="base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789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3789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3789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0D153CE-8FC9-45B2-AE59-07DB7DE47DE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400" b="1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400" b="1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400" b="1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400" b="1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400" b="1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400" b="1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400" b="1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400" b="1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u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文本框 4099"/>
          <p:cNvSpPr txBox="1">
            <a:spLocks noChangeArrowheads="1"/>
          </p:cNvSpPr>
          <p:nvPr/>
        </p:nvSpPr>
        <p:spPr bwMode="auto">
          <a:xfrm>
            <a:off x="685980" y="923176"/>
            <a:ext cx="7559675" cy="1928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sz="3200" b="1" dirty="0">
                <a:solidFill>
                  <a:srgbClr val="11111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Module </a:t>
            </a:r>
            <a:r>
              <a:rPr lang="zh-CN" altLang="en-US" sz="3200" b="1" dirty="0">
                <a:solidFill>
                  <a:srgbClr val="11111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7</a:t>
            </a:r>
            <a:r>
              <a:rPr lang="en-US" sz="3200" b="1" dirty="0">
                <a:solidFill>
                  <a:srgbClr val="11111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</a:t>
            </a:r>
            <a:r>
              <a:rPr lang="en-US" sz="32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Summer </a:t>
            </a:r>
            <a:r>
              <a:rPr lang="en-US" sz="3200" b="1" dirty="0">
                <a:solidFill>
                  <a:srgbClr val="11111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in </a:t>
            </a:r>
            <a:r>
              <a:rPr lang="en-US" altLang="zh-CN" sz="3200" b="1" dirty="0">
                <a:solidFill>
                  <a:srgbClr val="11111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Los Angeles</a:t>
            </a:r>
          </a:p>
          <a:p>
            <a:pPr algn="ctr">
              <a:lnSpc>
                <a:spcPct val="150000"/>
              </a:lnSpc>
            </a:pP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Unit 3 Language in use</a:t>
            </a:r>
            <a:endParaRPr lang="en-US" sz="5400" b="1" dirty="0">
              <a:solidFill>
                <a:srgbClr val="11111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7170" name="图片 4100" descr="Disneyland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9473" y="3124191"/>
            <a:ext cx="2679881" cy="2011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图片 4101" descr="summer camp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65818" y="3124191"/>
            <a:ext cx="2830241" cy="2011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2701840" y="5747813"/>
            <a:ext cx="3527953" cy="5324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600" b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600" b="1" kern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文本框 13315"/>
          <p:cNvSpPr txBox="1">
            <a:spLocks noChangeArrowheads="1"/>
          </p:cNvSpPr>
          <p:nvPr/>
        </p:nvSpPr>
        <p:spPr bwMode="auto">
          <a:xfrm>
            <a:off x="539750" y="1844675"/>
            <a:ext cx="7704138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5000"/>
              </a:lnSpc>
            </a:pP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Want to learn about the culture in the UK?</a:t>
            </a:r>
          </a:p>
          <a:p>
            <a:pPr>
              <a:lnSpc>
                <a:spcPct val="115000"/>
              </a:lnSpc>
            </a:pP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Come and join us!</a:t>
            </a:r>
          </a:p>
          <a:p>
            <a:pPr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Let a 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British family teach you all about the culture in the UK.</a:t>
            </a:r>
          </a:p>
          <a:p>
            <a:pPr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Students study together in groups.</a:t>
            </a:r>
          </a:p>
          <a:p>
            <a:pPr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After-school activities for students.</a:t>
            </a:r>
          </a:p>
          <a:p>
            <a:pPr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For students from all over the world.</a:t>
            </a:r>
          </a:p>
          <a:p>
            <a:pPr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Cost: 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£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800 for a four-week course.</a:t>
            </a:r>
            <a:endParaRPr lang="zh-CN" altLang="en-US" sz="28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6" name="矩形 13316"/>
          <p:cNvSpPr>
            <a:spLocks noChangeArrowheads="1"/>
          </p:cNvSpPr>
          <p:nvPr/>
        </p:nvSpPr>
        <p:spPr bwMode="auto">
          <a:xfrm>
            <a:off x="539750" y="836613"/>
            <a:ext cx="83534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   Read the advertisement. 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Complete the sentences with the words or expression in the box.</a:t>
            </a:r>
          </a:p>
        </p:txBody>
      </p:sp>
      <p:sp>
        <p:nvSpPr>
          <p:cNvPr id="16387" name="灯片编号占位符 1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70104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D2C899C-F7C5-427D-B934-DBB743782F07}" type="slidenum">
              <a:rPr lang="zh-CN" altLang="en-US"/>
              <a:t>10</a:t>
            </a:fld>
            <a:endParaRPr lang="zh-CN" altLang="en-US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内容占位符 15361" descr="7055448bd2bb8aa563889e5c26b1717b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8950" y="3734594"/>
            <a:ext cx="3086100" cy="257175"/>
          </a:xfrm>
        </p:spPr>
      </p:pic>
      <p:sp>
        <p:nvSpPr>
          <p:cNvPr id="18436" name="灯片编号占位符 1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70104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D459B9E-11D7-4262-A2BA-3B3DB63B8F64}" type="slidenum">
              <a:rPr lang="zh-CN" altLang="en-US"/>
              <a:t>11</a:t>
            </a:fld>
            <a:endParaRPr lang="zh-CN" altLang="en-US"/>
          </a:p>
        </p:txBody>
      </p:sp>
      <p:sp>
        <p:nvSpPr>
          <p:cNvPr id="18434" name="文本框 15362"/>
          <p:cNvSpPr txBox="1">
            <a:spLocks noChangeArrowheads="1"/>
          </p:cNvSpPr>
          <p:nvPr/>
        </p:nvSpPr>
        <p:spPr bwMode="auto">
          <a:xfrm>
            <a:off x="600075" y="889000"/>
            <a:ext cx="41163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8435" name="文本框 15363"/>
          <p:cNvSpPr txBox="1">
            <a:spLocks noChangeArrowheads="1"/>
          </p:cNvSpPr>
          <p:nvPr/>
        </p:nvSpPr>
        <p:spPr bwMode="auto">
          <a:xfrm>
            <a:off x="396875" y="692150"/>
            <a:ext cx="8496300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13055" indent="-278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5  Work in pairs. Imagine that you are going to take a summer English course in Australia. Write down questions about the course. Use the words or expression in the box in Activity 4 to help you.</a:t>
            </a: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  <a:r>
              <a:rPr lang="zh-CN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How long does the course last?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Now ask and answer.</a:t>
            </a: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  <a:r>
              <a:rPr lang="zh-CN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— How long does the course last?</a:t>
            </a:r>
          </a:p>
          <a:p>
            <a:pPr>
              <a:lnSpc>
                <a:spcPct val="130000"/>
              </a:lnSpc>
            </a:pPr>
            <a:r>
              <a:rPr lang="zh-CN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  — It lasts for four weeks.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文本框 16385"/>
          <p:cNvSpPr txBox="1">
            <a:spLocks noChangeArrowheads="1"/>
          </p:cNvSpPr>
          <p:nvPr/>
        </p:nvSpPr>
        <p:spPr bwMode="auto">
          <a:xfrm>
            <a:off x="395288" y="620713"/>
            <a:ext cx="8294687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6  Complete the conversation with the words and expressions in the box.</a:t>
            </a:r>
          </a:p>
        </p:txBody>
      </p:sp>
      <p:sp>
        <p:nvSpPr>
          <p:cNvPr id="19458" name="流程图: 可选过程 16386"/>
          <p:cNvSpPr>
            <a:spLocks noChangeArrowheads="1"/>
          </p:cNvSpPr>
          <p:nvPr/>
        </p:nvSpPr>
        <p:spPr bwMode="auto">
          <a:xfrm>
            <a:off x="1157288" y="1485900"/>
            <a:ext cx="6624637" cy="719138"/>
          </a:xfrm>
          <a:prstGeom prst="flowChartAlternateProcess">
            <a:avLst/>
          </a:prstGeom>
          <a:solidFill>
            <a:schemeClr val="accent1">
              <a:alpha val="17999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beginning   chance  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experience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grow up   </a:t>
            </a:r>
          </a:p>
          <a:p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information   last      provide   take part in</a:t>
            </a:r>
          </a:p>
        </p:txBody>
      </p:sp>
      <p:sp>
        <p:nvSpPr>
          <p:cNvPr id="19459" name="文本框 16387"/>
          <p:cNvSpPr txBox="1">
            <a:spLocks noChangeArrowheads="1"/>
          </p:cNvSpPr>
          <p:nvPr/>
        </p:nvSpPr>
        <p:spPr bwMode="auto">
          <a:xfrm>
            <a:off x="323850" y="2354263"/>
            <a:ext cx="8569325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60780" indent="-1155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Mrs Smith: Excuse me.</a:t>
            </a:r>
          </a:p>
          <a:p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David: Yes, how can I help you?</a:t>
            </a:r>
          </a:p>
          <a:p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Mrs Smith: I’d like to get some (1)____________ about your summer camp.</a:t>
            </a:r>
          </a:p>
          <a:p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David: Yes, of course. Our summer camp is a great (2)____________ for  children. They learn about themselves, live close to nature and make new friends.</a:t>
            </a:r>
          </a:p>
          <a:p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Mrs Smith: It sounds wonderful. And ho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w long does it (3)________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？</a:t>
            </a:r>
          </a:p>
          <a:p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David: Three weeks, starting from the (4)_________ of July.</a:t>
            </a:r>
          </a:p>
          <a:p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Mrs Smith: How many students are there in each group?</a:t>
            </a:r>
          </a:p>
        </p:txBody>
      </p:sp>
      <p:sp>
        <p:nvSpPr>
          <p:cNvPr id="16389" name="文本框 16388"/>
          <p:cNvSpPr txBox="1">
            <a:spLocks noChangeArrowheads="1"/>
          </p:cNvSpPr>
          <p:nvPr/>
        </p:nvSpPr>
        <p:spPr bwMode="auto">
          <a:xfrm>
            <a:off x="4900613" y="3070225"/>
            <a:ext cx="1870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information</a:t>
            </a:r>
          </a:p>
        </p:txBody>
      </p:sp>
      <p:sp>
        <p:nvSpPr>
          <p:cNvPr id="16390" name="文本框 16389"/>
          <p:cNvSpPr txBox="1">
            <a:spLocks noChangeArrowheads="1"/>
          </p:cNvSpPr>
          <p:nvPr/>
        </p:nvSpPr>
        <p:spPr bwMode="auto">
          <a:xfrm>
            <a:off x="1949450" y="4149725"/>
            <a:ext cx="1868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experience</a:t>
            </a:r>
          </a:p>
        </p:txBody>
      </p:sp>
      <p:sp>
        <p:nvSpPr>
          <p:cNvPr id="16391" name="文本框 16390"/>
          <p:cNvSpPr txBox="1">
            <a:spLocks noChangeArrowheads="1"/>
          </p:cNvSpPr>
          <p:nvPr/>
        </p:nvSpPr>
        <p:spPr bwMode="auto">
          <a:xfrm>
            <a:off x="2268538" y="5229225"/>
            <a:ext cx="1868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last</a:t>
            </a:r>
          </a:p>
        </p:txBody>
      </p:sp>
      <p:sp>
        <p:nvSpPr>
          <p:cNvPr id="16392" name="文本框 16391"/>
          <p:cNvSpPr txBox="1">
            <a:spLocks noChangeArrowheads="1"/>
          </p:cNvSpPr>
          <p:nvPr/>
        </p:nvSpPr>
        <p:spPr bwMode="auto">
          <a:xfrm>
            <a:off x="6269038" y="5589588"/>
            <a:ext cx="1868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beginning</a:t>
            </a:r>
          </a:p>
        </p:txBody>
      </p:sp>
      <p:sp>
        <p:nvSpPr>
          <p:cNvPr id="19464" name="灯片编号占位符 1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70104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4D8DD52-8EB4-41DA-ACD1-15C9AD818FEC}" type="slidenum">
              <a:rPr lang="zh-CN" altLang="en-US"/>
              <a:t>12</a:t>
            </a:fld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bldLvl="0"/>
      <p:bldP spid="16390" grpId="0" bldLvl="0"/>
      <p:bldP spid="16391" grpId="0" bldLvl="0"/>
      <p:bldP spid="16392" grpId="0" bldLvl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图片 17409" descr="happy wi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9350" y="4941888"/>
            <a:ext cx="2736850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文本框 17410"/>
          <p:cNvSpPr txBox="1">
            <a:spLocks noChangeArrowheads="1"/>
          </p:cNvSpPr>
          <p:nvPr/>
        </p:nvSpPr>
        <p:spPr bwMode="auto">
          <a:xfrm>
            <a:off x="206375" y="904875"/>
            <a:ext cx="849630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500505" indent="-147637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       David: Eight. By the small group size, we (5)___________    students with a 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new experience of friendship.</a:t>
            </a:r>
          </a:p>
          <a:p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Mrs Smith: That’s great. And do you plan different activities?</a:t>
            </a:r>
          </a:p>
          <a:p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         David: Yes, of course. Students can (6) ______________ different activities to get close to nature and try out new i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deas.</a:t>
            </a:r>
          </a:p>
          <a:p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Mrs Smith: Sounds good.</a:t>
            </a:r>
          </a:p>
          <a:p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        David: Yes, and it gives you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r child the (7)__________ to live away from home.</a:t>
            </a:r>
          </a:p>
          <a:p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Mrs Smith: That’s true. Summer camping is always good to help children (8)___________.</a:t>
            </a:r>
          </a:p>
        </p:txBody>
      </p:sp>
      <p:sp>
        <p:nvSpPr>
          <p:cNvPr id="17412" name="文本框 17411"/>
          <p:cNvSpPr txBox="1">
            <a:spLocks noChangeArrowheads="1"/>
          </p:cNvSpPr>
          <p:nvPr/>
        </p:nvSpPr>
        <p:spPr bwMode="auto">
          <a:xfrm>
            <a:off x="6783388" y="820738"/>
            <a:ext cx="1868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provide</a:t>
            </a:r>
          </a:p>
        </p:txBody>
      </p:sp>
      <p:sp>
        <p:nvSpPr>
          <p:cNvPr id="17413" name="文本框 17412"/>
          <p:cNvSpPr txBox="1">
            <a:spLocks noChangeArrowheads="1"/>
          </p:cNvSpPr>
          <p:nvPr/>
        </p:nvSpPr>
        <p:spPr bwMode="auto">
          <a:xfrm>
            <a:off x="6167438" y="1928813"/>
            <a:ext cx="1868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take part in</a:t>
            </a:r>
          </a:p>
        </p:txBody>
      </p:sp>
      <p:sp>
        <p:nvSpPr>
          <p:cNvPr id="17414" name="文本框 17413"/>
          <p:cNvSpPr txBox="1">
            <a:spLocks noChangeArrowheads="1"/>
          </p:cNvSpPr>
          <p:nvPr/>
        </p:nvSpPr>
        <p:spPr bwMode="auto">
          <a:xfrm>
            <a:off x="6462713" y="3424238"/>
            <a:ext cx="1868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chance</a:t>
            </a:r>
          </a:p>
        </p:txBody>
      </p:sp>
      <p:sp>
        <p:nvSpPr>
          <p:cNvPr id="17415" name="文本框 17414"/>
          <p:cNvSpPr txBox="1">
            <a:spLocks noChangeArrowheads="1"/>
          </p:cNvSpPr>
          <p:nvPr/>
        </p:nvSpPr>
        <p:spPr bwMode="auto">
          <a:xfrm>
            <a:off x="3906838" y="4459288"/>
            <a:ext cx="2449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(to) grow up</a:t>
            </a:r>
          </a:p>
        </p:txBody>
      </p:sp>
      <p:sp>
        <p:nvSpPr>
          <p:cNvPr id="20487" name="灯片编号占位符 1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70104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58FA76E-CFC6-4E6F-B144-9427E90D3668}" type="slidenum">
              <a:rPr lang="zh-CN" altLang="en-US"/>
              <a:t>13</a:t>
            </a:fld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bldLvl="0"/>
      <p:bldP spid="17413" grpId="0" bldLvl="0"/>
      <p:bldP spid="17414" grpId="0" bldLvl="0"/>
      <p:bldP spid="17415" grpId="0" bldLvl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椭圆 18433"/>
          <p:cNvSpPr>
            <a:spLocks noChangeArrowheads="1"/>
          </p:cNvSpPr>
          <p:nvPr/>
        </p:nvSpPr>
        <p:spPr bwMode="auto">
          <a:xfrm>
            <a:off x="611188" y="2781300"/>
            <a:ext cx="7731125" cy="1673225"/>
          </a:xfrm>
          <a:prstGeom prst="ellipse">
            <a:avLst/>
          </a:prstGeom>
          <a:noFill/>
          <a:ln w="28575">
            <a:solidFill>
              <a:srgbClr val="0000FF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lnSpc>
                <a:spcPct val="140000"/>
              </a:lnSpc>
              <a:spcBef>
                <a:spcPct val="50000"/>
              </a:spcBef>
            </a:pPr>
            <a:endParaRPr lang="zh-CN" altLang="en-US" sz="2000" b="1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pic>
        <p:nvPicPr>
          <p:cNvPr id="21506" name="图片 18434" descr="6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5445125"/>
            <a:ext cx="79216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文本框 18435"/>
          <p:cNvSpPr txBox="1">
            <a:spLocks noChangeArrowheads="1"/>
          </p:cNvSpPr>
          <p:nvPr/>
        </p:nvSpPr>
        <p:spPr bwMode="auto">
          <a:xfrm>
            <a:off x="2373313" y="2927350"/>
            <a:ext cx="5762625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Having a class discussion </a:t>
            </a:r>
          </a:p>
          <a:p>
            <a:pPr algn="just">
              <a:lnSpc>
                <a:spcPct val="130000"/>
              </a:lnSpc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about summer courses</a:t>
            </a:r>
          </a:p>
        </p:txBody>
      </p:sp>
      <p:sp>
        <p:nvSpPr>
          <p:cNvPr id="21508" name="矩形 18439"/>
          <p:cNvSpPr>
            <a:spLocks noChangeArrowheads="1"/>
          </p:cNvSpPr>
          <p:nvPr/>
        </p:nvSpPr>
        <p:spPr bwMode="auto">
          <a:xfrm>
            <a:off x="3213100" y="1476375"/>
            <a:ext cx="34925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Module task</a:t>
            </a:r>
            <a:endParaRPr lang="zh-CN" altLang="en-US" sz="4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09" name="灯片编号占位符 1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70104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55BF577-5E58-445B-B99E-9DC81CE78E4E}" type="slidenum">
              <a:rPr lang="zh-CN" altLang="en-US"/>
              <a:t>14</a:t>
            </a:fld>
            <a:endParaRPr lang="zh-CN" altLang="en-US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标题 19457"/>
          <p:cNvSpPr>
            <a:spLocks noGrp="1" noChangeArrowheads="1"/>
          </p:cNvSpPr>
          <p:nvPr>
            <p:ph type="title"/>
          </p:nvPr>
        </p:nvSpPr>
        <p:spPr>
          <a:xfrm>
            <a:off x="119063" y="382588"/>
            <a:ext cx="8834437" cy="1307537"/>
          </a:xfrm>
          <a:solidFill>
            <a:schemeClr val="accent1">
              <a:alpha val="50000"/>
            </a:schemeClr>
          </a:solidFill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Plan what you want to say about summer courses. Think about </a:t>
            </a:r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the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answers to the</a:t>
            </a:r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se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questions.</a:t>
            </a:r>
          </a:p>
        </p:txBody>
      </p:sp>
      <p:sp>
        <p:nvSpPr>
          <p:cNvPr id="22532" name="灯片编号占位符 1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70104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0EA5CD5-C29E-400B-BA80-50704F3F6519}" type="slidenum">
              <a:rPr lang="zh-CN" altLang="en-US"/>
              <a:t>15</a:t>
            </a:fld>
            <a:endParaRPr lang="zh-CN" altLang="en-US"/>
          </a:p>
        </p:txBody>
      </p:sp>
      <p:sp>
        <p:nvSpPr>
          <p:cNvPr id="22530" name="矩形 19458"/>
          <p:cNvSpPr>
            <a:spLocks noGrp="1" noChangeArrowheads="1"/>
          </p:cNvSpPr>
          <p:nvPr/>
        </p:nvSpPr>
        <p:spPr bwMode="auto">
          <a:xfrm>
            <a:off x="179388" y="1905000"/>
            <a:ext cx="8713787" cy="3024188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350" indent="-63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Have you ever taken a summer course? How was it?</a:t>
            </a:r>
          </a:p>
          <a:p>
            <a:pPr marL="6350" indent="-63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Is it better to take a summer course or do something completely different?</a:t>
            </a:r>
          </a:p>
          <a:p>
            <a:pPr marL="6350" indent="-63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Do you like taking summer course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s in subjects you are not doing well in?</a:t>
            </a:r>
          </a:p>
          <a:p>
            <a:pPr marL="6350" indent="-63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Do summer courses make it difficult to start school again in autumn?</a:t>
            </a:r>
          </a:p>
        </p:txBody>
      </p:sp>
      <p:sp>
        <p:nvSpPr>
          <p:cNvPr id="22531" name="矩形 19459"/>
          <p:cNvSpPr>
            <a:spLocks noGrp="1" noChangeArrowheads="1"/>
          </p:cNvSpPr>
          <p:nvPr/>
        </p:nvSpPr>
        <p:spPr bwMode="auto">
          <a:xfrm>
            <a:off x="179388" y="5603875"/>
            <a:ext cx="8229600" cy="936625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175" indent="-3175">
              <a:lnSpc>
                <a:spcPct val="120000"/>
              </a:lnSpc>
            </a:pPr>
            <a:r>
              <a:rPr lang="zh-CN" altLang="en-US" sz="32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Now write two good things and two bad things</a:t>
            </a:r>
            <a:r>
              <a:rPr lang="en-US" altLang="zh-CN" sz="32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32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about taking summer course</a:t>
            </a:r>
            <a:r>
              <a:rPr lang="en-US" altLang="zh-CN" sz="32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s</a:t>
            </a:r>
            <a:r>
              <a:rPr lang="zh-CN" altLang="en-US" sz="32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矩形 20481"/>
          <p:cNvSpPr>
            <a:spLocks noChangeArrowheads="1"/>
          </p:cNvSpPr>
          <p:nvPr/>
        </p:nvSpPr>
        <p:spPr bwMode="auto">
          <a:xfrm>
            <a:off x="230188" y="981075"/>
            <a:ext cx="4679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用合适的并列连词填空</a:t>
            </a:r>
          </a:p>
        </p:txBody>
      </p:sp>
      <p:sp>
        <p:nvSpPr>
          <p:cNvPr id="23554" name="文本框 20482"/>
          <p:cNvSpPr txBox="1">
            <a:spLocks noChangeArrowheads="1"/>
          </p:cNvSpPr>
          <p:nvPr/>
        </p:nvSpPr>
        <p:spPr bwMode="auto">
          <a:xfrm>
            <a:off x="230188" y="1412875"/>
            <a:ext cx="8891587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95275" indent="-2889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Work hard, _____ you will pass the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driv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 test.</a:t>
            </a:r>
          </a:p>
          <a:p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Stop cutting trees, _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____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earth will become worse and worse.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</a:t>
            </a:r>
          </a:p>
          <a:p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They bought Granny a present ____ she liked it very much. </a:t>
            </a:r>
          </a:p>
          <a:p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They all went to the cinema  ____I didn't.  </a:t>
            </a:r>
          </a:p>
          <a:p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Hello, Mr. Huang!</a:t>
            </a:r>
          </a:p>
          <a:p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I'm sorry,   ____I don't think I know you. </a:t>
            </a:r>
          </a:p>
          <a:p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little boy is very young _____ he can look after himself well.</a:t>
            </a:r>
          </a:p>
          <a:p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7.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Go along the street, turn to the left at the end of the street ____ you’ll find the post office. </a:t>
            </a:r>
          </a:p>
          <a:p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Some are reading newspaper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_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__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 others are playing basketball.</a:t>
            </a:r>
          </a:p>
          <a:p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9. Be careful, ________ you will fall off the bike.</a:t>
            </a:r>
          </a:p>
          <a:p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10. My aunt doesn't have much money, _____ she always enjoys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herself.</a:t>
            </a:r>
          </a:p>
        </p:txBody>
      </p:sp>
      <p:sp>
        <p:nvSpPr>
          <p:cNvPr id="20485" name="文本框 20484"/>
          <p:cNvSpPr txBox="1">
            <a:spLocks noChangeArrowheads="1"/>
          </p:cNvSpPr>
          <p:nvPr/>
        </p:nvSpPr>
        <p:spPr bwMode="auto">
          <a:xfrm>
            <a:off x="2278063" y="1412875"/>
            <a:ext cx="984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and</a:t>
            </a:r>
          </a:p>
        </p:txBody>
      </p:sp>
      <p:sp>
        <p:nvSpPr>
          <p:cNvPr id="20486" name="文本框 20485"/>
          <p:cNvSpPr txBox="1">
            <a:spLocks noChangeArrowheads="1"/>
          </p:cNvSpPr>
          <p:nvPr/>
        </p:nvSpPr>
        <p:spPr bwMode="auto">
          <a:xfrm>
            <a:off x="3165475" y="1773238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or</a:t>
            </a:r>
          </a:p>
        </p:txBody>
      </p:sp>
      <p:sp>
        <p:nvSpPr>
          <p:cNvPr id="20487" name="文本框 20486"/>
          <p:cNvSpPr txBox="1">
            <a:spLocks noChangeArrowheads="1"/>
          </p:cNvSpPr>
          <p:nvPr/>
        </p:nvSpPr>
        <p:spPr bwMode="auto">
          <a:xfrm>
            <a:off x="4699000" y="2133600"/>
            <a:ext cx="984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and</a:t>
            </a:r>
          </a:p>
        </p:txBody>
      </p:sp>
      <p:sp>
        <p:nvSpPr>
          <p:cNvPr id="20488" name="文本框 20487"/>
          <p:cNvSpPr txBox="1">
            <a:spLocks noChangeArrowheads="1"/>
          </p:cNvSpPr>
          <p:nvPr/>
        </p:nvSpPr>
        <p:spPr bwMode="auto">
          <a:xfrm>
            <a:off x="4333875" y="2492375"/>
            <a:ext cx="909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but</a:t>
            </a:r>
          </a:p>
        </p:txBody>
      </p:sp>
      <p:sp>
        <p:nvSpPr>
          <p:cNvPr id="20489" name="文本框 20488"/>
          <p:cNvSpPr txBox="1">
            <a:spLocks noChangeArrowheads="1"/>
          </p:cNvSpPr>
          <p:nvPr/>
        </p:nvSpPr>
        <p:spPr bwMode="auto">
          <a:xfrm>
            <a:off x="2522538" y="3240088"/>
            <a:ext cx="909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but</a:t>
            </a:r>
          </a:p>
        </p:txBody>
      </p:sp>
      <p:sp>
        <p:nvSpPr>
          <p:cNvPr id="20490" name="文本框 20489"/>
          <p:cNvSpPr txBox="1">
            <a:spLocks noChangeArrowheads="1"/>
          </p:cNvSpPr>
          <p:nvPr/>
        </p:nvSpPr>
        <p:spPr bwMode="auto">
          <a:xfrm>
            <a:off x="4251325" y="3575050"/>
            <a:ext cx="909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but</a:t>
            </a:r>
          </a:p>
        </p:txBody>
      </p:sp>
      <p:sp>
        <p:nvSpPr>
          <p:cNvPr id="20491" name="文本框 20490"/>
          <p:cNvSpPr txBox="1">
            <a:spLocks noChangeArrowheads="1"/>
          </p:cNvSpPr>
          <p:nvPr/>
        </p:nvSpPr>
        <p:spPr bwMode="auto">
          <a:xfrm>
            <a:off x="5486400" y="5805488"/>
            <a:ext cx="909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but</a:t>
            </a:r>
          </a:p>
        </p:txBody>
      </p:sp>
      <p:sp>
        <p:nvSpPr>
          <p:cNvPr id="20492" name="文本框 20491"/>
          <p:cNvSpPr txBox="1">
            <a:spLocks noChangeArrowheads="1"/>
          </p:cNvSpPr>
          <p:nvPr/>
        </p:nvSpPr>
        <p:spPr bwMode="auto">
          <a:xfrm>
            <a:off x="8221663" y="3949700"/>
            <a:ext cx="984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and</a:t>
            </a:r>
          </a:p>
        </p:txBody>
      </p:sp>
      <p:sp>
        <p:nvSpPr>
          <p:cNvPr id="20493" name="文本框 20492"/>
          <p:cNvSpPr txBox="1">
            <a:spLocks noChangeArrowheads="1"/>
          </p:cNvSpPr>
          <p:nvPr/>
        </p:nvSpPr>
        <p:spPr bwMode="auto">
          <a:xfrm>
            <a:off x="4694238" y="4700588"/>
            <a:ext cx="984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and</a:t>
            </a:r>
          </a:p>
        </p:txBody>
      </p:sp>
      <p:sp>
        <p:nvSpPr>
          <p:cNvPr id="20494" name="文本框 20493"/>
          <p:cNvSpPr txBox="1">
            <a:spLocks noChangeArrowheads="1"/>
          </p:cNvSpPr>
          <p:nvPr/>
        </p:nvSpPr>
        <p:spPr bwMode="auto">
          <a:xfrm>
            <a:off x="2462213" y="54451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or</a:t>
            </a:r>
          </a:p>
        </p:txBody>
      </p:sp>
      <p:sp>
        <p:nvSpPr>
          <p:cNvPr id="23565" name="矩形 20494"/>
          <p:cNvSpPr>
            <a:spLocks noChangeArrowheads="1"/>
          </p:cNvSpPr>
          <p:nvPr/>
        </p:nvSpPr>
        <p:spPr bwMode="auto">
          <a:xfrm>
            <a:off x="3549650" y="466725"/>
            <a:ext cx="2854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Practice</a:t>
            </a:r>
          </a:p>
        </p:txBody>
      </p:sp>
      <p:sp>
        <p:nvSpPr>
          <p:cNvPr id="23566" name="灯片编号占位符 1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70104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F265D77-5AB7-4E11-9D47-CEB58D6DB90D}" type="slidenum">
              <a:rPr lang="zh-CN" altLang="en-US"/>
              <a:t>16</a:t>
            </a:fld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  <p:bldP spid="20486" grpId="0"/>
      <p:bldP spid="20487" grpId="0"/>
      <p:bldP spid="20488" grpId="0"/>
      <p:bldP spid="20489" grpId="0"/>
      <p:bldP spid="20490" grpId="0"/>
      <p:bldP spid="20491" grpId="0"/>
      <p:bldP spid="20492" grpId="0"/>
      <p:bldP spid="20493" grpId="0"/>
      <p:bldP spid="2049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6"/>
          <p:cNvSpPr txBox="1">
            <a:spLocks noChangeArrowheads="1"/>
          </p:cNvSpPr>
          <p:nvPr/>
        </p:nvSpPr>
        <p:spPr bwMode="auto">
          <a:xfrm>
            <a:off x="900113" y="2565400"/>
            <a:ext cx="7343775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1.Revise the words and expressions in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Module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7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2.Write a short passage about your summer camps. </a:t>
            </a:r>
          </a:p>
        </p:txBody>
      </p:sp>
      <p:sp>
        <p:nvSpPr>
          <p:cNvPr id="24578" name="文本框 21609"/>
          <p:cNvSpPr txBox="1">
            <a:spLocks noChangeArrowheads="1"/>
          </p:cNvSpPr>
          <p:nvPr/>
        </p:nvSpPr>
        <p:spPr bwMode="auto">
          <a:xfrm>
            <a:off x="2916238" y="1700213"/>
            <a:ext cx="2125662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CC00FF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Homework</a:t>
            </a:r>
          </a:p>
        </p:txBody>
      </p:sp>
      <p:pic>
        <p:nvPicPr>
          <p:cNvPr id="24579" name="Picture 5" descr="BS00554_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29400" y="914400"/>
            <a:ext cx="21605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11" descr="图片1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188" y="4800600"/>
            <a:ext cx="7775575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灯片编号占位符 1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70104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722C0A5-A6EB-4EFA-9E86-74AB3A707F7F}" type="slidenum">
              <a:rPr lang="zh-CN" altLang="en-US"/>
              <a:t>17</a:t>
            </a:fld>
            <a:endParaRPr lang="zh-CN" altLang="en-US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图片 5122" descr="gbb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413" y="5589588"/>
            <a:ext cx="8712200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流程图: 可选过程 5124"/>
          <p:cNvSpPr>
            <a:spLocks noChangeArrowheads="1"/>
          </p:cNvSpPr>
          <p:nvPr/>
        </p:nvSpPr>
        <p:spPr bwMode="auto">
          <a:xfrm>
            <a:off x="186101" y="1750423"/>
            <a:ext cx="8639175" cy="2590800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When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are you leaving 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and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how long are you going to stay there?</a:t>
            </a:r>
          </a:p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It sounds crazy </a:t>
            </a:r>
            <a:r>
              <a:rPr lang="zh-CN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but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I don’t know what to take.</a:t>
            </a:r>
          </a:p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Shorts are good, </a:t>
            </a:r>
            <a:r>
              <a:rPr lang="zh-CN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or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you can wear light trousers.</a:t>
            </a:r>
          </a:p>
        </p:txBody>
      </p:sp>
      <p:sp>
        <p:nvSpPr>
          <p:cNvPr id="8196" name="矩形 5126"/>
          <p:cNvSpPr>
            <a:spLocks noChangeArrowheads="1"/>
          </p:cNvSpPr>
          <p:nvPr/>
        </p:nvSpPr>
        <p:spPr bwMode="auto">
          <a:xfrm>
            <a:off x="2772569" y="763043"/>
            <a:ext cx="36718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Language practice</a:t>
            </a:r>
          </a:p>
        </p:txBody>
      </p:sp>
      <p:sp>
        <p:nvSpPr>
          <p:cNvPr id="8197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82D5772-281E-4D72-A6FB-198FF05909CB}" type="slidenum">
              <a:rPr lang="zh-CN" altLang="en-US"/>
              <a:t>2</a:t>
            </a:fld>
            <a:endParaRPr lang="zh-CN" altLang="en-US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图片 6145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908050"/>
            <a:ext cx="7345362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矩形 6146"/>
          <p:cNvSpPr>
            <a:spLocks noChangeArrowheads="1" noChangeShapeType="1" noTextEdit="1"/>
          </p:cNvSpPr>
          <p:nvPr/>
        </p:nvSpPr>
        <p:spPr bwMode="auto">
          <a:xfrm>
            <a:off x="2051050" y="1484313"/>
            <a:ext cx="5400675" cy="252095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en-US" altLang="zh-CN" sz="3600" b="1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Grammar </a:t>
            </a:r>
            <a:endParaRPr lang="zh-CN" altLang="en-US" sz="3600" b="1" kern="10">
              <a:ln w="9525">
                <a:solidFill>
                  <a:srgbClr val="000000"/>
                </a:solidFill>
                <a:round/>
              </a:ln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219" name="灯片编号占位符 1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70104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C2E3848-EEEB-4B0B-8446-9692C154F978}" type="slidenum">
              <a:rPr lang="zh-CN" altLang="en-US"/>
              <a:t>3</a:t>
            </a:fld>
            <a:endParaRPr lang="zh-CN" altLang="en-US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文本框 7169"/>
          <p:cNvSpPr txBox="1">
            <a:spLocks noChangeArrowheads="1"/>
          </p:cNvSpPr>
          <p:nvPr/>
        </p:nvSpPr>
        <p:spPr bwMode="auto">
          <a:xfrm>
            <a:off x="252413" y="412750"/>
            <a:ext cx="86407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800" b="1" dirty="0">
                <a:solidFill>
                  <a:srgbClr val="0000FF"/>
                </a:solidFill>
              </a:rPr>
              <a:t>并列复合句</a:t>
            </a:r>
          </a:p>
        </p:txBody>
      </p:sp>
      <p:sp>
        <p:nvSpPr>
          <p:cNvPr id="7171" name="文本框 7170"/>
          <p:cNvSpPr txBox="1">
            <a:spLocks noChangeArrowheads="1"/>
          </p:cNvSpPr>
          <p:nvPr/>
        </p:nvSpPr>
        <p:spPr bwMode="auto">
          <a:xfrm>
            <a:off x="307975" y="773113"/>
            <a:ext cx="8640763" cy="577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概念</a:t>
            </a:r>
          </a:p>
          <a:p>
            <a:r>
              <a:rPr lang="zh-CN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并列句是指由并列连词</a:t>
            </a:r>
            <a:r>
              <a:rPr lang="zh-CN" altLang="en-US" sz="23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and，but，or</a:t>
            </a:r>
            <a:r>
              <a:rPr lang="zh-CN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等把两个以上的简单句连在一起而构成的句子。</a:t>
            </a:r>
          </a:p>
          <a:p>
            <a:r>
              <a:rPr lang="zh-CN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并列复合句的构成</a:t>
            </a:r>
          </a:p>
          <a:p>
            <a:r>
              <a:rPr lang="zh-CN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基本结构：</a:t>
            </a:r>
            <a:r>
              <a:rPr lang="zh-CN" altLang="en-US" sz="23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简单句 + 并列连词 + 简单句</a:t>
            </a:r>
            <a:r>
              <a:rPr lang="zh-CN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。例如：</a:t>
            </a:r>
          </a:p>
          <a:p>
            <a:pPr>
              <a:lnSpc>
                <a:spcPct val="110000"/>
              </a:lnSpc>
            </a:pPr>
            <a:r>
              <a:rPr lang="zh-CN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help him and he helps me. 我帮助他，他帮助我。</a:t>
            </a:r>
          </a:p>
          <a:p>
            <a:pPr>
              <a:lnSpc>
                <a:spcPct val="110000"/>
              </a:lnSpc>
            </a:pPr>
            <a:r>
              <a:rPr lang="zh-CN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并列连词前后两简单句之间的关系</a:t>
            </a:r>
          </a:p>
          <a:p>
            <a:r>
              <a:rPr lang="zh-CN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（1）并列关系。例如：</a:t>
            </a:r>
          </a:p>
          <a:p>
            <a:r>
              <a:rPr lang="zh-CN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are watching TV</a:t>
            </a:r>
            <a:r>
              <a:rPr lang="zh-CN" altLang="en-US" sz="23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</a:t>
            </a:r>
            <a:r>
              <a:rPr lang="zh-CN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others are listening to the radio.</a:t>
            </a:r>
          </a:p>
          <a:p>
            <a:r>
              <a:rPr lang="zh-CN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他们在看电视，其他人在听广播。</a:t>
            </a:r>
          </a:p>
          <a:p>
            <a:r>
              <a:rPr lang="zh-CN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（2）选择关系。例如：</a:t>
            </a:r>
          </a:p>
          <a:p>
            <a:r>
              <a:rPr lang="zh-CN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children can go with us, </a:t>
            </a:r>
            <a:r>
              <a:rPr lang="zh-CN" altLang="en-US" sz="23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zh-CN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they can stay at home.</a:t>
            </a:r>
          </a:p>
          <a:p>
            <a:r>
              <a:rPr lang="zh-CN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孩子们可以跟我们走，也可以待在家里。</a:t>
            </a:r>
          </a:p>
          <a:p>
            <a:r>
              <a:rPr lang="zh-CN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（3）转折关系。例如：</a:t>
            </a:r>
          </a:p>
          <a:p>
            <a:r>
              <a:rPr lang="zh-CN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was tired, </a:t>
            </a:r>
            <a:r>
              <a:rPr lang="zh-CN" altLang="en-US" sz="23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r>
              <a:rPr lang="zh-CN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 didn</a:t>
            </a:r>
            <a:r>
              <a:rPr lang="zh-CN" altLang="en-US" sz="2300" b="1" dirty="0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'</a:t>
            </a:r>
            <a:r>
              <a:rPr lang="zh-CN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stop working. </a:t>
            </a:r>
          </a:p>
          <a:p>
            <a:r>
              <a:rPr lang="zh-CN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他感到疲惫，但是没有停止工作。</a:t>
            </a:r>
          </a:p>
        </p:txBody>
      </p:sp>
      <p:sp>
        <p:nvSpPr>
          <p:cNvPr id="10243" name="灯片编号占位符 1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70104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768B2AA-1BFD-42A8-8B9A-02F5248F102A}" type="slidenum">
              <a:rPr lang="zh-CN" altLang="en-US"/>
              <a:t>4</a:t>
            </a:fld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1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1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1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1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文本框 8193"/>
          <p:cNvSpPr txBox="1">
            <a:spLocks noChangeArrowheads="1"/>
          </p:cNvSpPr>
          <p:nvPr/>
        </p:nvSpPr>
        <p:spPr bwMode="auto">
          <a:xfrm>
            <a:off x="555625" y="866775"/>
            <a:ext cx="4089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8195" name="文本框 8194"/>
          <p:cNvSpPr txBox="1">
            <a:spLocks noChangeArrowheads="1"/>
          </p:cNvSpPr>
          <p:nvPr/>
        </p:nvSpPr>
        <p:spPr bwMode="auto">
          <a:xfrm>
            <a:off x="395288" y="765175"/>
            <a:ext cx="82804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使用并列复合句要注意的几种情况</a:t>
            </a: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（1）并列复合句有时不使用连词，而用分号隔开（前后两句之间的关系须相当紧密）。例如：</a:t>
            </a: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fished all day; we did not catch a single fish. </a:t>
            </a: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我们钓了一天鱼；我们一条鱼都没有钓到。</a:t>
            </a: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（2）并列连词后的简单句如果与其前的简单句有相同的部分，则相同部分可以省略。例如：</a:t>
            </a: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Snoopy lives in his own world and (Snoopy) finds real life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hard to understand.</a:t>
            </a: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史努比生活在自己的世界里，发现现实生活难以理解。</a:t>
            </a:r>
          </a:p>
        </p:txBody>
      </p:sp>
      <p:pic>
        <p:nvPicPr>
          <p:cNvPr id="11267" name="图片 8198" descr="图片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3900" y="5637213"/>
            <a:ext cx="766445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灯片编号占位符 1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70104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6B1EA54-E5E8-4961-B4A9-5E0157494ED8}" type="slidenum">
              <a:rPr lang="zh-CN" altLang="en-US"/>
              <a:t>5</a:t>
            </a:fld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文本框 9217"/>
          <p:cNvSpPr txBox="1">
            <a:spLocks noChangeArrowheads="1"/>
          </p:cNvSpPr>
          <p:nvPr/>
        </p:nvSpPr>
        <p:spPr bwMode="auto">
          <a:xfrm>
            <a:off x="325438" y="620713"/>
            <a:ext cx="8496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  Join the two parts of the sentences with </a:t>
            </a:r>
            <a:r>
              <a:rPr lang="zh-CN" altLang="en-US" sz="2400" b="1" i="1" dirty="0">
                <a:solidFill>
                  <a:srgbClr val="CC00FF"/>
                </a:solidFill>
                <a:latin typeface="Times New Roman" panose="02020603050405020304" pitchFamily="18" charset="0"/>
              </a:rPr>
              <a:t>and</a:t>
            </a:r>
            <a:r>
              <a:rPr lang="zh-CN" altLang="en-US" sz="24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, </a:t>
            </a:r>
            <a:r>
              <a:rPr lang="zh-CN" altLang="en-US" sz="2400" b="1" i="1" dirty="0">
                <a:solidFill>
                  <a:srgbClr val="CC00FF"/>
                </a:solidFill>
                <a:latin typeface="Times New Roman" panose="02020603050405020304" pitchFamily="18" charset="0"/>
              </a:rPr>
              <a:t>but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or </a:t>
            </a:r>
            <a:r>
              <a:rPr lang="zh-CN" altLang="en-US" sz="2400" b="1" i="1" dirty="0">
                <a:solidFill>
                  <a:srgbClr val="CC00FF"/>
                </a:solidFill>
                <a:latin typeface="Times New Roman" panose="02020603050405020304" pitchFamily="18" charset="0"/>
              </a:rPr>
              <a:t>or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2290" name="文本框 9218"/>
          <p:cNvSpPr txBox="1">
            <a:spLocks noChangeArrowheads="1"/>
          </p:cNvSpPr>
          <p:nvPr/>
        </p:nvSpPr>
        <p:spPr bwMode="auto">
          <a:xfrm>
            <a:off x="325438" y="1316038"/>
            <a:ext cx="4175125" cy="33813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AutoNum type="arabicPeriod"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I would like to go to England ...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You should wear a raincoat ...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You can go by plane ...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I did not bring my sunglasses ...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I have bought my ticket ...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You can take two bags ...</a:t>
            </a:r>
          </a:p>
        </p:txBody>
      </p:sp>
      <p:sp>
        <p:nvSpPr>
          <p:cNvPr id="12291" name="文本框 9219"/>
          <p:cNvSpPr txBox="1">
            <a:spLocks noChangeArrowheads="1"/>
          </p:cNvSpPr>
          <p:nvPr/>
        </p:nvSpPr>
        <p:spPr bwMode="auto">
          <a:xfrm>
            <a:off x="4646613" y="1316038"/>
            <a:ext cx="4173537" cy="3309937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a) ... I have got my passport.</a:t>
            </a:r>
          </a:p>
          <a:p>
            <a:pPr>
              <a:lnSpc>
                <a:spcPct val="11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b) ... practi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se my English.</a:t>
            </a:r>
          </a:p>
          <a:p>
            <a:pPr>
              <a:lnSpc>
                <a:spcPct val="11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c) ... I can buy a new pair.</a:t>
            </a:r>
          </a:p>
          <a:p>
            <a:pPr>
              <a:lnSpc>
                <a:spcPct val="11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d) ... they must not weigh too much.</a:t>
            </a:r>
          </a:p>
          <a:p>
            <a:pPr>
              <a:lnSpc>
                <a:spcPct val="11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e) ... you can carry an umbrella.</a:t>
            </a:r>
          </a:p>
          <a:p>
            <a:pPr>
              <a:lnSpc>
                <a:spcPct val="11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f) ... you can take the train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2" name="文本框 9220"/>
          <p:cNvSpPr txBox="1">
            <a:spLocks noChangeArrowheads="1"/>
          </p:cNvSpPr>
          <p:nvPr/>
        </p:nvSpPr>
        <p:spPr bwMode="auto">
          <a:xfrm>
            <a:off x="323850" y="4797425"/>
            <a:ext cx="5854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Work in pairs and say the sentences.</a:t>
            </a:r>
          </a:p>
        </p:txBody>
      </p:sp>
      <p:pic>
        <p:nvPicPr>
          <p:cNvPr id="12293" name="图片 92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37238"/>
            <a:ext cx="6443663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灯片编号占位符 1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70104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B4DA9C7-BEB3-4DEC-B306-D0873DEEB896}" type="slidenum">
              <a:rPr lang="zh-CN" altLang="en-US"/>
              <a:t>6</a:t>
            </a:fld>
            <a:endParaRPr lang="zh-CN" altLang="en-US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文本框 10241"/>
          <p:cNvSpPr txBox="1">
            <a:spLocks noChangeArrowheads="1"/>
          </p:cNvSpPr>
          <p:nvPr/>
        </p:nvSpPr>
        <p:spPr bwMode="auto">
          <a:xfrm>
            <a:off x="250825" y="549275"/>
            <a:ext cx="8893175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I would like to go to England </a:t>
            </a:r>
            <a:r>
              <a:rPr lang="zh-CN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and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practi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se my English.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You should wear a raincoat </a:t>
            </a:r>
            <a:r>
              <a:rPr lang="zh-CN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or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you can carry an umbrella.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You can go by plane </a:t>
            </a:r>
            <a:r>
              <a:rPr lang="zh-CN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or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you can take the train.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I did not bring my sunglasses </a:t>
            </a:r>
            <a:r>
              <a:rPr lang="zh-CN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but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I can buy a new pair.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I have bought my ticket </a:t>
            </a:r>
            <a:r>
              <a:rPr lang="zh-CN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and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I have got my passport.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You can take two bags </a:t>
            </a:r>
            <a:r>
              <a:rPr lang="zh-CN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but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they must not weigh too much.</a:t>
            </a:r>
          </a:p>
        </p:txBody>
      </p:sp>
      <p:pic>
        <p:nvPicPr>
          <p:cNvPr id="13314" name="图片 1024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51500" y="4833938"/>
            <a:ext cx="219075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图片 1024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702175"/>
            <a:ext cx="2684463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灯片编号占位符 1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70104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8DDA15B-1677-48CB-879B-7530FF6CE149}" type="slidenum">
              <a:rPr lang="zh-CN" altLang="en-US"/>
              <a:t>7</a:t>
            </a:fld>
            <a:endParaRPr lang="zh-CN" altLang="en-US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文本框 11265"/>
          <p:cNvSpPr txBox="1">
            <a:spLocks noChangeArrowheads="1"/>
          </p:cNvSpPr>
          <p:nvPr/>
        </p:nvSpPr>
        <p:spPr bwMode="auto">
          <a:xfrm>
            <a:off x="650875" y="1165225"/>
            <a:ext cx="7813675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楷体_GB2312" pitchFamily="49" charset="-122"/>
              </a:rPr>
              <a:t>   </a:t>
            </a:r>
          </a:p>
        </p:txBody>
      </p:sp>
      <p:sp>
        <p:nvSpPr>
          <p:cNvPr id="14338" name="文本框 11266"/>
          <p:cNvSpPr txBox="1">
            <a:spLocks noChangeArrowheads="1"/>
          </p:cNvSpPr>
          <p:nvPr/>
        </p:nvSpPr>
        <p:spPr bwMode="auto">
          <a:xfrm>
            <a:off x="1692275" y="2133600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endParaRPr lang="zh-CN" altLang="en-US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39" name="文本框 11267"/>
          <p:cNvSpPr txBox="1">
            <a:spLocks noChangeArrowheads="1"/>
          </p:cNvSpPr>
          <p:nvPr/>
        </p:nvSpPr>
        <p:spPr bwMode="auto">
          <a:xfrm>
            <a:off x="323850" y="692150"/>
            <a:ext cx="78708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  Complete the passage with </a:t>
            </a:r>
            <a:r>
              <a:rPr lang="zh-CN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and, but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and </a:t>
            </a:r>
            <a:r>
              <a:rPr lang="en-US" altLang="zh-CN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or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14340" name="图片 112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270000"/>
            <a:ext cx="6121400" cy="513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图片 1126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32588" y="2709863"/>
            <a:ext cx="2162175" cy="178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文本框 11270"/>
          <p:cNvSpPr txBox="1">
            <a:spLocks noChangeArrowheads="1"/>
          </p:cNvSpPr>
          <p:nvPr/>
        </p:nvSpPr>
        <p:spPr bwMode="auto">
          <a:xfrm>
            <a:off x="971550" y="2276475"/>
            <a:ext cx="1711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and </a:t>
            </a:r>
          </a:p>
        </p:txBody>
      </p:sp>
      <p:sp>
        <p:nvSpPr>
          <p:cNvPr id="11272" name="文本框 11271"/>
          <p:cNvSpPr txBox="1">
            <a:spLocks noChangeArrowheads="1"/>
          </p:cNvSpPr>
          <p:nvPr/>
        </p:nvSpPr>
        <p:spPr bwMode="auto">
          <a:xfrm>
            <a:off x="900113" y="3286125"/>
            <a:ext cx="1709737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and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</a:p>
        </p:txBody>
      </p:sp>
      <p:sp>
        <p:nvSpPr>
          <p:cNvPr id="11273" name="文本框 11272"/>
          <p:cNvSpPr txBox="1">
            <a:spLocks noChangeArrowheads="1"/>
          </p:cNvSpPr>
          <p:nvPr/>
        </p:nvSpPr>
        <p:spPr bwMode="auto">
          <a:xfrm>
            <a:off x="828675" y="4292600"/>
            <a:ext cx="17097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or </a:t>
            </a:r>
          </a:p>
        </p:txBody>
      </p:sp>
      <p:sp>
        <p:nvSpPr>
          <p:cNvPr id="11274" name="文本框 11273"/>
          <p:cNvSpPr txBox="1">
            <a:spLocks noChangeArrowheads="1"/>
          </p:cNvSpPr>
          <p:nvPr/>
        </p:nvSpPr>
        <p:spPr bwMode="auto">
          <a:xfrm>
            <a:off x="3203575" y="5302250"/>
            <a:ext cx="171132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but  </a:t>
            </a:r>
          </a:p>
        </p:txBody>
      </p:sp>
      <p:sp>
        <p:nvSpPr>
          <p:cNvPr id="14346" name="灯片编号占位符 1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70104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8D6D6BA-78AD-435C-B1AF-D93AF210E6CB}" type="slidenum">
              <a:rPr lang="zh-CN" altLang="en-US"/>
              <a:t>8</a:t>
            </a:fld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bldLvl="0"/>
      <p:bldP spid="11272" grpId="0" bldLvl="0"/>
      <p:bldP spid="11273" grpId="0" bldLvl="0"/>
      <p:bldP spid="11274" grpId="0" bldLvl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文本框 12289"/>
          <p:cNvSpPr txBox="1">
            <a:spLocks noChangeArrowheads="1"/>
          </p:cNvSpPr>
          <p:nvPr/>
        </p:nvSpPr>
        <p:spPr bwMode="auto">
          <a:xfrm>
            <a:off x="252413" y="693738"/>
            <a:ext cx="8783637" cy="419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38455" indent="-3098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  Work in pairs.</a:t>
            </a: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Student A: Say a sentence about travel.</a:t>
            </a: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</a:t>
            </a:r>
            <a:r>
              <a:rPr lang="zh-CN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New York is a long way from Beijing.</a:t>
            </a: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Student B: Add to Stu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dent A</a:t>
            </a:r>
            <a:r>
              <a:rPr lang="en-US" altLang="zh-CN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'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s sentence with another sentence beginning with </a:t>
            </a:r>
            <a:r>
              <a:rPr lang="en-US" altLang="zh-CN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but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</a:t>
            </a:r>
            <a:r>
              <a:rPr lang="zh-CN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But London is closer.</a:t>
            </a: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Student A: Add to Student B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'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s sentence with another sentence 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beginning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with </a:t>
            </a:r>
            <a:r>
              <a:rPr lang="zh-CN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but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2291" name="文本框 12290"/>
          <p:cNvSpPr txBox="1">
            <a:spLocks noChangeArrowheads="1"/>
          </p:cNvSpPr>
          <p:nvPr/>
        </p:nvSpPr>
        <p:spPr bwMode="auto">
          <a:xfrm>
            <a:off x="609600" y="5561013"/>
            <a:ext cx="741680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Continue to add to each other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'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s sentence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s.</a:t>
            </a:r>
          </a:p>
        </p:txBody>
      </p:sp>
      <p:sp>
        <p:nvSpPr>
          <p:cNvPr id="12294" name="文本框 12293"/>
          <p:cNvSpPr txBox="1">
            <a:spLocks noChangeArrowheads="1"/>
          </p:cNvSpPr>
          <p:nvPr/>
        </p:nvSpPr>
        <p:spPr bwMode="auto">
          <a:xfrm>
            <a:off x="609600" y="5014913"/>
            <a:ext cx="71485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But the weather isn’t as good as in New York.</a:t>
            </a:r>
          </a:p>
        </p:txBody>
      </p:sp>
      <p:sp>
        <p:nvSpPr>
          <p:cNvPr id="15364" name="灯片编号占位符 1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70104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4127A21-EE0A-4249-BBED-14B8D032292A}" type="slidenum">
              <a:rPr lang="zh-CN" altLang="en-US"/>
              <a:t>9</a:t>
            </a:fld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ldLvl="0"/>
      <p:bldP spid="12294" grpId="0"/>
    </p:bldLst>
  </p:timing>
</p:sld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FF0000"/>
      </a:dk2>
      <a:lt2>
        <a:srgbClr val="DCDCDC"/>
      </a:lt2>
      <a:accent1>
        <a:srgbClr val="333333"/>
      </a:accent1>
      <a:accent2>
        <a:srgbClr val="4D4D4D"/>
      </a:accent2>
      <a:accent3>
        <a:srgbClr val="FFFFFF"/>
      </a:accent3>
      <a:accent4>
        <a:srgbClr val="000000"/>
      </a:accent4>
      <a:accent5>
        <a:srgbClr val="ADADAD"/>
      </a:accent5>
      <a:accent6>
        <a:srgbClr val="444444"/>
      </a:accent6>
      <a:hlink>
        <a:srgbClr val="5F5F5F"/>
      </a:hlink>
      <a:folHlink>
        <a:srgbClr val="969696"/>
      </a:folHlink>
    </a:clrScheme>
    <a:fontScheme name="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4_Office 主题 1">
        <a:dk1>
          <a:srgbClr val="000000"/>
        </a:dk1>
        <a:lt1>
          <a:srgbClr val="FFFFFF"/>
        </a:lt1>
        <a:dk2>
          <a:srgbClr val="FF0000"/>
        </a:dk2>
        <a:lt2>
          <a:srgbClr val="DCDCDC"/>
        </a:lt2>
        <a:accent1>
          <a:srgbClr val="333333"/>
        </a:accent1>
        <a:accent2>
          <a:srgbClr val="4D4D4D"/>
        </a:accent2>
        <a:accent3>
          <a:srgbClr val="FFFFFF"/>
        </a:accent3>
        <a:accent4>
          <a:srgbClr val="000000"/>
        </a:accent4>
        <a:accent5>
          <a:srgbClr val="ADADAD"/>
        </a:accent5>
        <a:accent6>
          <a:srgbClr val="454545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1412</Words>
  <Application>Microsoft Office PowerPoint</Application>
  <PresentationFormat>全屏显示(4:3)</PresentationFormat>
  <Paragraphs>153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7" baseType="lpstr">
      <vt:lpstr>黑体</vt:lpstr>
      <vt:lpstr>楷体_GB2312</vt:lpstr>
      <vt:lpstr>隶书</vt:lpstr>
      <vt:lpstr>宋体</vt:lpstr>
      <vt:lpstr>微软雅黑</vt:lpstr>
      <vt:lpstr>Arial</vt:lpstr>
      <vt:lpstr>Calibri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Plan what you want to say about summer courses. Think about the answers to these questions.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2007-05-15T02:39:00Z</dcterms:created>
  <dcterms:modified xsi:type="dcterms:W3CDTF">2023-01-16T21:16:42Z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ED63706ED0C24C4D898FE2D4FBA8AFDE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