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56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92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14D3A9-147B-42CA-AA6D-B273B385E1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561D3E9-8087-4B9E-B422-91E0F5CB385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69BA80F-6E94-4EFB-A51C-7A3538931342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343D079-067C-4DBC-B91B-2A3CF968D41F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0A0A90-9569-4189-94AE-E1BAB8F39CC6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A8EB6D-EA4A-44DD-B03C-AA3C2105BF97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0A97A0-FFED-4C0F-8FE9-071A1622F517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F7445A-97FB-4E66-9A1B-8362E50D730D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88B2FF1-2DC3-4EF6-A189-5E69D8DDA177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A92973E-A069-44D1-8B76-AE58FBDAE759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0B988D-3FF8-45F5-A4E8-DB345D5D9BC4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5B8A9AA-3B63-4BA1-B271-D57CA5BB48F0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FD67A2-9087-4A02-9C6B-33E1A9D96F7E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D6A5EF-7308-46C1-BAB2-17C1B581AE5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8110BE-F35C-4CF3-9008-4770BE435DF7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7E6E83-35D9-4C1D-8EF4-A13DB2AD6EF6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E41E511-764B-420E-B616-48E51C410F8E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14A647-4C85-4B22-BE5A-F04A5C9CFC4C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10321E2-886B-4FBD-9DA0-8419073DAA79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A02D9A-CA66-46C0-A65F-5EE47EFCD34B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28AA232-93ED-4C2E-9B7D-70BE4576E21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B8E878A-4DFF-45C4-BD73-2A07F9CD4C14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694318D-6E6A-47EE-822B-17A27EDFF29C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EBDC29E-5066-4891-AB18-BDD56705D6D9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A809E526-579E-4222-A7EB-931CF7758E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D76DAF0-E7A5-4248-BEC4-58F06A6FF05A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DE9CB244-8EA7-43ED-85B0-9AA0C7D6F0F1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遗产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104" y="2139698"/>
            <a:ext cx="1913334" cy="22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986745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4100" b="1" kern="100" dirty="0">
                <a:latin typeface="Times New Roman" panose="02020603050405020304"/>
                <a:cs typeface="Courier New" panose="02070309020205020404"/>
              </a:rPr>
              <a:t>Unit 1</a:t>
            </a:r>
            <a:r>
              <a:rPr lang="zh-CN" altLang="zh-CN" sz="41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4100" b="1" kern="100" dirty="0">
                <a:latin typeface="Times New Roman" panose="02020603050405020304"/>
                <a:cs typeface="Courier New" panose="02070309020205020404"/>
              </a:rPr>
              <a:t>Cultural Heritage</a:t>
            </a:r>
            <a:endParaRPr lang="zh-CN" altLang="zh-CN" sz="36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357438" y="2373132"/>
            <a:ext cx="588700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Ⅵ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Rest Parts of the Unit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6</a:t>
            </a:r>
            <a:r>
              <a:rPr lang="zh-CN" altLang="zh-CN" sz="2400" kern="100" baseline="-25000" dirty="0">
                <a:latin typeface="Times New Roman" panose="02020603050405020304"/>
                <a:cs typeface="Times New Roman" panose="02020603050405020304"/>
              </a:rPr>
              <a:t>～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12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02963" y="388542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629842" y="894160"/>
            <a:ext cx="6965156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在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的入口处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entrance fee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进入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5122" y="1335882"/>
            <a:ext cx="172226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 the entrance to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91978" y="1781175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入场费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53691" y="2195513"/>
            <a:ext cx="24404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make one’s entrance into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304800" y="1072754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补全或翻译句子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355997" y="1504951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Gaokao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is the National College __________________ 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入学考试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 in China which started in 1952.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That child, following his mother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进了动物园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游客们在景区门口排起了队。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54091" y="1545432"/>
            <a:ext cx="155555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Entrance Exam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005263" y="2375298"/>
            <a:ext cx="29533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made his entrance into the zoo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40544" y="3155157"/>
            <a:ext cx="589007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visitors lined/queued up at the entrance to the scenic area.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2.quality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质量；品质；素质；特征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adj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优质的；高质量的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Nearly 500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high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quality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digital photographs have been produced since the international project started in 1994.(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1994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年国际项目开始以来，已经制作了将近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万张高质量的数码照片。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写出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quality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在下列各句中的汉语意思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has all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qualities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a good teacher.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他有一个好老师应有的全部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school should pay attention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quality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-oriented education.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学校应该重视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教育。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9963" y="3198019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品质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95513" y="4061223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素质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quality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wood is that it can burn.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木料的一个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是能燃烧。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and our future generations all need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quality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我们及我们的下一代都需要过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生活。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85260" y="1168004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特征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95701" y="1965723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优质的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413147" y="81915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词块积累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454819" y="1251347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 of high quality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　质量上乘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quality and quantity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质量和数量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quality guarantee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品质保障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core quality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核心素养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quality products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优质产品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quality-oriented education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素质教育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251222" y="51911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3.contrast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.&amp;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对比；对照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454819" y="951310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Words to show comparison and/or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contrast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表示比较和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或对照的单词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contrast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interesting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contrast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British legal system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American one.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将英国的法律制度与美国的法律制度进行对比是很有趣的。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contrast to/with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brothers, Tom is rather short.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与几位兄弟相比，汤姆的个子相当矮。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By contrast,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Mary is much more diligent than Tom.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相比之下，玛丽比汤姆勤奋得多。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454819" y="844153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had almost failed the exam but her sister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contrast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had done very well.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她几乎考试不及格，但是与之相反她的姐姐却做得很好。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contrast A ____________ 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比较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contrast 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比较起来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形成对比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比较起来；与此相反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相比之下；与之相比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09788" y="2116932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28826" y="2537223"/>
            <a:ext cx="79252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to/with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00113" y="2927748"/>
            <a:ext cx="11067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contrast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77491" y="3359944"/>
            <a:ext cx="11580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by contrast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386953" y="803673"/>
            <a:ext cx="766286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8675" name="矩形 11"/>
          <p:cNvSpPr>
            <a:spLocks noChangeArrowheads="1"/>
          </p:cNvSpPr>
          <p:nvPr/>
        </p:nvSpPr>
        <p:spPr bwMode="auto">
          <a:xfrm>
            <a:off x="375047" y="1289448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white hair was in contrast ____________ his dark skin.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China has a large population.____________ contrast, Canada has a very small population.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the artificial flowers ____________ (contrast) with natural ones, you can hardly tell the difference.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50469" y="1341835"/>
            <a:ext cx="79252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with/to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023122" y="1727598"/>
            <a:ext cx="66428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By/In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98019" y="2591992"/>
            <a:ext cx="142731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contrasted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4.identify 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确认；认出；找到；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识别；把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看成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identity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身份；一致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454819" y="89773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Underline the relative clauses that the writer uses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identify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following.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在作者用来识别下列内容的相关从句下划线。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identify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及其派生词的用法和意义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app helps you use the camera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identify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color in time.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这个应用程序可以帮助你使用相机及时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颜色。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were not able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identify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using the information you provided.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我们不能通过你提供的信息来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你的身体。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identified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jacket at once; it was my brother’s.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我立即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了那件外套，它是我兄弟的。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4394" y="2603898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识别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815953" y="3424238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确认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84722" y="4235054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认出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矩形 11"/>
          <p:cNvSpPr>
            <a:spLocks noChangeArrowheads="1"/>
          </p:cNvSpPr>
          <p:nvPr/>
        </p:nvSpPr>
        <p:spPr bwMode="auto">
          <a:xfrm>
            <a:off x="454819" y="681038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said that experts have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identified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related threat to children’s health.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据报道，专家已经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了一种对儿童健康的相关威胁。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identified himself 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 old friend of the family.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这家人的老朋友。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police are trying to find out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identity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the man killer.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警方正在努力查明杀人凶手的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identify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确认某人做某事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identify oneself 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自称是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3663" y="1132285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找到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89410" y="1965723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自称是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55232" y="2789635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身份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87166" y="3598069"/>
            <a:ext cx="66428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doing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17007" y="4031457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340519" y="191928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根据汉语提示写出单词的适当形式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3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4" y="843542"/>
            <a:ext cx="859988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397669" y="2405062"/>
            <a:ext cx="842843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1.Lily is a high school student who wants to be a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职业的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actress.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 WHO said that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加工的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meat may lead to cancer.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3.There are some good rules and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传统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in my family, which benefit me a lot.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3963" y="2433638"/>
            <a:ext cx="12549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professional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51522" y="2831307"/>
            <a:ext cx="10490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processed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790950" y="3293269"/>
            <a:ext cx="10105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traditions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1"/>
          <p:cNvSpPr>
            <a:spLocks noChangeArrowheads="1"/>
          </p:cNvSpPr>
          <p:nvPr/>
        </p:nvSpPr>
        <p:spPr bwMode="auto">
          <a:xfrm>
            <a:off x="359569" y="634604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409575" y="1066800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单词拼写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Having confirmed the ____________ 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身份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) of the visitor, the gatekeeper let him in.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(2)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单句语法填空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宋体" panose="02010600030101010101" pitchFamily="2" charset="-122"/>
                <a:ea typeface="黑体" panose="02010609060101010101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She identified herself to the police ____________ the driver of the car.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宋体" panose="02010600030101010101" pitchFamily="2" charset="-122"/>
                <a:ea typeface="黑体" panose="02010609060101010101" charset="-12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Scientists ______________(identify)more than forty chemicals in tobacco so far.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宋体" panose="02010600030101010101" pitchFamily="2" charset="-122"/>
                <a:ea typeface="黑体" panose="02010609060101010101" charset="-12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Firstly, our ____________(identify) can be revealed and we can be in trouble.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表示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认出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的词或短语还有哪些？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6810" y="1503760"/>
            <a:ext cx="8438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identity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25541" y="2345532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31169" y="2765823"/>
            <a:ext cx="151708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identified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39541" y="3155157"/>
            <a:ext cx="8438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identity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47700" y="3977879"/>
            <a:ext cx="34320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recognize, know, tell from, pick 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1"/>
          <p:cNvSpPr>
            <a:spLocks noChangeArrowheads="1"/>
          </p:cNvSpPr>
          <p:nvPr/>
        </p:nvSpPr>
        <p:spPr bwMode="auto">
          <a:xfrm>
            <a:off x="251222" y="682228"/>
            <a:ext cx="8428434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5.Today, the caves are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international as they were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at the time when people travelled the Silk Road.(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如今，这些洞穴和人们在丝绸之路旅行时一样是国际化的了。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454819" y="1845469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【句式解读】　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句中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as international as they were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是比较状语从句，其结构为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“as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i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adj./adv.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as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从句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，意为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像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一样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……”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【用法总结】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(1)as...as possible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尽可能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地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(2)as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＋形容词或副词＋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as </a:t>
            </a:r>
            <a:r>
              <a:rPr lang="en-US" altLang="zh-CN" dirty="0" err="1">
                <a:latin typeface="Times New Roman" panose="02020603050405020304" pitchFamily="18" charset="0"/>
                <a:ea typeface="楷体_GB2312" pitchFamily="49" charset="-122"/>
              </a:rPr>
              <a:t>sth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像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和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一样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(3)as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adj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a/an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＋名词＋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as...  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和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一样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should plant trees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many as possible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我们应该尽可能多种树。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film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interesting 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one.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这部电影和那部电影一样有趣。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Tony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clever a boy 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brother.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托尼是一个和他兄弟一样聪明的男孩。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359569" y="92749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翻译句子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4819" name="矩形 11"/>
          <p:cNvSpPr>
            <a:spLocks noChangeArrowheads="1"/>
          </p:cNvSpPr>
          <p:nvPr/>
        </p:nvSpPr>
        <p:spPr bwMode="auto">
          <a:xfrm>
            <a:off x="404813" y="1413272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这位老人的生活和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20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年前的一样平静。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她和她妈妈一样是位好老师。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让我们尽可能多地试着说英语！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9842" y="1851423"/>
            <a:ext cx="569771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life of the old man is as peaceful as it was 20 years ago.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53653" y="2669382"/>
            <a:ext cx="371005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She is as good a teacher as her mother.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7700" y="3498057"/>
            <a:ext cx="45179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Let’s try speaking English as much as possible!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13147" y="1113235"/>
            <a:ext cx="842843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4.The ____________ (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历史上著名的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) building is as much part of our heritage as the paintings.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5.President Xi once ____________ (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引用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) a Chinese saying, “Close neighbors are better than distant relatives.”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6.It was not until 1911, when the first vitamin was ____________ (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找到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), that people realized the importance of it.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8744" y="1164432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historic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95575" y="1943101"/>
            <a:ext cx="759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quoted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11429" y="2819401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identified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144066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短语语境填空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197644" y="1006079"/>
            <a:ext cx="8748713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1.It has been two years since I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training volunteers.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 tourists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拍照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themselves standing in front of the ancient temple.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teacher noticed that Johnny had been looking out of the window for a long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time.She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decided to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引起他的注意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4.Several of the members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提出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suggestions of their own at the meeting.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5.John ____________ very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熟悉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software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development.He’s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been working on IT for twenty years.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6.—Any good way to get there on time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—Only by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加速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37335" y="1066801"/>
            <a:ext cx="11195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worked 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94272" y="1457326"/>
            <a:ext cx="147219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took photos of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84723" y="2280048"/>
            <a:ext cx="16132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get his attention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938462" y="2668192"/>
            <a:ext cx="13824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came up with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39466" y="3089673"/>
            <a:ext cx="29238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927747" y="3124201"/>
            <a:ext cx="13375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familiar with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431632" y="3899298"/>
            <a:ext cx="12358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speeding up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381000" y="434579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381000" y="801291"/>
            <a:ext cx="842843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187960"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1.Today, the caves are just </a:t>
            </a:r>
            <a:r>
              <a:rPr lang="en-US" altLang="zh-CN" b="1" dirty="0">
                <a:latin typeface="Times New Roman" panose="02020603050405020304" pitchFamily="18" charset="0"/>
              </a:rPr>
              <a:t>as international as they were</a:t>
            </a:r>
            <a:r>
              <a:rPr lang="en-US" altLang="zh-CN" dirty="0">
                <a:latin typeface="Times New Roman" panose="02020603050405020304" pitchFamily="18" charset="0"/>
              </a:rPr>
              <a:t> at the time when people travelled the Silk Road.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	</a:t>
            </a:r>
            <a:r>
              <a:rPr lang="zh-CN" altLang="zh-CN" dirty="0">
                <a:latin typeface="Times New Roman" panose="02020603050405020304" pitchFamily="18" charset="0"/>
              </a:rPr>
              <a:t>如今，这些洞穴和人们在丝绸之路旅行时一样是国际化的了。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仿写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这个小女孩看上去和她上初中时一样漂亮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marL="187960" indent="-187960"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The girl looks _______________________ at the time when she was in junior school.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marL="187960" indent="-187960"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Appreciating one’s own cultural heritage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 is very important for understanding oneself.</a:t>
            </a:r>
            <a:r>
              <a:rPr lang="zh-CN" altLang="zh-CN" dirty="0">
                <a:latin typeface="Times New Roman" panose="02020603050405020304" pitchFamily="18" charset="0"/>
              </a:rPr>
              <a:t>欣赏自己的文化遗产对于了解自己非常重要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marL="187960" indent="-187960"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仿写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早睡早起被认为是个好习惯。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	___________________________________ is considered a good habit.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513" y="2361010"/>
            <a:ext cx="224163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 beautiful as she was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38200" y="3881438"/>
            <a:ext cx="37612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Going to bed early and getting up early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08942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语境串记多义词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28613" y="1521619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In 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process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making preserved meat, there are several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processes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to pay special attention to when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processing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the meat.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在制作腊肉的过程中，有几个步骤在腌肉时需要特别注意。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quality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this kind of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quality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bean is that it has some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qualities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that other beans haven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这种高质量的大豆的特征是它具有其他大豆所没有的一些品质。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8435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485" y="785813"/>
            <a:ext cx="47267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2"/>
          <p:cNvSpPr>
            <a:spLocks noChangeArrowheads="1"/>
          </p:cNvSpPr>
          <p:nvPr/>
        </p:nvSpPr>
        <p:spPr bwMode="auto">
          <a:xfrm>
            <a:off x="4285060" y="669132"/>
            <a:ext cx="82391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记单词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790576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词族联记一类词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宋体" panose="02010600030101010101" pitchFamily="2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反义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613298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opinion</a:t>
            </a:r>
            <a:r>
              <a:rPr lang="en-US" altLang="zh-CN" kern="100" dirty="0" err="1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idea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/view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process</a:t>
            </a:r>
            <a:r>
              <a:rPr lang="en-US" altLang="zh-CN" kern="100" dirty="0" err="1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procedure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download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upload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entrance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exit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1"/>
          <p:cNvSpPr>
            <a:spLocks noChangeArrowheads="1"/>
          </p:cNvSpPr>
          <p:nvPr/>
        </p:nvSpPr>
        <p:spPr bwMode="auto">
          <a:xfrm>
            <a:off x="251222" y="85963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句型公式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291828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as...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像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一样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动名词短语作主语。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11132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1.entrance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 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入口；进入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enter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v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进入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454819" y="1545431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We met a professional archaeologist </a:t>
            </a:r>
            <a:r>
              <a:rPr lang="en-US" altLang="zh-CN" b="1" dirty="0">
                <a:latin typeface="Times New Roman" panose="02020603050405020304" pitchFamily="18" charset="0"/>
              </a:rPr>
              <a:t>at the entrance to</a:t>
            </a:r>
            <a:r>
              <a:rPr lang="en-US" altLang="zh-CN" dirty="0">
                <a:latin typeface="Times New Roman" panose="02020603050405020304" pitchFamily="18" charset="0"/>
              </a:rPr>
              <a:t> the Great Pyramid.(</a:t>
            </a:r>
            <a:r>
              <a:rPr lang="zh-CN" altLang="zh-CN" dirty="0">
                <a:latin typeface="Times New Roman" panose="02020603050405020304" pitchFamily="18" charset="0"/>
              </a:rPr>
              <a:t>教材</a:t>
            </a:r>
            <a:r>
              <a:rPr lang="en-US" altLang="zh-CN" dirty="0">
                <a:latin typeface="Times New Roman" panose="02020603050405020304" pitchFamily="18" charset="0"/>
              </a:rPr>
              <a:t>P</a:t>
            </a:r>
            <a:r>
              <a:rPr lang="en-US" altLang="zh-CN" baseline="-25000" dirty="0">
                <a:latin typeface="Times New Roman" panose="02020603050405020304" pitchFamily="18" charset="0"/>
              </a:rPr>
              <a:t>6</a:t>
            </a:r>
            <a:r>
              <a:rPr lang="en-US" altLang="zh-CN" dirty="0">
                <a:latin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我们在大金字塔的入口处遇见了一位专业的考古学家。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合作探究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体会</a:t>
            </a:r>
            <a:r>
              <a:rPr lang="en-US" altLang="zh-CN" dirty="0">
                <a:latin typeface="Times New Roman" panose="02020603050405020304" pitchFamily="18" charset="0"/>
              </a:rPr>
              <a:t>entrance</a:t>
            </a:r>
            <a:r>
              <a:rPr lang="zh-CN" altLang="zh-CN" dirty="0">
                <a:latin typeface="Times New Roman" panose="02020603050405020304" pitchFamily="18" charset="0"/>
              </a:rPr>
              <a:t>的用法和意义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An </a:t>
            </a:r>
            <a:r>
              <a:rPr lang="en-US" altLang="zh-CN" b="1" dirty="0">
                <a:latin typeface="Times New Roman" panose="02020603050405020304" pitchFamily="18" charset="0"/>
              </a:rPr>
              <a:t>entrance fee</a:t>
            </a:r>
            <a:r>
              <a:rPr lang="en-US" altLang="zh-CN" dirty="0">
                <a:latin typeface="Times New Roman" panose="02020603050405020304" pitchFamily="18" charset="0"/>
              </a:rPr>
              <a:t> is a sum of money which you pay before you go into somewhere like the theater.</a:t>
            </a:r>
            <a:r>
              <a:rPr lang="zh-CN" altLang="zh-CN" dirty="0">
                <a:latin typeface="Times New Roman" panose="02020603050405020304" pitchFamily="18" charset="0"/>
              </a:rPr>
              <a:t>入场费是你在进入剧院之类的地方之前支付的一笔钱。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She </a:t>
            </a:r>
            <a:r>
              <a:rPr lang="en-US" altLang="zh-CN" b="1" dirty="0">
                <a:latin typeface="Times New Roman" panose="02020603050405020304" pitchFamily="18" charset="0"/>
              </a:rPr>
              <a:t>made her entrance into</a:t>
            </a:r>
            <a:r>
              <a:rPr lang="en-US" altLang="zh-CN" dirty="0">
                <a:latin typeface="Times New Roman" panose="02020603050405020304" pitchFamily="18" charset="0"/>
              </a:rPr>
              <a:t> the supermarket, bought a bottle of water and came out in the street.</a:t>
            </a:r>
            <a:r>
              <a:rPr lang="zh-CN" altLang="zh-CN" dirty="0">
                <a:latin typeface="Times New Roman" panose="02020603050405020304" pitchFamily="18" charset="0"/>
              </a:rPr>
              <a:t>她进了超市，买了一瓶水，</a:t>
            </a:r>
            <a:r>
              <a:rPr lang="zh-CN" altLang="zh-CN" dirty="0">
                <a:latin typeface="宋体" panose="02010600030101010101" pitchFamily="2" charset="-122"/>
              </a:rPr>
              <a:t> </a:t>
            </a:r>
            <a:r>
              <a:rPr lang="zh-CN" altLang="zh-CN" dirty="0">
                <a:latin typeface="Times New Roman" panose="02020603050405020304" pitchFamily="18" charset="0"/>
              </a:rPr>
              <a:t>然后出来上了街。</a:t>
            </a:r>
            <a:endParaRPr lang="zh-CN" altLang="zh-CN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579" name="Picture 5" descr="课时要点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" y="519113"/>
            <a:ext cx="8559404" cy="54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Microsoft Office PowerPoint</Application>
  <PresentationFormat>全屏显示(16:9)</PresentationFormat>
  <Paragraphs>214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CAF24791230849C29E85B83BF930A8DD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