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7248613-455D-4857-819B-B6C82DE3D1B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C4A5003-5589-4691-8F17-3930ACD05E7D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E3F3661-4F1B-40F4-A758-469B3782FE2E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4E24170-9094-4FBC-908A-9E1331BF8382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48613-455D-4857-819B-B6C82DE3D1B6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7B9D2-496C-435A-BC97-3817BB00A0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7A691-7C6C-488F-9E6A-607165BFD0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A9689-0A7E-41BD-ACCB-07DD3EC27B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82336C-23DA-41D7-AB76-0EA8E04F86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87B72-7F72-4F27-9E0C-4789389366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65AC-8C9D-4C86-BDD8-E9FA26A79A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DF6D4-C30F-40D6-AA67-69338933F0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1028-1115-45AE-B672-089A53E743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00681-332B-4141-94A0-81EFD749D1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0EF85-75DF-4FA5-9F70-EF8492C561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3EF7F-639A-4182-B2CB-29AE231D13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E0110-981E-4D74-97B4-81542D90A9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07C842E-61F7-4CC8-83C5-B5FC5459524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latin typeface="Times New Roman" panose="02020603050405020304" pitchFamily="18" charset="0"/>
              </a:rPr>
              <a:t>Unit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14</a:t>
            </a:r>
          </a:p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</a:rPr>
              <a:t>I </a:t>
            </a:r>
            <a:r>
              <a:rPr lang="en-US" altLang="zh-CN" sz="4800" b="1" dirty="0">
                <a:latin typeface="Times New Roman" panose="02020603050405020304" pitchFamily="18" charset="0"/>
              </a:rPr>
              <a:t>remember meeting all of </a:t>
            </a:r>
            <a:r>
              <a:rPr lang="en-US" altLang="zh-CN" sz="4800" b="1" dirty="0" smtClean="0">
                <a:latin typeface="Times New Roman" panose="02020603050405020304" pitchFamily="18" charset="0"/>
              </a:rPr>
              <a:t>you </a:t>
            </a:r>
          </a:p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</a:rPr>
              <a:t>in </a:t>
            </a:r>
            <a:r>
              <a:rPr lang="en-US" altLang="zh-CN" sz="4800" b="1" dirty="0">
                <a:latin typeface="Times New Roman" panose="02020603050405020304" pitchFamily="18" charset="0"/>
              </a:rPr>
              <a:t>Grade7.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1916465" y="3581400"/>
            <a:ext cx="5311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</a:rPr>
              <a:t>Section B  Period 4 3a-Self Check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79956" y="52705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WordArt 2"/>
          <p:cNvSpPr>
            <a:spLocks noChangeArrowheads="1" noChangeShapeType="1"/>
          </p:cNvSpPr>
          <p:nvPr/>
        </p:nvSpPr>
        <p:spPr bwMode="auto">
          <a:xfrm>
            <a:off x="2771775" y="260350"/>
            <a:ext cx="34559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9999"/>
                    </a:srgbClr>
                  </a:prstShdw>
                </a:effectLst>
                <a:latin typeface="Arial" panose="020B0604020202020204"/>
                <a:cs typeface="Arial" panose="020B0604020202020204"/>
              </a:rPr>
              <a:t>Self Check</a:t>
            </a:r>
            <a:endParaRPr lang="zh-CN" altLang="en-US" sz="40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9999"/>
                  </a:srgbClr>
                </a:prst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85800" y="981075"/>
            <a:ext cx="7847013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505" indent="-3575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86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66FF"/>
                </a:solidFill>
              </a:rPr>
              <a:t>1 What happened in junior high that made you have these feelings? Complete the chart.</a:t>
            </a:r>
          </a:p>
        </p:txBody>
      </p:sp>
      <p:graphicFrame>
        <p:nvGraphicFramePr>
          <p:cNvPr id="84996" name="Group 4"/>
          <p:cNvGraphicFramePr>
            <a:graphicFrameLocks noGrp="1"/>
          </p:cNvGraphicFramePr>
          <p:nvPr/>
        </p:nvGraphicFramePr>
        <p:xfrm>
          <a:off x="250825" y="2636838"/>
          <a:ext cx="8712200" cy="3938589"/>
        </p:xfrm>
        <a:graphic>
          <a:graphicData uri="http://schemas.openxmlformats.org/drawingml/2006/table">
            <a:tbl>
              <a:tblPr/>
              <a:tblGrid>
                <a:gridCol w="199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Feelings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Memories/ Experiences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excited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happy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worried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2268538" y="3716338"/>
            <a:ext cx="6311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Our class won the sports meeting.</a:t>
            </a:r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2289175" y="4437063"/>
            <a:ext cx="6459538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My friends hold a birthday party for me.</a:t>
            </a:r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2268538" y="5541963"/>
            <a:ext cx="6335712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didn’t finish my homework and my teachers were strict.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7" grpId="0" bldLvl="0" autoUpdateAnimBg="0"/>
      <p:bldP spid="85028" grpId="0" bldLvl="0" autoUpdateAnimBg="0"/>
      <p:bldP spid="85029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Group 2"/>
          <p:cNvGraphicFramePr>
            <a:graphicFrameLocks noGrp="1"/>
          </p:cNvGraphicFramePr>
          <p:nvPr/>
        </p:nvGraphicFramePr>
        <p:xfrm>
          <a:off x="466725" y="836613"/>
          <a:ext cx="8281988" cy="5283201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sad</a:t>
                      </a:r>
                      <a:endParaRPr kumimoji="0" lang="zh-CN" altLang="en-US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tired</a:t>
                      </a:r>
                      <a:endParaRPr kumimoji="0" lang="zh-CN" altLang="en-US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proud</a:t>
                      </a:r>
                      <a:endParaRPr kumimoji="0" lang="zh-CN" altLang="en-US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shy</a:t>
                      </a:r>
                      <a:endParaRPr kumimoji="0" lang="zh-CN" altLang="en-US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1908175" y="1255713"/>
            <a:ext cx="410368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lost my money.</a:t>
            </a:r>
            <a:endParaRPr lang="zh-CN" altLang="en-US" sz="33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1836738" y="2552700"/>
            <a:ext cx="59753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had a school trip in spring.</a:t>
            </a: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1743075" y="3790950"/>
            <a:ext cx="70770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got the first in the final examination.</a:t>
            </a:r>
            <a:endParaRPr lang="zh-CN" altLang="en-US" sz="33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1800225" y="4868863"/>
            <a:ext cx="68040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fell down in front of my classmates on the playground.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9" grpId="0" bldLvl="0" autoUpdateAnimBg="0"/>
      <p:bldP spid="86050" grpId="0" bldLvl="0" autoUpdateAnimBg="0"/>
      <p:bldP spid="86051" grpId="0" bldLvl="0" autoUpdateAnimBg="0"/>
      <p:bldP spid="86052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755650" y="561975"/>
            <a:ext cx="7466013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580" indent="-44958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86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66FF"/>
                </a:solidFill>
              </a:rPr>
              <a:t>2 Fill in the blanks with the correct forms of the verbs in brackets.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813593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I can’t _______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</a:rPr>
              <a:t>(believe)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</a:rPr>
              <a:t>that today is the last day of junior high school. I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</a:rPr>
              <a:t>still</a:t>
            </a:r>
            <a:r>
              <a:rPr lang="en-US" altLang="zh-CN" sz="3400" b="1" dirty="0">
                <a:latin typeface="Times New Roman" panose="02020603050405020304" pitchFamily="18" charset="0"/>
              </a:rPr>
              <a:t> ___</a:t>
            </a:r>
            <a:r>
              <a:rPr lang="zh-CN" altLang="en-US" sz="3400" b="1" dirty="0">
                <a:latin typeface="Times New Roman" panose="02020603050405020304" pitchFamily="18" charset="0"/>
              </a:rPr>
              <a:t>_______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</a:rPr>
              <a:t>(remember)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</a:rPr>
              <a:t>the first day of Grade 7 like it was yesterday. I used to _____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</a:rPr>
              <a:t>(be) a really shy person, so on the first day of junior high, I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</a:rPr>
              <a:t>____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</a:rPr>
              <a:t>(be) so scared and nervous. 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288381" y="1916112"/>
            <a:ext cx="22129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believe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755650" y="3141663"/>
            <a:ext cx="2528888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remember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900113" y="4437063"/>
            <a:ext cx="7921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435600" y="5021263"/>
            <a:ext cx="10795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 bldLvl="0" autoUpdateAnimBg="0"/>
      <p:bldP spid="87045" grpId="0" bldLvl="0" autoUpdateAnimBg="0"/>
      <p:bldP spid="87046" grpId="0" bldLvl="0" autoUpdateAnimBg="0"/>
      <p:bldP spid="87047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539750" y="630238"/>
            <a:ext cx="7993063" cy="574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I _______ (think) that I would never make any friends. But now, I _______ (realize) that I was just being silly. Since then, I __________ (make) so many good friends and I ___________ (share) so many good memories with them. Even though I ____ (be) sad that junior high is over, I ___________ (look) forward to new experiences in senior high</a:t>
            </a:r>
            <a:r>
              <a:rPr lang="en-US" altLang="zh-CN" sz="3400" b="1" dirty="0" smtClean="0">
                <a:latin typeface="Times New Roman" panose="02020603050405020304" pitchFamily="18" charset="0"/>
              </a:rPr>
              <a:t>! </a:t>
            </a:r>
            <a:endParaRPr lang="en-US" altLang="zh-CN" sz="3400" b="1" dirty="0">
              <a:latin typeface="Times New Roman" panose="02020603050405020304" pitchFamily="18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828675" y="619125"/>
            <a:ext cx="18002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thought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03800" y="1274763"/>
            <a:ext cx="2173288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realize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25475" y="2492375"/>
            <a:ext cx="24352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have made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677988" y="3148013"/>
            <a:ext cx="2751137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have shared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7380288" y="3716338"/>
            <a:ext cx="9366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676275" y="4948238"/>
            <a:ext cx="26003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am looking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3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ldLvl="0" autoUpdateAnimBg="0"/>
      <p:bldP spid="88068" grpId="0" bldLvl="0" autoUpdateAnimBg="0"/>
      <p:bldP spid="88069" grpId="0" bldLvl="0" autoUpdateAnimBg="0"/>
      <p:bldP spid="88070" grpId="0" bldLvl="0" autoUpdateAnimBg="0"/>
      <p:bldP spid="88071" grpId="0" bldLvl="0" autoUpdateAnimBg="0"/>
      <p:bldP spid="88072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93837" y="3657600"/>
            <a:ext cx="5976938" cy="6477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3400" b="1">
                <a:solidFill>
                  <a:srgbClr val="9933FF"/>
                </a:solidFill>
              </a:rPr>
              <a:t>Finish your passage in 3b.</a:t>
            </a:r>
          </a:p>
        </p:txBody>
      </p:sp>
      <p:pic>
        <p:nvPicPr>
          <p:cNvPr id="89091" name="Picture 3" descr="homeworke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1484313"/>
            <a:ext cx="4862513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4"/>
          <p:cNvSpPr>
            <a:spLocks noChangeArrowheads="1" noChangeShapeType="1" noTextEdit="1"/>
          </p:cNvSpPr>
          <p:nvPr/>
        </p:nvSpPr>
        <p:spPr bwMode="auto">
          <a:xfrm>
            <a:off x="2771775" y="476250"/>
            <a:ext cx="3814763" cy="9810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bevel/>
                </a:ln>
                <a:gradFill rotWithShape="1">
                  <a:gsLst>
                    <a:gs pos="0">
                      <a:srgbClr val="9933FF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Revision 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bevel/>
              </a:ln>
              <a:gradFill rotWithShape="1">
                <a:gsLst>
                  <a:gs pos="0">
                    <a:srgbClr val="9933FF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900113" y="2165350"/>
            <a:ext cx="4010025" cy="425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对某人心存感激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连同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对</a:t>
            </a:r>
            <a:r>
              <a:rPr lang="en-US" altLang="zh-CN" sz="3400" b="1" dirty="0">
                <a:latin typeface="Times New Roman" panose="02020603050405020304" pitchFamily="18" charset="0"/>
              </a:rPr>
              <a:t>......</a:t>
            </a:r>
            <a:r>
              <a:rPr lang="zh-CN" altLang="en-US" sz="3400" b="1" dirty="0">
                <a:latin typeface="Times New Roman" panose="02020603050405020304" pitchFamily="18" charset="0"/>
              </a:rPr>
              <a:t>有责任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渴求，渴望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（时间）过去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弄得一团乱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沉住气；保持冷静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686300" y="2236788"/>
            <a:ext cx="3427413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be thankful to </a:t>
            </a:r>
            <a:r>
              <a:rPr lang="en-US" altLang="zh-CN" sz="34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sb</a:t>
            </a:r>
            <a:endParaRPr lang="en-US" altLang="zh-CN" sz="34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686300" y="2773363"/>
            <a:ext cx="22733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along with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4686300" y="3389313"/>
            <a:ext cx="364172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be responsible for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714875" y="3997325"/>
            <a:ext cx="285115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be thirsty for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716463" y="4573588"/>
            <a:ext cx="1338262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go by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716463" y="5149850"/>
            <a:ext cx="2778125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make a mess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714875" y="5765800"/>
            <a:ext cx="306705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keep one’s cool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900113" y="1557338"/>
            <a:ext cx="56165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 dirty="0">
                <a:solidFill>
                  <a:srgbClr val="0066FF"/>
                </a:solidFill>
              </a:rPr>
              <a:t>Translate the phrases.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/>
      <p:bldP spid="76807" grpId="0"/>
      <p:bldP spid="76808" grpId="0"/>
      <p:bldP spid="76809" grpId="0"/>
      <p:bldP spid="768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331913" y="836613"/>
            <a:ext cx="2519362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骄傲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出发；启程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犯错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放弃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之前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充满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处理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成长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343400" y="836613"/>
            <a:ext cx="26765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be proud of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356100" y="1525588"/>
            <a:ext cx="18129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set out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4356100" y="2173288"/>
            <a:ext cx="325278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make mistakes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356100" y="2781300"/>
            <a:ext cx="17399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give up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356100" y="3543300"/>
            <a:ext cx="2100263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ahead of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343400" y="4221163"/>
            <a:ext cx="21717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be full of 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343400" y="4868863"/>
            <a:ext cx="2028825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deal with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356100" y="5445125"/>
            <a:ext cx="2028825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grow up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8" grpId="0"/>
      <p:bldP spid="77829" grpId="0"/>
      <p:bldP spid="77830" grpId="0"/>
      <p:bldP spid="77831" grpId="0"/>
      <p:bldP spid="77832" grpId="0"/>
      <p:bldP spid="77833" grpId="0"/>
      <p:bldP spid="778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827088" y="360363"/>
            <a:ext cx="3600450" cy="602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学校调查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连续几次地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达标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休息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清楚地指示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对某人有耐心的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解决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指导某人做事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投入更多的努力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356100" y="5661025"/>
            <a:ext cx="388778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put in more effort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284663" y="404813"/>
            <a:ext cx="3024187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school survey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283075" y="1093788"/>
            <a:ext cx="18732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in a row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284663" y="1741488"/>
            <a:ext cx="38163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meet the standard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4284663" y="2390775"/>
            <a:ext cx="2808287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take a break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313238" y="3038475"/>
            <a:ext cx="3643312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clear instructions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356100" y="3686175"/>
            <a:ext cx="38163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be patient with sb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4356100" y="4333875"/>
            <a:ext cx="216058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work out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356100" y="5013325"/>
            <a:ext cx="33845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guide sb to do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78853" grpId="0"/>
      <p:bldP spid="78854" grpId="0"/>
      <p:bldP spid="78855" grpId="0"/>
      <p:bldP spid="78856" grpId="0"/>
      <p:bldP spid="78857" grpId="0"/>
      <p:bldP spid="78858" grpId="0"/>
      <p:bldP spid="788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Oval 2"/>
          <p:cNvSpPr>
            <a:spLocks noChangeArrowheads="1"/>
          </p:cNvSpPr>
          <p:nvPr/>
        </p:nvSpPr>
        <p:spPr bwMode="auto">
          <a:xfrm>
            <a:off x="395288" y="1916113"/>
            <a:ext cx="863600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</a:rPr>
              <a:t>3a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403350" y="1773238"/>
            <a:ext cx="6840538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FF"/>
                </a:solidFill>
              </a:rPr>
              <a:t>Think of a person or an event from junior high school that you will never forget. Make some notes about how this person or event changed your life in some way. </a:t>
            </a:r>
            <a:endParaRPr lang="en-US" altLang="zh-CN" b="1" dirty="0"/>
          </a:p>
        </p:txBody>
      </p:sp>
      <p:pic>
        <p:nvPicPr>
          <p:cNvPr id="79876" name="Picture 4" descr="practic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775" y="333375"/>
            <a:ext cx="3579813" cy="113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468313" y="762000"/>
            <a:ext cx="8523287" cy="490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person?/ What is the event?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endParaRPr lang="en-US" altLang="zh-C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and where did you first meet this person?/ When and where did this event happen?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endParaRPr lang="en-US" altLang="zh-C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you feel when you met this person?/ How did you feel when this event happened?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77888" y="1663700"/>
            <a:ext cx="7223125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this person help you?/ What happened later?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             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has this person’s advice/</a:t>
            </a: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changed your life?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Oval 2"/>
          <p:cNvSpPr>
            <a:spLocks noChangeArrowheads="1"/>
          </p:cNvSpPr>
          <p:nvPr/>
        </p:nvSpPr>
        <p:spPr bwMode="auto">
          <a:xfrm>
            <a:off x="1403350" y="692150"/>
            <a:ext cx="863600" cy="84613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FF0000"/>
                </a:solidFill>
              </a:rPr>
              <a:t>3b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55650" y="1733550"/>
            <a:ext cx="71516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66FF"/>
                </a:solidFill>
              </a:rPr>
              <a:t>Write a passage about the person or event you thought abut in 3a.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827088" y="3068638"/>
            <a:ext cx="7561262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Describe the person/event.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Explain how you feel about this person/ event.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Describe how this person/ event has changed your life.</a:t>
            </a:r>
          </a:p>
        </p:txBody>
      </p:sp>
      <p:pic>
        <p:nvPicPr>
          <p:cNvPr id="82949" name="Picture 5" descr="writing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476250"/>
            <a:ext cx="4608512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2420938"/>
            <a:ext cx="7283450" cy="3529012"/>
          </a:xfrm>
        </p:spPr>
        <p:txBody>
          <a:bodyPr/>
          <a:lstStyle/>
          <a:p>
            <a:pPr marL="449580" indent="-44958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写中学生活中的难忘的人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事。</a:t>
            </a:r>
          </a:p>
          <a:p>
            <a:pPr marL="449580" indent="-44958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事件要有五要素：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when, where, who, what, how, why</a:t>
            </a:r>
          </a:p>
          <a:p>
            <a:pPr marL="449580" indent="-44958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最后阐述这件事对自己所产生的影响。</a:t>
            </a:r>
          </a:p>
        </p:txBody>
      </p:sp>
      <p:sp>
        <p:nvSpPr>
          <p:cNvPr id="83971" name="WordArt 3"/>
          <p:cNvSpPr>
            <a:spLocks noChangeArrowheads="1" noChangeShapeType="1" noTextEdit="1"/>
          </p:cNvSpPr>
          <p:nvPr/>
        </p:nvSpPr>
        <p:spPr bwMode="auto">
          <a:xfrm>
            <a:off x="2555875" y="1052513"/>
            <a:ext cx="3816350" cy="9842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r>
              <a:rPr lang="zh-CN" altLang="en-US" sz="3600" b="1" kern="10" dirty="0">
                <a:ln w="12700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chemeClr val="accent1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写作指导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全屏显示(4:3)</PresentationFormat>
  <Paragraphs>110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4E58A0B4131143ADA355769959512A97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