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8B8B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37.wmf"/><Relationship Id="rId1" Type="http://schemas.openxmlformats.org/officeDocument/2006/relationships/image" Target="../media/image44.wmf"/><Relationship Id="rId4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E44FFE2-6616-4F47-A7A4-0130BF6A77B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BACCC72-5E06-4F91-AE0C-249D57B8871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F8FF4C89-F7D3-4B3C-9CD4-3C103A6C15C3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43A0AAAF-A6D8-4DB9-BAA8-87BC220C567B}" type="slidenum">
              <a:rPr lang="zh-CN" altLang="en-US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47429D88-169C-48DF-B875-2E6C0CB14371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337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37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05D2F8A8-85C5-4258-A8EA-C38437688AE4}" type="slidenum">
              <a:rPr lang="zh-CN" altLang="en-US"/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358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58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FE926AFA-BB49-4EB1-A708-629C99AA045B}" type="slidenum">
              <a:rPr lang="zh-CN" altLang="en-US"/>
              <a:t>27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378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78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1CD16271-8BF7-4E53-9C0F-08E8FBD58FFC}" type="slidenum">
              <a:rPr lang="zh-CN" altLang="en-US"/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ln>
            <a:miter lim="800000"/>
          </a:ln>
        </p:spPr>
      </p:sp>
      <p:sp>
        <p:nvSpPr>
          <p:cNvPr id="399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99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45857122-AB37-43D5-AA7A-1EB650DF2436}" type="slidenum">
              <a:rPr lang="zh-CN" altLang="en-US"/>
              <a:t>29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697B6-354D-42E5-982A-CCEED672156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D6AC7-7E31-4208-AA1B-450E953D91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5254A-D02E-4467-B3D1-B255D801E4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3BBC9-D20A-4834-92ED-04BC28DEEFA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43E76-59D7-44CB-8E53-3AEFBA862CC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D9CBE-BAD7-4E00-9F29-4B7820BE23B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8C9F1-86E1-4F11-8E37-F5C0C92EAE8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C254-7244-4427-95D6-17181AF6774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D4B75-1F20-4C87-BC72-8BB7D63C28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D3F33-1289-4358-B698-1FC5EC8198A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0638-849E-4084-86C2-07FA7FC446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FCA90C9-FCDE-4832-872F-27AFF446BCD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6.bin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9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49.png"/><Relationship Id="rId3" Type="http://schemas.openxmlformats.org/officeDocument/2006/relationships/image" Target="../media/image47.png"/><Relationship Id="rId7" Type="http://schemas.openxmlformats.org/officeDocument/2006/relationships/image" Target="../media/image37.wmf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6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2286000"/>
            <a:ext cx="9132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次函数的图像和性质</a:t>
            </a:r>
            <a:endParaRPr lang="en-US" altLang="zh-CN" sz="44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0" name="MH_Text_1"/>
          <p:cNvSpPr>
            <a:spLocks noChangeArrowheads="1"/>
          </p:cNvSpPr>
          <p:nvPr/>
        </p:nvSpPr>
        <p:spPr bwMode="auto">
          <a:xfrm>
            <a:off x="723900" y="4654723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3" name="MH_SubTitle_1"/>
          <p:cNvSpPr>
            <a:spLocks noChangeArrowheads="1"/>
          </p:cNvSpPr>
          <p:nvPr/>
        </p:nvSpPr>
        <p:spPr bwMode="auto">
          <a:xfrm>
            <a:off x="722313" y="4926186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4" name="MH_Other_1"/>
          <p:cNvSpPr>
            <a:spLocks noChangeArrowheads="1"/>
          </p:cNvSpPr>
          <p:nvPr/>
        </p:nvSpPr>
        <p:spPr bwMode="auto">
          <a:xfrm>
            <a:off x="2149475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Text_2"/>
          <p:cNvSpPr>
            <a:spLocks noChangeArrowheads="1"/>
          </p:cNvSpPr>
          <p:nvPr/>
        </p:nvSpPr>
        <p:spPr bwMode="auto">
          <a:xfrm>
            <a:off x="2711450" y="4653136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SubTitle_2"/>
          <p:cNvSpPr>
            <a:spLocks noChangeArrowheads="1"/>
          </p:cNvSpPr>
          <p:nvPr/>
        </p:nvSpPr>
        <p:spPr bwMode="auto">
          <a:xfrm>
            <a:off x="2711450" y="4926186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7" name="MH_Other_2"/>
          <p:cNvSpPr>
            <a:spLocks noChangeArrowheads="1"/>
          </p:cNvSpPr>
          <p:nvPr/>
        </p:nvSpPr>
        <p:spPr bwMode="auto">
          <a:xfrm>
            <a:off x="2746375" y="5094461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8" name="MH_Other_3"/>
          <p:cNvSpPr>
            <a:spLocks noChangeArrowheads="1"/>
          </p:cNvSpPr>
          <p:nvPr/>
        </p:nvSpPr>
        <p:spPr bwMode="auto">
          <a:xfrm>
            <a:off x="4179888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Text_3"/>
          <p:cNvSpPr>
            <a:spLocks noChangeArrowheads="1"/>
          </p:cNvSpPr>
          <p:nvPr/>
        </p:nvSpPr>
        <p:spPr bwMode="auto">
          <a:xfrm>
            <a:off x="4719638" y="4653136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SubTitle_3"/>
          <p:cNvSpPr>
            <a:spLocks noChangeArrowheads="1"/>
          </p:cNvSpPr>
          <p:nvPr/>
        </p:nvSpPr>
        <p:spPr bwMode="auto">
          <a:xfrm>
            <a:off x="4719638" y="4926186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1" name="MH_Other_4"/>
          <p:cNvSpPr>
            <a:spLocks noChangeArrowheads="1"/>
          </p:cNvSpPr>
          <p:nvPr/>
        </p:nvSpPr>
        <p:spPr bwMode="auto">
          <a:xfrm>
            <a:off x="4776788" y="5094461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2" name="MH_Other_5"/>
          <p:cNvSpPr>
            <a:spLocks noChangeArrowheads="1"/>
          </p:cNvSpPr>
          <p:nvPr/>
        </p:nvSpPr>
        <p:spPr bwMode="auto">
          <a:xfrm>
            <a:off x="6178550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1" name="MH_Text_4"/>
          <p:cNvSpPr>
            <a:spLocks noChangeArrowheads="1"/>
          </p:cNvSpPr>
          <p:nvPr/>
        </p:nvSpPr>
        <p:spPr bwMode="auto">
          <a:xfrm>
            <a:off x="6727825" y="4653136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SubTitle_4"/>
          <p:cNvSpPr>
            <a:spLocks noChangeArrowheads="1"/>
          </p:cNvSpPr>
          <p:nvPr/>
        </p:nvSpPr>
        <p:spPr bwMode="auto">
          <a:xfrm>
            <a:off x="6727825" y="4926186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5" name="MH_Other_6"/>
          <p:cNvSpPr>
            <a:spLocks noChangeArrowheads="1"/>
          </p:cNvSpPr>
          <p:nvPr/>
        </p:nvSpPr>
        <p:spPr bwMode="auto">
          <a:xfrm>
            <a:off x="6777038" y="5094461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6" name="MH_Other_7"/>
          <p:cNvGrpSpPr/>
          <p:nvPr/>
        </p:nvGrpSpPr>
        <p:grpSpPr bwMode="auto">
          <a:xfrm>
            <a:off x="2085975" y="5050011"/>
            <a:ext cx="890588" cy="266700"/>
            <a:chOff x="0" y="0"/>
            <a:chExt cx="561" cy="169"/>
          </a:xfrm>
        </p:grpSpPr>
        <p:pic>
          <p:nvPicPr>
            <p:cNvPr id="4117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7" name="MH_Other_8"/>
          <p:cNvSpPr>
            <a:spLocks noChangeArrowheads="1"/>
          </p:cNvSpPr>
          <p:nvPr/>
        </p:nvSpPr>
        <p:spPr bwMode="auto">
          <a:xfrm>
            <a:off x="2184400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0" name="MH_Other_9"/>
          <p:cNvGrpSpPr/>
          <p:nvPr/>
        </p:nvGrpSpPr>
        <p:grpSpPr bwMode="auto">
          <a:xfrm>
            <a:off x="4116388" y="5050011"/>
            <a:ext cx="889000" cy="266700"/>
            <a:chOff x="0" y="0"/>
            <a:chExt cx="560" cy="169"/>
          </a:xfrm>
        </p:grpSpPr>
        <p:pic>
          <p:nvPicPr>
            <p:cNvPr id="4121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2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1" name="MH_Other_10"/>
          <p:cNvSpPr>
            <a:spLocks noChangeArrowheads="1"/>
          </p:cNvSpPr>
          <p:nvPr/>
        </p:nvSpPr>
        <p:spPr bwMode="auto">
          <a:xfrm>
            <a:off x="4214813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4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050" y="5050011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6226175" y="5151611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4" name="MH_Other_12"/>
          <p:cNvSpPr>
            <a:spLocks noChangeArrowheads="1"/>
          </p:cNvSpPr>
          <p:nvPr/>
        </p:nvSpPr>
        <p:spPr bwMode="auto">
          <a:xfrm>
            <a:off x="6213475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8" name="Rectangle 5"/>
          <p:cNvSpPr>
            <a:spLocks noChangeArrowheads="1"/>
          </p:cNvSpPr>
          <p:nvPr/>
        </p:nvSpPr>
        <p:spPr bwMode="auto">
          <a:xfrm>
            <a:off x="694754" y="3573016"/>
            <a:ext cx="79549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3200" dirty="0">
                <a:latin typeface="Times New Roman" panose="02020603050405020304" pitchFamily="18" charset="0"/>
                <a:ea typeface="方正黑体_GBK" pitchFamily="65" charset="-122"/>
              </a:rPr>
              <a:t>第</a:t>
            </a:r>
            <a:r>
              <a:rPr lang="en-US" altLang="zh-CN" sz="3200" dirty="0">
                <a:latin typeface="Times New Roman" panose="02020603050405020304" pitchFamily="18" charset="0"/>
                <a:ea typeface="方正黑体_GBK" pitchFamily="65" charset="-122"/>
              </a:rPr>
              <a:t>3</a:t>
            </a:r>
            <a:r>
              <a:rPr lang="zh-CN" altLang="en-US" sz="3200" dirty="0">
                <a:latin typeface="Times New Roman" panose="02020603050405020304" pitchFamily="18" charset="0"/>
                <a:ea typeface="方正黑体_GBK" pitchFamily="65" charset="-122"/>
              </a:rPr>
              <a:t>课</a:t>
            </a:r>
            <a:r>
              <a:rPr lang="zh-CN" altLang="en-US" sz="3200" dirty="0" smtClean="0">
                <a:latin typeface="Times New Roman" panose="02020603050405020304" pitchFamily="18" charset="0"/>
                <a:ea typeface="方正黑体_GBK" pitchFamily="65" charset="-122"/>
              </a:rPr>
              <a:t>时</a:t>
            </a:r>
            <a:endParaRPr lang="zh-CN" altLang="en-US" sz="3200" dirty="0">
              <a:latin typeface="Times New Roman" panose="02020603050405020304" pitchFamily="18" charset="0"/>
              <a:ea typeface="方正黑体_GBK" pitchFamily="65" charset="-122"/>
            </a:endParaRPr>
          </a:p>
        </p:txBody>
      </p:sp>
      <p:sp>
        <p:nvSpPr>
          <p:cNvPr id="4129" name="Text Box 4"/>
          <p:cNvSpPr txBox="1">
            <a:spLocks noChangeArrowheads="1"/>
          </p:cNvSpPr>
          <p:nvPr/>
        </p:nvSpPr>
        <p:spPr bwMode="auto">
          <a:xfrm>
            <a:off x="-11112" y="764703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第三十章 </a:t>
            </a:r>
            <a:r>
              <a:rPr lang="zh-CN" altLang="en-US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次函数</a:t>
            </a: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34925" y="6429375"/>
            <a:ext cx="9144000" cy="42862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-9311" y="5900372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/>
          <p:nvPr/>
        </p:nvSpPr>
        <p:spPr>
          <a:xfrm>
            <a:off x="179388" y="674688"/>
            <a:ext cx="8569325" cy="6445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5</a:t>
            </a: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结合</a:t>
            </a:r>
            <a:r>
              <a:rPr lang="zh-CN" altLang="en-US" sz="2400" noProof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二次函数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              的图像，说出其性质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</a:p>
        </p:txBody>
      </p:sp>
      <p:graphicFrame>
        <p:nvGraphicFramePr>
          <p:cNvPr id="14338" name="Object 2"/>
          <p:cNvGraphicFramePr/>
          <p:nvPr/>
        </p:nvGraphicFramePr>
        <p:xfrm>
          <a:off x="3060700" y="620713"/>
          <a:ext cx="27924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r:id="rId3" imgW="1118235" imgH="393700" progId="Equation.DSMT4">
                  <p:embed/>
                </p:oleObj>
              </mc:Choice>
              <mc:Fallback>
                <p:oleObj r:id="rId3" imgW="1118235" imgH="3937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620713"/>
                        <a:ext cx="2792413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任意多边形 103"/>
          <p:cNvSpPr/>
          <p:nvPr/>
        </p:nvSpPr>
        <p:spPr bwMode="auto">
          <a:xfrm>
            <a:off x="5924550" y="2514600"/>
            <a:ext cx="2103438" cy="1755775"/>
          </a:xfrm>
          <a:custGeom>
            <a:avLst/>
            <a:gdLst>
              <a:gd name="connsiteX0" fmla="*/ 0 w 2104373"/>
              <a:gd name="connsiteY0" fmla="*/ 12526 h 1755732"/>
              <a:gd name="connsiteX1" fmla="*/ 1077239 w 2104373"/>
              <a:gd name="connsiteY1" fmla="*/ 1753644 h 1755732"/>
              <a:gd name="connsiteX2" fmla="*/ 2104373 w 2104373"/>
              <a:gd name="connsiteY2" fmla="*/ 0 h 1755732"/>
              <a:gd name="connsiteX3" fmla="*/ 2104373 w 2104373"/>
              <a:gd name="connsiteY3" fmla="*/ 0 h 175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373" h="1755732">
                <a:moveTo>
                  <a:pt x="0" y="12526"/>
                </a:moveTo>
                <a:cubicBezTo>
                  <a:pt x="363255" y="884129"/>
                  <a:pt x="726510" y="1755732"/>
                  <a:pt x="1077239" y="1753644"/>
                </a:cubicBezTo>
                <a:cubicBezTo>
                  <a:pt x="1427968" y="1751556"/>
                  <a:pt x="2104373" y="0"/>
                  <a:pt x="2104373" y="0"/>
                </a:cubicBezTo>
                <a:lnTo>
                  <a:pt x="2104373" y="0"/>
                </a:lnTo>
              </a:path>
            </a:pathLst>
          </a:custGeom>
          <a:solidFill>
            <a:schemeClr val="accent1"/>
          </a:solidFill>
          <a:ln w="254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340" name="Oval 58"/>
          <p:cNvSpPr>
            <a:spLocks noChangeArrowheads="1"/>
          </p:cNvSpPr>
          <p:nvPr/>
        </p:nvSpPr>
        <p:spPr bwMode="auto">
          <a:xfrm flipV="1">
            <a:off x="6908800" y="42116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4341" name="组合 105"/>
          <p:cNvGrpSpPr/>
          <p:nvPr/>
        </p:nvGrpSpPr>
        <p:grpSpPr bwMode="auto">
          <a:xfrm>
            <a:off x="4714875" y="1414463"/>
            <a:ext cx="4297363" cy="4032250"/>
            <a:chOff x="4429770" y="1628800"/>
            <a:chExt cx="4297208" cy="4032448"/>
          </a:xfrm>
        </p:grpSpPr>
        <p:sp>
          <p:nvSpPr>
            <p:cNvPr id="14342" name="TextBox 106"/>
            <p:cNvSpPr txBox="1">
              <a:spLocks noChangeArrowheads="1"/>
            </p:cNvSpPr>
            <p:nvPr/>
          </p:nvSpPr>
          <p:spPr bwMode="auto">
            <a:xfrm>
              <a:off x="6105654" y="5199583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5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3" name="TextBox 107"/>
            <p:cNvSpPr txBox="1">
              <a:spLocks noChangeArrowheads="1"/>
            </p:cNvSpPr>
            <p:nvPr/>
          </p:nvSpPr>
          <p:spPr bwMode="auto">
            <a:xfrm>
              <a:off x="7452320" y="5194770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4" name="TextBox 108"/>
            <p:cNvSpPr txBox="1">
              <a:spLocks noChangeArrowheads="1"/>
            </p:cNvSpPr>
            <p:nvPr/>
          </p:nvSpPr>
          <p:spPr bwMode="auto">
            <a:xfrm>
              <a:off x="8388424" y="5157192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5" name="TextBox 109"/>
            <p:cNvSpPr txBox="1">
              <a:spLocks noChangeArrowheads="1"/>
            </p:cNvSpPr>
            <p:nvPr/>
          </p:nvSpPr>
          <p:spPr bwMode="auto">
            <a:xfrm>
              <a:off x="4644008" y="16288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6" name="TextBox 110"/>
            <p:cNvSpPr txBox="1">
              <a:spLocks noChangeArrowheads="1"/>
            </p:cNvSpPr>
            <p:nvPr/>
          </p:nvSpPr>
          <p:spPr bwMode="auto">
            <a:xfrm>
              <a:off x="4644008" y="3759423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5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7" name="TextBox 111"/>
            <p:cNvSpPr txBox="1">
              <a:spLocks noChangeArrowheads="1"/>
            </p:cNvSpPr>
            <p:nvPr/>
          </p:nvSpPr>
          <p:spPr bwMode="auto">
            <a:xfrm>
              <a:off x="4512518" y="2319263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348" name="组合 115"/>
            <p:cNvGrpSpPr/>
            <p:nvPr/>
          </p:nvGrpSpPr>
          <p:grpSpPr bwMode="auto">
            <a:xfrm>
              <a:off x="4429770" y="1844824"/>
              <a:ext cx="4030662" cy="3816350"/>
              <a:chOff x="4429770" y="1844824"/>
              <a:chExt cx="4030662" cy="3816350"/>
            </a:xfrm>
          </p:grpSpPr>
          <p:grpSp>
            <p:nvGrpSpPr>
              <p:cNvPr id="14349" name="组合 105"/>
              <p:cNvGrpSpPr/>
              <p:nvPr/>
            </p:nvGrpSpPr>
            <p:grpSpPr bwMode="auto">
              <a:xfrm>
                <a:off x="4429770" y="1844824"/>
                <a:ext cx="4030662" cy="3816350"/>
                <a:chOff x="4429770" y="1844824"/>
                <a:chExt cx="4030662" cy="3816350"/>
              </a:xfrm>
            </p:grpSpPr>
            <p:grpSp>
              <p:nvGrpSpPr>
                <p:cNvPr id="14350" name="组合 103"/>
                <p:cNvGrpSpPr/>
                <p:nvPr/>
              </p:nvGrpSpPr>
              <p:grpSpPr bwMode="auto">
                <a:xfrm>
                  <a:off x="4429770" y="1844824"/>
                  <a:ext cx="4030662" cy="3816350"/>
                  <a:chOff x="4751388" y="2708994"/>
                  <a:chExt cx="4030662" cy="3816350"/>
                </a:xfrm>
              </p:grpSpPr>
              <p:sp>
                <p:nvSpPr>
                  <p:cNvPr id="1435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6972472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2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33256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3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118225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4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4751388" y="6165304"/>
                    <a:ext cx="403066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tailEnd type="arrow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5" name="Line 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79554" y="2708994"/>
                    <a:ext cx="0" cy="381635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tailEnd type="arrow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6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588719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7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012457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723532"/>
                    <a:ext cx="3670300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43619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147269"/>
                    <a:ext cx="3670300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385993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357259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87764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4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299633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616498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6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72691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7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7558088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8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7845425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9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813435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8421688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5419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82930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4055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96570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7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5265564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376" name="Line 25"/>
                <p:cNvSpPr>
                  <a:spLocks noChangeShapeType="1"/>
                </p:cNvSpPr>
                <p:nvPr/>
              </p:nvSpPr>
              <p:spPr bwMode="auto">
                <a:xfrm>
                  <a:off x="6372200" y="2061244"/>
                  <a:ext cx="0" cy="3455988"/>
                </a:xfrm>
                <a:prstGeom prst="line">
                  <a:avLst/>
                </a:prstGeom>
                <a:noFill/>
                <a:ln w="9525">
                  <a:solidFill>
                    <a:srgbClr val="0066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77" name="Line 14"/>
              <p:cNvSpPr>
                <a:spLocks noChangeShapeType="1"/>
              </p:cNvSpPr>
              <p:nvPr/>
            </p:nvSpPr>
            <p:spPr bwMode="auto">
              <a:xfrm>
                <a:off x="4503295" y="2408362"/>
                <a:ext cx="3670300" cy="0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4378" name="Oval 58"/>
          <p:cNvSpPr>
            <a:spLocks noChangeArrowheads="1"/>
          </p:cNvSpPr>
          <p:nvPr/>
        </p:nvSpPr>
        <p:spPr bwMode="auto">
          <a:xfrm flipV="1">
            <a:off x="6045200" y="28749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79" name="Oval 58"/>
          <p:cNvSpPr>
            <a:spLocks noChangeArrowheads="1"/>
          </p:cNvSpPr>
          <p:nvPr/>
        </p:nvSpPr>
        <p:spPr bwMode="auto">
          <a:xfrm flipV="1">
            <a:off x="7775575" y="28749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80" name="Oval 58"/>
          <p:cNvSpPr>
            <a:spLocks noChangeArrowheads="1"/>
          </p:cNvSpPr>
          <p:nvPr/>
        </p:nvSpPr>
        <p:spPr bwMode="auto">
          <a:xfrm flipV="1">
            <a:off x="6362700" y="36099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81" name="Oval 58"/>
          <p:cNvSpPr>
            <a:spLocks noChangeArrowheads="1"/>
          </p:cNvSpPr>
          <p:nvPr/>
        </p:nvSpPr>
        <p:spPr bwMode="auto">
          <a:xfrm flipV="1">
            <a:off x="7485063" y="36099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82" name="Oval 58"/>
          <p:cNvSpPr>
            <a:spLocks noChangeArrowheads="1"/>
          </p:cNvSpPr>
          <p:nvPr/>
        </p:nvSpPr>
        <p:spPr bwMode="auto">
          <a:xfrm flipV="1">
            <a:off x="6624638" y="40259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83" name="Oval 58"/>
          <p:cNvSpPr>
            <a:spLocks noChangeArrowheads="1"/>
          </p:cNvSpPr>
          <p:nvPr/>
        </p:nvSpPr>
        <p:spPr bwMode="auto">
          <a:xfrm flipV="1">
            <a:off x="7197725" y="40386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7" name="Line 16"/>
          <p:cNvSpPr>
            <a:spLocks noChangeShapeType="1"/>
          </p:cNvSpPr>
          <p:nvPr/>
        </p:nvSpPr>
        <p:spPr bwMode="auto">
          <a:xfrm>
            <a:off x="6959600" y="1844675"/>
            <a:ext cx="0" cy="3455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6659563" y="1484313"/>
            <a:ext cx="666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=6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106363" y="1844675"/>
            <a:ext cx="431958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&lt;6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的增大而减小；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&gt;6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的增大而增大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87" name="TextBox 108"/>
          <p:cNvSpPr txBox="1">
            <a:spLocks noChangeArrowheads="1"/>
          </p:cNvSpPr>
          <p:nvPr/>
        </p:nvSpPr>
        <p:spPr bwMode="auto">
          <a:xfrm>
            <a:off x="4865688" y="5026025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8"/>
          <p:cNvGrpSpPr/>
          <p:nvPr/>
        </p:nvGrpSpPr>
        <p:grpSpPr bwMode="auto">
          <a:xfrm>
            <a:off x="395288" y="1200150"/>
            <a:ext cx="8351837" cy="1282700"/>
            <a:chOff x="623" y="1658"/>
            <a:chExt cx="13152" cy="2022"/>
          </a:xfrm>
        </p:grpSpPr>
        <p:sp>
          <p:nvSpPr>
            <p:cNvPr id="15362" name="Text Box 5"/>
            <p:cNvSpPr txBox="1">
              <a:spLocks noChangeArrowheads="1"/>
            </p:cNvSpPr>
            <p:nvPr/>
          </p:nvSpPr>
          <p:spPr bwMode="auto">
            <a:xfrm>
              <a:off x="623" y="1771"/>
              <a:ext cx="13152" cy="1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228B8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2800" b="1">
                  <a:solidFill>
                    <a:srgbClr val="228B8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  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画出函数                            的图像，并说明这个函数具有哪些性质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</a:p>
          </p:txBody>
        </p:sp>
        <p:graphicFrame>
          <p:nvGraphicFramePr>
            <p:cNvPr id="15363" name="Object 10"/>
            <p:cNvGraphicFramePr/>
            <p:nvPr/>
          </p:nvGraphicFramePr>
          <p:xfrm>
            <a:off x="4295" y="1658"/>
            <a:ext cx="3500" cy="1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3" r:id="rId3" imgW="1108710" imgH="394970" progId="Equation.DSMT4">
                    <p:embed/>
                  </p:oleObj>
                </mc:Choice>
                <mc:Fallback>
                  <p:oleObj r:id="rId3" imgW="1108710" imgH="394970" progId="Equation.DSMT4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5" y="1658"/>
                          <a:ext cx="3500" cy="1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Group 81"/>
          <p:cNvGraphicFramePr>
            <a:graphicFrameLocks noGrp="1"/>
          </p:cNvGraphicFramePr>
          <p:nvPr/>
        </p:nvGraphicFramePr>
        <p:xfrm>
          <a:off x="669925" y="4057650"/>
          <a:ext cx="7526337" cy="1498600"/>
        </p:xfrm>
        <a:graphic>
          <a:graphicData uri="http://schemas.openxmlformats.org/drawingml/2006/table">
            <a:tbl>
              <a:tblPr/>
              <a:tblGrid>
                <a:gridCol w="75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4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0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91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···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···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y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···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···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7" name="Rectangle 105"/>
          <p:cNvSpPr>
            <a:spLocks noChangeArrowheads="1"/>
          </p:cNvSpPr>
          <p:nvPr/>
        </p:nvSpPr>
        <p:spPr bwMode="auto">
          <a:xfrm>
            <a:off x="2292350" y="4954588"/>
            <a:ext cx="81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6.5</a:t>
            </a:r>
          </a:p>
        </p:txBody>
      </p:sp>
      <p:sp>
        <p:nvSpPr>
          <p:cNvPr id="5128" name="Rectangle 106"/>
          <p:cNvSpPr>
            <a:spLocks noChangeArrowheads="1"/>
          </p:cNvSpPr>
          <p:nvPr/>
        </p:nvSpPr>
        <p:spPr bwMode="auto">
          <a:xfrm>
            <a:off x="3222625" y="4968875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-4</a:t>
            </a:r>
          </a:p>
        </p:txBody>
      </p:sp>
      <p:sp>
        <p:nvSpPr>
          <p:cNvPr id="5129" name="Rectangle 107"/>
          <p:cNvSpPr>
            <a:spLocks noChangeArrowheads="1"/>
          </p:cNvSpPr>
          <p:nvPr/>
        </p:nvSpPr>
        <p:spPr bwMode="auto">
          <a:xfrm>
            <a:off x="3832225" y="4984750"/>
            <a:ext cx="66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-2.5</a:t>
            </a:r>
          </a:p>
        </p:txBody>
      </p:sp>
      <p:sp>
        <p:nvSpPr>
          <p:cNvPr id="5130" name="Rectangle 108"/>
          <p:cNvSpPr>
            <a:spLocks noChangeArrowheads="1"/>
          </p:cNvSpPr>
          <p:nvPr/>
        </p:nvSpPr>
        <p:spPr bwMode="auto">
          <a:xfrm>
            <a:off x="4740275" y="4999038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-2</a:t>
            </a:r>
          </a:p>
        </p:txBody>
      </p:sp>
      <p:sp>
        <p:nvSpPr>
          <p:cNvPr id="5131" name="Rectangle 109"/>
          <p:cNvSpPr>
            <a:spLocks noChangeArrowheads="1"/>
          </p:cNvSpPr>
          <p:nvPr/>
        </p:nvSpPr>
        <p:spPr bwMode="auto">
          <a:xfrm>
            <a:off x="5487988" y="4999038"/>
            <a:ext cx="665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-2.5</a:t>
            </a:r>
          </a:p>
        </p:txBody>
      </p:sp>
      <p:sp>
        <p:nvSpPr>
          <p:cNvPr id="5132" name="Rectangle 110"/>
          <p:cNvSpPr>
            <a:spLocks noChangeArrowheads="1"/>
          </p:cNvSpPr>
          <p:nvPr/>
        </p:nvSpPr>
        <p:spPr bwMode="auto">
          <a:xfrm>
            <a:off x="6324600" y="4995863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-4</a:t>
            </a:r>
          </a:p>
        </p:txBody>
      </p:sp>
      <p:sp>
        <p:nvSpPr>
          <p:cNvPr id="5133" name="Rectangle 111"/>
          <p:cNvSpPr>
            <a:spLocks noChangeArrowheads="1"/>
          </p:cNvSpPr>
          <p:nvPr/>
        </p:nvSpPr>
        <p:spPr bwMode="auto">
          <a:xfrm>
            <a:off x="6897688" y="4954588"/>
            <a:ext cx="665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-6.5</a:t>
            </a:r>
          </a:p>
        </p:txBody>
      </p:sp>
      <p:grpSp>
        <p:nvGrpSpPr>
          <p:cNvPr id="15406" name="组合 7"/>
          <p:cNvGrpSpPr/>
          <p:nvPr/>
        </p:nvGrpSpPr>
        <p:grpSpPr bwMode="auto">
          <a:xfrm>
            <a:off x="395288" y="2482850"/>
            <a:ext cx="8655050" cy="1209675"/>
            <a:chOff x="623" y="3699"/>
            <a:chExt cx="13627" cy="1908"/>
          </a:xfrm>
        </p:grpSpPr>
        <p:sp>
          <p:nvSpPr>
            <p:cNvPr id="15407" name="Rectangle 102"/>
            <p:cNvSpPr>
              <a:spLocks noChangeArrowheads="1"/>
            </p:cNvSpPr>
            <p:nvPr/>
          </p:nvSpPr>
          <p:spPr bwMode="auto">
            <a:xfrm>
              <a:off x="623" y="3699"/>
              <a:ext cx="13627" cy="1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</a:t>
              </a: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: 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函数             通过配方可得              ，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先列表：</a:t>
              </a:r>
            </a:p>
          </p:txBody>
        </p:sp>
        <p:graphicFrame>
          <p:nvGraphicFramePr>
            <p:cNvPr id="15408" name="Object 10"/>
            <p:cNvGraphicFramePr/>
            <p:nvPr/>
          </p:nvGraphicFramePr>
          <p:xfrm>
            <a:off x="3023" y="3699"/>
            <a:ext cx="3500" cy="1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4" r:id="rId5" imgW="1108710" imgH="394970" progId="Equation.DSMT4">
                    <p:embed/>
                  </p:oleObj>
                </mc:Choice>
                <mc:Fallback>
                  <p:oleObj r:id="rId5" imgW="1108710" imgH="394970" progId="Equation.DSMT4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" y="3699"/>
                          <a:ext cx="3500" cy="1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09" name="Object 10"/>
            <p:cNvGraphicFramePr/>
            <p:nvPr/>
          </p:nvGraphicFramePr>
          <p:xfrm>
            <a:off x="10114" y="3699"/>
            <a:ext cx="3661" cy="1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5" r:id="rId7" imgW="1159510" imgH="394970" progId="Equation.DSMT4">
                    <p:embed/>
                  </p:oleObj>
                </mc:Choice>
                <mc:Fallback>
                  <p:oleObj r:id="rId7" imgW="1159510" imgH="394970" progId="Equation.DSMT4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14" y="3699"/>
                          <a:ext cx="3661" cy="1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410" name="圆角矩形 31"/>
          <p:cNvSpPr>
            <a:spLocks noChangeArrowheads="1"/>
          </p:cNvSpPr>
          <p:nvPr/>
        </p:nvSpPr>
        <p:spPr bwMode="auto">
          <a:xfrm>
            <a:off x="360363" y="582613"/>
            <a:ext cx="1670050" cy="50323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30" grpId="0"/>
      <p:bldP spid="5131" grpId="0"/>
      <p:bldP spid="5132" grpId="0"/>
      <p:bldP spid="51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任意多边形 103"/>
          <p:cNvSpPr/>
          <p:nvPr/>
        </p:nvSpPr>
        <p:spPr bwMode="auto">
          <a:xfrm rot="10800000">
            <a:off x="1549400" y="2952750"/>
            <a:ext cx="2200275" cy="1833563"/>
          </a:xfrm>
          <a:custGeom>
            <a:avLst/>
            <a:gdLst>
              <a:gd name="connsiteX0" fmla="*/ 0 w 2104373"/>
              <a:gd name="connsiteY0" fmla="*/ 12526 h 1755732"/>
              <a:gd name="connsiteX1" fmla="*/ 1077239 w 2104373"/>
              <a:gd name="connsiteY1" fmla="*/ 1753644 h 1755732"/>
              <a:gd name="connsiteX2" fmla="*/ 2104373 w 2104373"/>
              <a:gd name="connsiteY2" fmla="*/ 0 h 1755732"/>
              <a:gd name="connsiteX3" fmla="*/ 2104373 w 2104373"/>
              <a:gd name="connsiteY3" fmla="*/ 0 h 175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373" h="1755732">
                <a:moveTo>
                  <a:pt x="0" y="12526"/>
                </a:moveTo>
                <a:cubicBezTo>
                  <a:pt x="363255" y="884129"/>
                  <a:pt x="726510" y="1755732"/>
                  <a:pt x="1077239" y="1753644"/>
                </a:cubicBezTo>
                <a:cubicBezTo>
                  <a:pt x="1427968" y="1751556"/>
                  <a:pt x="2104373" y="0"/>
                  <a:pt x="2104373" y="0"/>
                </a:cubicBezTo>
                <a:lnTo>
                  <a:pt x="2104373" y="0"/>
                </a:lnTo>
              </a:path>
            </a:pathLst>
          </a:custGeom>
          <a:solidFill>
            <a:schemeClr val="accent1"/>
          </a:solidFill>
          <a:ln w="254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5" name="Oval 58"/>
          <p:cNvSpPr>
            <a:spLocks noChangeArrowheads="1"/>
          </p:cNvSpPr>
          <p:nvPr/>
        </p:nvSpPr>
        <p:spPr bwMode="auto">
          <a:xfrm flipV="1">
            <a:off x="2614613" y="29241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6387" name="组合 105"/>
          <p:cNvGrpSpPr/>
          <p:nvPr/>
        </p:nvGrpSpPr>
        <p:grpSpPr bwMode="auto">
          <a:xfrm>
            <a:off x="684213" y="1412875"/>
            <a:ext cx="4318000" cy="4217988"/>
            <a:chOff x="4411356" y="1443371"/>
            <a:chExt cx="4317527" cy="4217803"/>
          </a:xfrm>
        </p:grpSpPr>
        <p:sp>
          <p:nvSpPr>
            <p:cNvPr id="16388" name="TextBox 106"/>
            <p:cNvSpPr txBox="1">
              <a:spLocks noChangeArrowheads="1"/>
            </p:cNvSpPr>
            <p:nvPr/>
          </p:nvSpPr>
          <p:spPr bwMode="auto">
            <a:xfrm>
              <a:off x="6518390" y="2004080"/>
              <a:ext cx="335268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>
                  <a:latin typeface="Times New Roman" panose="02020603050405020304" pitchFamily="18" charset="0"/>
                </a:rPr>
                <a:t>2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9" name="TextBox 108"/>
            <p:cNvSpPr txBox="1">
              <a:spLocks noChangeArrowheads="1"/>
            </p:cNvSpPr>
            <p:nvPr/>
          </p:nvSpPr>
          <p:spPr bwMode="auto">
            <a:xfrm>
              <a:off x="8390329" y="2163655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0" name="TextBox 109"/>
            <p:cNvSpPr txBox="1">
              <a:spLocks noChangeArrowheads="1"/>
            </p:cNvSpPr>
            <p:nvPr/>
          </p:nvSpPr>
          <p:spPr bwMode="auto">
            <a:xfrm>
              <a:off x="5941901" y="1443371"/>
              <a:ext cx="320910" cy="461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1" name="TextBox 110"/>
            <p:cNvSpPr txBox="1">
              <a:spLocks noChangeArrowheads="1"/>
            </p:cNvSpPr>
            <p:nvPr/>
          </p:nvSpPr>
          <p:spPr bwMode="auto">
            <a:xfrm>
              <a:off x="5683219" y="2787728"/>
              <a:ext cx="487662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 b="1">
                  <a:latin typeface="Times New Roman" panose="02020603050405020304" pitchFamily="18" charset="0"/>
                </a:rPr>
                <a:t>-2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2" name="TextBox 111"/>
            <p:cNvSpPr txBox="1">
              <a:spLocks noChangeArrowheads="1"/>
            </p:cNvSpPr>
            <p:nvPr/>
          </p:nvSpPr>
          <p:spPr bwMode="auto">
            <a:xfrm>
              <a:off x="5805974" y="2312911"/>
              <a:ext cx="335268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393" name="组合 115"/>
            <p:cNvGrpSpPr/>
            <p:nvPr/>
          </p:nvGrpSpPr>
          <p:grpSpPr bwMode="auto">
            <a:xfrm>
              <a:off x="4411356" y="1844824"/>
              <a:ext cx="4030662" cy="3816350"/>
              <a:chOff x="4411356" y="1844824"/>
              <a:chExt cx="4030662" cy="3816350"/>
            </a:xfrm>
          </p:grpSpPr>
          <p:grpSp>
            <p:nvGrpSpPr>
              <p:cNvPr id="16394" name="组合 105"/>
              <p:cNvGrpSpPr/>
              <p:nvPr/>
            </p:nvGrpSpPr>
            <p:grpSpPr bwMode="auto">
              <a:xfrm>
                <a:off x="4411356" y="1844824"/>
                <a:ext cx="4030662" cy="3816350"/>
                <a:chOff x="4411356" y="1844824"/>
                <a:chExt cx="4030662" cy="3816350"/>
              </a:xfrm>
            </p:grpSpPr>
            <p:grpSp>
              <p:nvGrpSpPr>
                <p:cNvPr id="16395" name="组合 103"/>
                <p:cNvGrpSpPr/>
                <p:nvPr/>
              </p:nvGrpSpPr>
              <p:grpSpPr bwMode="auto">
                <a:xfrm>
                  <a:off x="4411356" y="1844824"/>
                  <a:ext cx="4030662" cy="3816350"/>
                  <a:chOff x="4732974" y="2708994"/>
                  <a:chExt cx="4030662" cy="3816350"/>
                </a:xfrm>
              </p:grpSpPr>
              <p:sp>
                <p:nvSpPr>
                  <p:cNvPr id="1639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6972472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97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33256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9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118225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99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4732974" y="3270197"/>
                    <a:ext cx="403066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tailEnd type="arrow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0" name="Line 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427586" y="2708994"/>
                    <a:ext cx="0" cy="381635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tailEnd type="arrow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1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588719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2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012457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3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723532"/>
                    <a:ext cx="3670300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4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43619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147269"/>
                    <a:ext cx="3670300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385993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357259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87764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299633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616498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72691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7558088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7845425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813435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8421688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5419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82930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4055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19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528574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6420" name="Line 25"/>
                <p:cNvSpPr>
                  <a:spLocks noChangeShapeType="1"/>
                </p:cNvSpPr>
                <p:nvPr/>
              </p:nvSpPr>
              <p:spPr bwMode="auto">
                <a:xfrm>
                  <a:off x="6372200" y="2061244"/>
                  <a:ext cx="0" cy="3455988"/>
                </a:xfrm>
                <a:prstGeom prst="line">
                  <a:avLst/>
                </a:prstGeom>
                <a:noFill/>
                <a:ln w="9525">
                  <a:solidFill>
                    <a:srgbClr val="0066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21" name="Line 14"/>
              <p:cNvSpPr>
                <a:spLocks noChangeShapeType="1"/>
              </p:cNvSpPr>
              <p:nvPr/>
            </p:nvSpPr>
            <p:spPr bwMode="auto">
              <a:xfrm>
                <a:off x="4503295" y="2408362"/>
                <a:ext cx="3670300" cy="0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22" name="TextBox 106"/>
            <p:cNvSpPr txBox="1">
              <a:spLocks noChangeArrowheads="1"/>
            </p:cNvSpPr>
            <p:nvPr/>
          </p:nvSpPr>
          <p:spPr bwMode="auto">
            <a:xfrm>
              <a:off x="7022562" y="2004080"/>
              <a:ext cx="335268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>
                  <a:latin typeface="Times New Roman" panose="02020603050405020304" pitchFamily="18" charset="0"/>
                </a:rPr>
                <a:t>4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3" name="TextBox 106"/>
            <p:cNvSpPr txBox="1">
              <a:spLocks noChangeArrowheads="1"/>
            </p:cNvSpPr>
            <p:nvPr/>
          </p:nvSpPr>
          <p:spPr bwMode="auto">
            <a:xfrm>
              <a:off x="5273197" y="2052345"/>
              <a:ext cx="436864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>
                  <a:latin typeface="Times New Roman" panose="02020603050405020304" pitchFamily="18" charset="0"/>
                </a:rPr>
                <a:t>-2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4" name="TextBox 106"/>
            <p:cNvSpPr txBox="1">
              <a:spLocks noChangeArrowheads="1"/>
            </p:cNvSpPr>
            <p:nvPr/>
          </p:nvSpPr>
          <p:spPr bwMode="auto">
            <a:xfrm>
              <a:off x="4697273" y="2052980"/>
              <a:ext cx="436864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>
                  <a:latin typeface="Times New Roman" panose="02020603050405020304" pitchFamily="18" charset="0"/>
                </a:rPr>
                <a:t>-4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5" name="TextBox 110"/>
            <p:cNvSpPr txBox="1">
              <a:spLocks noChangeArrowheads="1"/>
            </p:cNvSpPr>
            <p:nvPr/>
          </p:nvSpPr>
          <p:spPr bwMode="auto">
            <a:xfrm>
              <a:off x="5654010" y="3316074"/>
              <a:ext cx="487662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 b="1">
                  <a:latin typeface="Times New Roman" panose="02020603050405020304" pitchFamily="18" charset="0"/>
                </a:rPr>
                <a:t>-4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6" name="TextBox 110"/>
            <p:cNvSpPr txBox="1">
              <a:spLocks noChangeArrowheads="1"/>
            </p:cNvSpPr>
            <p:nvPr/>
          </p:nvSpPr>
          <p:spPr bwMode="auto">
            <a:xfrm>
              <a:off x="5681315" y="3898396"/>
              <a:ext cx="487662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 b="1">
                  <a:latin typeface="Times New Roman" panose="02020603050405020304" pitchFamily="18" charset="0"/>
                </a:rPr>
                <a:t>-6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7" name="TextBox 110"/>
            <p:cNvSpPr txBox="1">
              <a:spLocks noChangeArrowheads="1"/>
            </p:cNvSpPr>
            <p:nvPr/>
          </p:nvSpPr>
          <p:spPr bwMode="auto">
            <a:xfrm>
              <a:off x="5694651" y="4468654"/>
              <a:ext cx="487662" cy="45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 b="1">
                  <a:latin typeface="Times New Roman" panose="02020603050405020304" pitchFamily="18" charset="0"/>
                </a:rPr>
                <a:t>-8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3" name="Oval 58"/>
          <p:cNvSpPr>
            <a:spLocks noChangeArrowheads="1"/>
          </p:cNvSpPr>
          <p:nvPr/>
        </p:nvSpPr>
        <p:spPr bwMode="auto">
          <a:xfrm flipV="1">
            <a:off x="1741488" y="42354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" name="Oval 58"/>
          <p:cNvSpPr>
            <a:spLocks noChangeArrowheads="1"/>
          </p:cNvSpPr>
          <p:nvPr/>
        </p:nvSpPr>
        <p:spPr bwMode="auto">
          <a:xfrm flipV="1">
            <a:off x="3470275" y="42211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" name="Oval 58"/>
          <p:cNvSpPr>
            <a:spLocks noChangeArrowheads="1"/>
          </p:cNvSpPr>
          <p:nvPr/>
        </p:nvSpPr>
        <p:spPr bwMode="auto">
          <a:xfrm flipV="1">
            <a:off x="2038350" y="35226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6" name="Oval 58"/>
          <p:cNvSpPr>
            <a:spLocks noChangeArrowheads="1"/>
          </p:cNvSpPr>
          <p:nvPr/>
        </p:nvSpPr>
        <p:spPr bwMode="auto">
          <a:xfrm flipV="1">
            <a:off x="3176588" y="35004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7" name="Oval 58"/>
          <p:cNvSpPr>
            <a:spLocks noChangeArrowheads="1"/>
          </p:cNvSpPr>
          <p:nvPr/>
        </p:nvSpPr>
        <p:spPr bwMode="auto">
          <a:xfrm flipV="1">
            <a:off x="2332038" y="30956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8" name="Oval 58"/>
          <p:cNvSpPr>
            <a:spLocks noChangeArrowheads="1"/>
          </p:cNvSpPr>
          <p:nvPr/>
        </p:nvSpPr>
        <p:spPr bwMode="auto">
          <a:xfrm flipV="1">
            <a:off x="2889250" y="30813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34" name="Rectangle 102"/>
          <p:cNvSpPr>
            <a:spLocks noChangeArrowheads="1"/>
          </p:cNvSpPr>
          <p:nvPr/>
        </p:nvSpPr>
        <p:spPr bwMode="auto">
          <a:xfrm>
            <a:off x="323850" y="765175"/>
            <a:ext cx="4906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然后描点、连线，得到图像如下图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Rectangle 102"/>
          <p:cNvSpPr>
            <a:spLocks noChangeArrowheads="1"/>
          </p:cNvSpPr>
          <p:nvPr/>
        </p:nvSpPr>
        <p:spPr bwMode="auto">
          <a:xfrm>
            <a:off x="5002213" y="1460500"/>
            <a:ext cx="3954462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由图像可知，这个函数具有如下性质：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时，函数值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的增大而增大；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时，函数值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的增大而减小；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时，函数取得最大值，最大值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bldLvl="0" animBg="1"/>
      <p:bldP spid="143" grpId="0" bldLvl="0" animBg="1"/>
      <p:bldP spid="144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7025" y="1228725"/>
            <a:ext cx="84899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求二次函数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-8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+7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图像的对称轴和顶点坐标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3074" name="Object 11"/>
          <p:cNvGraphicFramePr/>
          <p:nvPr/>
        </p:nvGraphicFramePr>
        <p:xfrm>
          <a:off x="1641475" y="2024063"/>
          <a:ext cx="27828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r:id="rId3" imgW="1002665" imgH="228600" progId="Equation.DSMT4">
                  <p:embed/>
                </p:oleObj>
              </mc:Choice>
              <mc:Fallback>
                <p:oleObj r:id="rId3" imgW="1002665" imgH="228600" progId="Equation.DSMT4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2024063"/>
                        <a:ext cx="2782888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2"/>
          <p:cNvGraphicFramePr/>
          <p:nvPr/>
        </p:nvGraphicFramePr>
        <p:xfrm>
          <a:off x="2024063" y="3481388"/>
          <a:ext cx="4016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r:id="rId5" imgW="1409700" imgH="228600" progId="Equation.DSMT4">
                  <p:embed/>
                </p:oleObj>
              </mc:Choice>
              <mc:Fallback>
                <p:oleObj r:id="rId5" imgW="1409700" imgH="22860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3481388"/>
                        <a:ext cx="40163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3"/>
          <p:cNvGraphicFramePr/>
          <p:nvPr/>
        </p:nvGraphicFramePr>
        <p:xfrm>
          <a:off x="2024063" y="2778125"/>
          <a:ext cx="26416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r:id="rId7" imgW="990600" imgH="228600" progId="Equation.DSMT4">
                  <p:embed/>
                </p:oleObj>
              </mc:Choice>
              <mc:Fallback>
                <p:oleObj r:id="rId7" imgW="990600" imgH="228600" progId="Equation.DSMT4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2778125"/>
                        <a:ext cx="26416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9"/>
          <p:cNvGraphicFramePr/>
          <p:nvPr/>
        </p:nvGraphicFramePr>
        <p:xfrm>
          <a:off x="2024063" y="4276725"/>
          <a:ext cx="27574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r:id="rId9" imgW="927100" imgH="228600" progId="Equation.DSMT4">
                  <p:embed/>
                </p:oleObj>
              </mc:Choice>
              <mc:Fallback>
                <p:oleObj r:id="rId9" imgW="927100" imgH="228600" progId="Equation.DSMT4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4276725"/>
                        <a:ext cx="275748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573088" y="4919663"/>
            <a:ext cx="7996237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因此，二次函数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-8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+7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图像的对称轴是直线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顶点坐标为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(2,-1).</a:t>
            </a:r>
          </a:p>
        </p:txBody>
      </p:sp>
      <p:sp>
        <p:nvSpPr>
          <p:cNvPr id="17415" name="文本框 2"/>
          <p:cNvSpPr txBox="1">
            <a:spLocks noChangeArrowheads="1"/>
          </p:cNvSpPr>
          <p:nvPr/>
        </p:nvSpPr>
        <p:spPr bwMode="auto">
          <a:xfrm>
            <a:off x="747713" y="2087563"/>
            <a:ext cx="893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7416" name="圆角矩形 31"/>
          <p:cNvSpPr>
            <a:spLocks noChangeArrowheads="1"/>
          </p:cNvSpPr>
          <p:nvPr/>
        </p:nvSpPr>
        <p:spPr bwMode="auto">
          <a:xfrm>
            <a:off x="360363" y="635000"/>
            <a:ext cx="1670050" cy="5032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6147"/>
          <p:cNvGrpSpPr/>
          <p:nvPr/>
        </p:nvGrpSpPr>
        <p:grpSpPr bwMode="auto">
          <a:xfrm>
            <a:off x="250825" y="333375"/>
            <a:ext cx="7454900" cy="806450"/>
            <a:chOff x="0" y="0"/>
            <a:chExt cx="11741" cy="1269"/>
          </a:xfrm>
        </p:grpSpPr>
        <p:sp>
          <p:nvSpPr>
            <p:cNvPr id="1843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43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10864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将一般式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ax</a:t>
              </a:r>
              <a:r>
                <a:rPr lang="en-US" altLang="zh-CN" sz="2800" b="1" baseline="30000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+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bx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+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c</a:t>
              </a:r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化成顶点式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x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h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)</a:t>
              </a:r>
              <a:r>
                <a:rPr lang="en-US" altLang="zh-CN" sz="2800" b="1" baseline="30000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+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k</a:t>
              </a:r>
              <a:endParaRPr lang="zh-CN" altLang="en-US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843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5763" y="1924050"/>
            <a:ext cx="8151812" cy="1384300"/>
          </a:xfrm>
          <a:prstGeom prst="rect">
            <a:avLst/>
          </a:prstGeom>
          <a:solidFill>
            <a:srgbClr val="FBFB00">
              <a:alpha val="319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我们如何用配方法将一般式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化成顶点式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5"/>
          <p:cNvSpPr>
            <a:spLocks noChangeArrowheads="1"/>
          </p:cNvSpPr>
          <p:nvPr/>
        </p:nvSpPr>
        <p:spPr bwMode="auto">
          <a:xfrm>
            <a:off x="804863" y="1527175"/>
            <a:ext cx="2614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9" name="Object 4"/>
          <p:cNvGraphicFramePr/>
          <p:nvPr/>
        </p:nvGraphicFramePr>
        <p:xfrm>
          <a:off x="2482850" y="1268413"/>
          <a:ext cx="521652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r:id="rId3" imgW="2132965" imgH="533400" progId="Equation.DSMT4">
                  <p:embed/>
                </p:oleObj>
              </mc:Choice>
              <mc:Fallback>
                <p:oleObj r:id="rId3" imgW="2132965" imgH="53340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1268413"/>
                        <a:ext cx="521652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5"/>
          <p:cNvGraphicFramePr/>
          <p:nvPr/>
        </p:nvGraphicFramePr>
        <p:xfrm>
          <a:off x="2482850" y="2420938"/>
          <a:ext cx="53895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r:id="rId5" imgW="2159000" imgH="508000" progId="Equation.DSMT4">
                  <p:embed/>
                </p:oleObj>
              </mc:Choice>
              <mc:Fallback>
                <p:oleObj r:id="rId5" imgW="2159000" imgH="5080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2420938"/>
                        <a:ext cx="538956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6"/>
          <p:cNvGraphicFramePr/>
          <p:nvPr/>
        </p:nvGraphicFramePr>
        <p:xfrm>
          <a:off x="2555875" y="3573463"/>
          <a:ext cx="35687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r:id="rId7" imgW="1385570" imgH="470535" progId="Equations">
                  <p:embed/>
                </p:oleObj>
              </mc:Choice>
              <mc:Fallback>
                <p:oleObj r:id="rId7" imgW="1385570" imgH="470535" progId="Equations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573463"/>
                        <a:ext cx="356870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7"/>
          <p:cNvGraphicFramePr/>
          <p:nvPr/>
        </p:nvGraphicFramePr>
        <p:xfrm>
          <a:off x="2627313" y="4797425"/>
          <a:ext cx="44926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r:id="rId9" imgW="1536700" imgH="469900" progId="Equation.DSMT4">
                  <p:embed/>
                </p:oleObj>
              </mc:Choice>
              <mc:Fallback>
                <p:oleObj r:id="rId9" imgW="1536700" imgH="46990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797425"/>
                        <a:ext cx="44926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圆角矩形 31"/>
          <p:cNvSpPr>
            <a:spLocks noChangeArrowheads="1"/>
          </p:cNvSpPr>
          <p:nvPr/>
        </p:nvSpPr>
        <p:spPr bwMode="auto">
          <a:xfrm>
            <a:off x="538163" y="647700"/>
            <a:ext cx="1747837" cy="5683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20482" name="矩形 112"/>
          <p:cNvSpPr>
            <a:spLocks noChangeArrowheads="1"/>
          </p:cNvSpPr>
          <p:nvPr/>
        </p:nvSpPr>
        <p:spPr bwMode="auto">
          <a:xfrm>
            <a:off x="466725" y="1431925"/>
            <a:ext cx="4895850" cy="4318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en-US" altLang="zh-CN" sz="2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bx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altLang="en-US" sz="2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的图像和性质</a:t>
            </a:r>
          </a:p>
        </p:txBody>
      </p:sp>
      <p:grpSp>
        <p:nvGrpSpPr>
          <p:cNvPr id="2" name="组合 9"/>
          <p:cNvGrpSpPr/>
          <p:nvPr/>
        </p:nvGrpSpPr>
        <p:grpSpPr bwMode="auto">
          <a:xfrm>
            <a:off x="250825" y="1897063"/>
            <a:ext cx="8926513" cy="4468812"/>
            <a:chOff x="323528" y="2021939"/>
            <a:chExt cx="8927331" cy="4469349"/>
          </a:xfrm>
        </p:grpSpPr>
        <p:sp>
          <p:nvSpPr>
            <p:cNvPr id="20484" name="Text Box 2"/>
            <p:cNvSpPr txBox="1">
              <a:spLocks noChangeArrowheads="1"/>
            </p:cNvSpPr>
            <p:nvPr/>
          </p:nvSpPr>
          <p:spPr bwMode="auto">
            <a:xfrm>
              <a:off x="323528" y="2021939"/>
              <a:ext cx="8927331" cy="118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lang="zh-CN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一般地，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二次函数</a:t>
              </a:r>
              <a:r>
                <a:rPr lang="zh-CN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zh-CN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ax</a:t>
              </a:r>
              <a:r>
                <a:rPr lang="zh-CN" altLang="zh-CN" sz="24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zh-CN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bx</a:t>
              </a:r>
              <a:r>
                <a:rPr lang="zh-CN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zh-CN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可以通过配方化成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h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en-US" altLang="zh-CN" sz="24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k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的形式，即</a:t>
              </a:r>
              <a:endParaRPr lang="zh-CN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20485" name="Object 4"/>
            <p:cNvGraphicFramePr>
              <a:graphicFrameLocks noChangeAspect="1"/>
            </p:cNvGraphicFramePr>
            <p:nvPr/>
          </p:nvGraphicFramePr>
          <p:xfrm>
            <a:off x="899526" y="2852619"/>
            <a:ext cx="6257863" cy="1052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2" r:id="rId3" imgW="2489200" imgH="419100" progId="Equation.DSMT4">
                    <p:embed/>
                  </p:oleObj>
                </mc:Choice>
                <mc:Fallback>
                  <p:oleObj r:id="rId3" imgW="2489200" imgH="4191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9526" y="2852619"/>
                          <a:ext cx="6257863" cy="10529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486" name="Group 4"/>
            <p:cNvGrpSpPr/>
            <p:nvPr/>
          </p:nvGrpSpPr>
          <p:grpSpPr bwMode="auto">
            <a:xfrm>
              <a:off x="576263" y="3643313"/>
              <a:ext cx="5724525" cy="2847975"/>
              <a:chOff x="0" y="0"/>
              <a:chExt cx="3606" cy="1794"/>
            </a:xfrm>
          </p:grpSpPr>
          <p:sp>
            <p:nvSpPr>
              <p:cNvPr id="20487" name="Text Box 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06" cy="1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80000"/>
                  </a:lnSpc>
                </a:pPr>
                <a:r>
                  <a:rPr lang="zh-CN" altLang="zh-CN" sz="24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因此，抛物线</a:t>
                </a:r>
                <a:r>
                  <a:rPr lang="zh-CN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y</a:t>
                </a:r>
                <a:r>
                  <a:rPr lang="zh-CN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=</a:t>
                </a:r>
                <a:r>
                  <a:rPr lang="zh-CN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ax</a:t>
                </a:r>
                <a:r>
                  <a:rPr lang="zh-CN" altLang="zh-CN"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  <a:r>
                  <a:rPr lang="zh-CN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+</a:t>
                </a:r>
                <a:r>
                  <a:rPr lang="zh-CN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bx</a:t>
                </a:r>
                <a:r>
                  <a:rPr lang="zh-CN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+</a:t>
                </a:r>
                <a:r>
                  <a:rPr lang="zh-CN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  <a:r>
                  <a:rPr lang="zh-CN" altLang="zh-CN" sz="24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的顶点坐标是：</a:t>
                </a:r>
              </a:p>
              <a:p>
                <a:pPr>
                  <a:lnSpc>
                    <a:spcPct val="180000"/>
                  </a:lnSpc>
                </a:pPr>
                <a:endPara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>
                  <a:lnSpc>
                    <a:spcPct val="180000"/>
                  </a:lnSpc>
                </a:pPr>
                <a:endParaRPr lang="zh-CN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>
                  <a:lnSpc>
                    <a:spcPct val="180000"/>
                  </a:lnSpc>
                </a:pPr>
                <a:r>
                  <a:rPr lang="zh-CN" altLang="zh-CN" sz="24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对称轴是：直线</a:t>
                </a:r>
              </a:p>
            </p:txBody>
          </p:sp>
          <p:graphicFrame>
            <p:nvGraphicFramePr>
              <p:cNvPr id="20488" name="Object 5"/>
              <p:cNvGraphicFramePr>
                <a:graphicFrameLocks noChangeAspect="1"/>
              </p:cNvGraphicFramePr>
              <p:nvPr/>
            </p:nvGraphicFramePr>
            <p:xfrm>
              <a:off x="113" y="500"/>
              <a:ext cx="1503" cy="5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3" r:id="rId5" imgW="1071880" imgH="421005" progId="Equation.DSMT4">
                      <p:embed/>
                    </p:oleObj>
                  </mc:Choice>
                  <mc:Fallback>
                    <p:oleObj r:id="rId5" imgW="1071880" imgH="421005" progId="Equation.DSMT4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" y="500"/>
                            <a:ext cx="1503" cy="5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89" name="Object 6"/>
              <p:cNvGraphicFramePr>
                <a:graphicFrameLocks noChangeAspect="1"/>
              </p:cNvGraphicFramePr>
              <p:nvPr/>
            </p:nvGraphicFramePr>
            <p:xfrm>
              <a:off x="1486" y="1153"/>
              <a:ext cx="994" cy="6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4" r:id="rId7" imgW="612140" imgH="395605" progId="Equation.DSMT4">
                      <p:embed/>
                    </p:oleObj>
                  </mc:Choice>
                  <mc:Fallback>
                    <p:oleObj r:id="rId7" imgW="612140" imgH="395605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1153"/>
                            <a:ext cx="994" cy="64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圆角矩形 31"/>
          <p:cNvSpPr>
            <a:spLocks noChangeArrowheads="1"/>
          </p:cNvSpPr>
          <p:nvPr/>
        </p:nvSpPr>
        <p:spPr bwMode="auto">
          <a:xfrm>
            <a:off x="323850" y="549275"/>
            <a:ext cx="1560513" cy="5032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21506" name="矩形 112"/>
          <p:cNvSpPr>
            <a:spLocks noChangeArrowheads="1"/>
          </p:cNvSpPr>
          <p:nvPr/>
        </p:nvSpPr>
        <p:spPr bwMode="auto">
          <a:xfrm>
            <a:off x="323850" y="1125538"/>
            <a:ext cx="4895850" cy="4318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en-US" altLang="zh-CN" sz="2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bx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altLang="en-US" sz="24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的图像和性质</a:t>
            </a:r>
          </a:p>
        </p:txBody>
      </p:sp>
      <p:sp>
        <p:nvSpPr>
          <p:cNvPr id="21507" name="TextBox 33"/>
          <p:cNvSpPr txBox="1">
            <a:spLocks noChangeArrowheads="1"/>
          </p:cNvSpPr>
          <p:nvPr/>
        </p:nvSpPr>
        <p:spPr bwMode="auto">
          <a:xfrm>
            <a:off x="2124075" y="4076700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(1)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TextBox 34"/>
          <p:cNvSpPr txBox="1">
            <a:spLocks noChangeArrowheads="1"/>
          </p:cNvSpPr>
          <p:nvPr/>
        </p:nvSpPr>
        <p:spPr bwMode="auto">
          <a:xfrm>
            <a:off x="6530975" y="4149725"/>
            <a:ext cx="561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(2)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37"/>
          <p:cNvGrpSpPr/>
          <p:nvPr/>
        </p:nvGrpSpPr>
        <p:grpSpPr bwMode="auto">
          <a:xfrm>
            <a:off x="684213" y="1455738"/>
            <a:ext cx="7704137" cy="3052762"/>
            <a:chOff x="683568" y="1887215"/>
            <a:chExt cx="7704856" cy="3053953"/>
          </a:xfrm>
        </p:grpSpPr>
        <p:grpSp>
          <p:nvGrpSpPr>
            <p:cNvPr id="21510" name="组合 21"/>
            <p:cNvGrpSpPr/>
            <p:nvPr/>
          </p:nvGrpSpPr>
          <p:grpSpPr bwMode="auto">
            <a:xfrm>
              <a:off x="683568" y="1887215"/>
              <a:ext cx="3146866" cy="3053953"/>
              <a:chOff x="683568" y="2391271"/>
              <a:chExt cx="3146866" cy="3053953"/>
            </a:xfrm>
          </p:grpSpPr>
          <p:sp>
            <p:nvSpPr>
              <p:cNvPr id="19" name="任意多边形 18"/>
              <p:cNvSpPr/>
              <p:nvPr/>
            </p:nvSpPr>
            <p:spPr bwMode="auto">
              <a:xfrm>
                <a:off x="877261" y="2856589"/>
                <a:ext cx="1890889" cy="2452056"/>
              </a:xfrm>
              <a:custGeom>
                <a:avLst/>
                <a:gdLst>
                  <a:gd name="connsiteX0" fmla="*/ 0 w 1891430"/>
                  <a:gd name="connsiteY0" fmla="*/ 0 h 2453014"/>
                  <a:gd name="connsiteX1" fmla="*/ 1014608 w 1891430"/>
                  <a:gd name="connsiteY1" fmla="*/ 2442576 h 2453014"/>
                  <a:gd name="connsiteX2" fmla="*/ 1891430 w 1891430"/>
                  <a:gd name="connsiteY2" fmla="*/ 62630 h 2453014"/>
                  <a:gd name="connsiteX3" fmla="*/ 1891430 w 1891430"/>
                  <a:gd name="connsiteY3" fmla="*/ 62630 h 2453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91430" h="2453014">
                    <a:moveTo>
                      <a:pt x="0" y="0"/>
                    </a:moveTo>
                    <a:cubicBezTo>
                      <a:pt x="349685" y="1216069"/>
                      <a:pt x="699370" y="2432138"/>
                      <a:pt x="1014608" y="2442576"/>
                    </a:cubicBezTo>
                    <a:cubicBezTo>
                      <a:pt x="1329846" y="2453014"/>
                      <a:pt x="1891430" y="62630"/>
                      <a:pt x="1891430" y="62630"/>
                    </a:cubicBezTo>
                    <a:lnTo>
                      <a:pt x="1891430" y="62630"/>
                    </a:lnTo>
                  </a:path>
                </a:pathLst>
              </a:custGeom>
              <a:noFill/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21512" name="组合 17"/>
              <p:cNvGrpSpPr/>
              <p:nvPr/>
            </p:nvGrpSpPr>
            <p:grpSpPr bwMode="auto">
              <a:xfrm>
                <a:off x="683568" y="2391271"/>
                <a:ext cx="3146866" cy="3022671"/>
                <a:chOff x="683568" y="2391271"/>
                <a:chExt cx="3146866" cy="3022671"/>
              </a:xfrm>
            </p:grpSpPr>
            <p:cxnSp>
              <p:nvCxnSpPr>
                <p:cNvPr id="21513" name="直接箭头连接符 11"/>
                <p:cNvCxnSpPr>
                  <a:cxnSpLocks noChangeShapeType="1"/>
                </p:cNvCxnSpPr>
                <p:nvPr/>
              </p:nvCxnSpPr>
              <p:spPr bwMode="auto">
                <a:xfrm>
                  <a:off x="683568" y="4581128"/>
                  <a:ext cx="2880320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514" name="直接箭头连接符 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91680" y="2677638"/>
                  <a:ext cx="0" cy="273630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1515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3491880" y="4437112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16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281118" y="2391271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y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17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1319360" y="4543314"/>
                  <a:ext cx="419774" cy="4573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O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1518" name="直接连接符 20"/>
              <p:cNvCxnSpPr>
                <a:cxnSpLocks noChangeShapeType="1"/>
              </p:cNvCxnSpPr>
              <p:nvPr/>
            </p:nvCxnSpPr>
            <p:spPr bwMode="auto">
              <a:xfrm flipV="1">
                <a:off x="1882652" y="2708920"/>
                <a:ext cx="0" cy="27363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1519" name="组合 32"/>
            <p:cNvGrpSpPr/>
            <p:nvPr/>
          </p:nvGrpSpPr>
          <p:grpSpPr bwMode="auto">
            <a:xfrm>
              <a:off x="5241558" y="1887215"/>
              <a:ext cx="3146866" cy="3053953"/>
              <a:chOff x="5241558" y="1887215"/>
              <a:chExt cx="3146866" cy="3053953"/>
            </a:xfrm>
          </p:grpSpPr>
          <p:grpSp>
            <p:nvGrpSpPr>
              <p:cNvPr id="21520" name="组合 22"/>
              <p:cNvGrpSpPr/>
              <p:nvPr/>
            </p:nvGrpSpPr>
            <p:grpSpPr bwMode="auto">
              <a:xfrm>
                <a:off x="5241558" y="1887215"/>
                <a:ext cx="3146866" cy="3053953"/>
                <a:chOff x="683568" y="2391271"/>
                <a:chExt cx="3146866" cy="3053953"/>
              </a:xfrm>
            </p:grpSpPr>
            <p:grpSp>
              <p:nvGrpSpPr>
                <p:cNvPr id="21521" name="组合 17"/>
                <p:cNvGrpSpPr/>
                <p:nvPr/>
              </p:nvGrpSpPr>
              <p:grpSpPr bwMode="auto">
                <a:xfrm>
                  <a:off x="683568" y="2391271"/>
                  <a:ext cx="3146866" cy="3022671"/>
                  <a:chOff x="683568" y="2391271"/>
                  <a:chExt cx="3146866" cy="3022671"/>
                </a:xfrm>
              </p:grpSpPr>
              <p:cxnSp>
                <p:nvCxnSpPr>
                  <p:cNvPr id="21522" name="直接箭头连接符 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83568" y="4581128"/>
                    <a:ext cx="2880320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523" name="直接箭头连接符 2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691680" y="2677638"/>
                    <a:ext cx="0" cy="2736304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1524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1880" y="4437112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x</a:t>
                    </a:r>
                    <a:endParaRPr lang="zh-CN" altLang="en-US" sz="2400" b="1" i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25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1118" y="2391271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y</a:t>
                    </a:r>
                    <a:endParaRPr lang="zh-CN" altLang="en-US" sz="2400" b="1" i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26" name="Text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9834" y="4510286"/>
                    <a:ext cx="419774" cy="4573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O</a:t>
                    </a:r>
                    <a:endParaRPr lang="en-US" altLang="zh-CN" sz="2400" b="1" i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21527" name="直接连接符 25"/>
                <p:cNvCxnSpPr>
                  <a:cxnSpLocks noChangeShapeType="1"/>
                </p:cNvCxnSpPr>
                <p:nvPr/>
              </p:nvCxnSpPr>
              <p:spPr bwMode="auto">
                <a:xfrm flipV="1">
                  <a:off x="1882652" y="2708920"/>
                  <a:ext cx="0" cy="27363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2" name="任意多边形 31"/>
              <p:cNvSpPr/>
              <p:nvPr/>
            </p:nvSpPr>
            <p:spPr bwMode="auto">
              <a:xfrm>
                <a:off x="5649731" y="2565341"/>
                <a:ext cx="1603525" cy="1943858"/>
              </a:xfrm>
              <a:custGeom>
                <a:avLst/>
                <a:gdLst>
                  <a:gd name="connsiteX0" fmla="*/ 0 w 1603332"/>
                  <a:gd name="connsiteY0" fmla="*/ 1931096 h 1943622"/>
                  <a:gd name="connsiteX1" fmla="*/ 789140 w 1603332"/>
                  <a:gd name="connsiteY1" fmla="*/ 2088 h 1943622"/>
                  <a:gd name="connsiteX2" fmla="*/ 1603332 w 1603332"/>
                  <a:gd name="connsiteY2" fmla="*/ 1918570 h 1943622"/>
                  <a:gd name="connsiteX3" fmla="*/ 1603332 w 1603332"/>
                  <a:gd name="connsiteY3" fmla="*/ 1918570 h 1943622"/>
                  <a:gd name="connsiteX4" fmla="*/ 1603332 w 1603332"/>
                  <a:gd name="connsiteY4" fmla="*/ 1943622 h 1943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3332" h="1943622">
                    <a:moveTo>
                      <a:pt x="0" y="1931096"/>
                    </a:moveTo>
                    <a:cubicBezTo>
                      <a:pt x="260959" y="967636"/>
                      <a:pt x="521918" y="4176"/>
                      <a:pt x="789140" y="2088"/>
                    </a:cubicBezTo>
                    <a:cubicBezTo>
                      <a:pt x="1056362" y="0"/>
                      <a:pt x="1603332" y="1918570"/>
                      <a:pt x="1603332" y="1918570"/>
                    </a:cubicBezTo>
                    <a:lnTo>
                      <a:pt x="1603332" y="1918570"/>
                    </a:lnTo>
                    <a:lnTo>
                      <a:pt x="1603332" y="1943622"/>
                    </a:lnTo>
                  </a:path>
                </a:pathLst>
              </a:custGeom>
              <a:noFill/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</p:grpSp>
      <p:sp>
        <p:nvSpPr>
          <p:cNvPr id="17415" name="TextBox 38"/>
          <p:cNvSpPr txBox="1">
            <a:spLocks noChangeArrowheads="1"/>
          </p:cNvSpPr>
          <p:nvPr/>
        </p:nvSpPr>
        <p:spPr bwMode="auto">
          <a:xfrm>
            <a:off x="179388" y="4724400"/>
            <a:ext cx="4032250" cy="173672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&gt;0,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&lt;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的增大而减小；当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&gt;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的增大而增大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4859338" y="4724400"/>
            <a:ext cx="3960812" cy="173672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&lt;0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&lt;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的增大而增大；当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&gt;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的增大而减小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8459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08175" y="1557338"/>
          <a:ext cx="9858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r:id="rId4" imgW="574040" imgH="395605" progId="Equation.KSEE3">
                  <p:embed/>
                </p:oleObj>
              </mc:Choice>
              <mc:Fallback>
                <p:oleObj r:id="rId4" imgW="574040" imgH="395605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557338"/>
                        <a:ext cx="98583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0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443663" y="1557338"/>
          <a:ext cx="9858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r:id="rId6" imgW="574040" imgH="395605" progId="Equation.KSEE3">
                  <p:embed/>
                </p:oleObj>
              </mc:Choice>
              <mc:Fallback>
                <p:oleObj r:id="rId6" imgW="574040" imgH="395605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1557338"/>
                        <a:ext cx="98583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1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051050" y="4725988"/>
          <a:ext cx="5715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r:id="rId7" imgW="333375" imgH="397510" progId="Equation.KSEE3">
                  <p:embed/>
                </p:oleObj>
              </mc:Choice>
              <mc:Fallback>
                <p:oleObj r:id="rId7" imgW="333375" imgH="39751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725988"/>
                        <a:ext cx="5715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2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71775" y="5302250"/>
          <a:ext cx="5699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r:id="rId9" imgW="333375" imgH="397510" progId="Equation.KSEE3">
                  <p:embed/>
                </p:oleObj>
              </mc:Choice>
              <mc:Fallback>
                <p:oleObj r:id="rId9" imgW="333375" imgH="39751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302250"/>
                        <a:ext cx="56991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3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740650" y="5302250"/>
          <a:ext cx="5699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r:id="rId10" imgW="333375" imgH="397510" progId="Equation.KSEE3">
                  <p:embed/>
                </p:oleObj>
              </mc:Choice>
              <mc:Fallback>
                <p:oleObj r:id="rId10" imgW="333375" imgH="397510" progId="Equation.KSEE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5302250"/>
                        <a:ext cx="56991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4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732588" y="4797425"/>
          <a:ext cx="5699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r:id="rId11" imgW="333375" imgH="397510" progId="Equation.KSEE3">
                  <p:embed/>
                </p:oleObj>
              </mc:Choice>
              <mc:Fallback>
                <p:oleObj r:id="rId11" imgW="333375" imgH="397510" progId="Equation.KSEE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797425"/>
                        <a:ext cx="56991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bldLvl="0" animBg="1"/>
      <p:bldP spid="3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8"/>
          <p:cNvSpPr txBox="1">
            <a:spLocks noChangeArrowheads="1"/>
          </p:cNvSpPr>
          <p:nvPr/>
        </p:nvSpPr>
        <p:spPr bwMode="auto">
          <a:xfrm>
            <a:off x="263525" y="604838"/>
            <a:ext cx="8509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已知二次函数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y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=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x</a:t>
            </a:r>
            <a:r>
              <a:rPr lang="zh-CN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＋2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bx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c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，当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x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＞1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时，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charset="-122"/>
                <a:sym typeface="Times New Roman" panose="02020603050405020304" pitchFamily="18" charset="0"/>
              </a:rPr>
              <a:t>y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的值随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x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值的增大而减小，则实数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b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的取值范围是（	  ）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   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≥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		  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≤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   C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≥1		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D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zh-CN" alt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≤1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161925" y="3362325"/>
            <a:ext cx="8821738" cy="2833688"/>
            <a:chOff x="142874" y="3357563"/>
            <a:chExt cx="8821614" cy="2834699"/>
          </a:xfrm>
        </p:grpSpPr>
        <p:sp>
          <p:nvSpPr>
            <p:cNvPr id="23555" name="Text Box 6"/>
            <p:cNvSpPr txBox="1">
              <a:spLocks noChangeArrowheads="1"/>
            </p:cNvSpPr>
            <p:nvPr/>
          </p:nvSpPr>
          <p:spPr bwMode="auto">
            <a:xfrm>
              <a:off x="142874" y="3357563"/>
              <a:ext cx="8821614" cy="2834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解析：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∵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二次项系数为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－1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＜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0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，∴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抛物线开口向下，在对称轴右侧，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y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的值随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x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值的增大而减小，由题设可知，当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x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＞1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时，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y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的值随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x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值的增大而减小，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∴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抛物线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y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=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－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x</a:t>
              </a:r>
              <a:r>
                <a:rPr lang="zh-CN" altLang="en-US" sz="24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2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＋2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bx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＋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c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的对称轴应在直线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x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=1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的左侧而抛物线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y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=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－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x</a:t>
              </a:r>
              <a:r>
                <a:rPr lang="zh-CN" altLang="en-US" sz="24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2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＋2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bx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＋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c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的对称轴             ，即</a:t>
              </a:r>
              <a:r>
                <a:rPr lang="zh-CN" alt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b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≤1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，故选择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D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Times New Roman" panose="02020603050405020304" pitchFamily="18" charset="0"/>
                </a:rPr>
                <a:t> .</a:t>
              </a:r>
            </a:p>
          </p:txBody>
        </p:sp>
        <p:graphicFrame>
          <p:nvGraphicFramePr>
            <p:cNvPr id="23556" name="Object 4"/>
            <p:cNvGraphicFramePr/>
            <p:nvPr/>
          </p:nvGraphicFramePr>
          <p:xfrm>
            <a:off x="6574699" y="4940651"/>
            <a:ext cx="1829409" cy="875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4" r:id="rId4" imgW="1085215" imgH="421005" progId="Equation.DSMT4">
                    <p:embed/>
                  </p:oleObj>
                </mc:Choice>
                <mc:Fallback>
                  <p:oleObj r:id="rId4" imgW="1085215" imgH="421005" progId="Equation.DSMT4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4699" y="4940651"/>
                          <a:ext cx="1829409" cy="8756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99350" y="1411288"/>
            <a:ext cx="4397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圆角矩形 31"/>
          <p:cNvSpPr>
            <a:spLocks noChangeArrowheads="1"/>
          </p:cNvSpPr>
          <p:nvPr/>
        </p:nvSpPr>
        <p:spPr bwMode="auto">
          <a:xfrm>
            <a:off x="330200" y="1008063"/>
            <a:ext cx="1476375" cy="5651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</a:p>
        </p:txBody>
      </p:sp>
      <p:graphicFrame>
        <p:nvGraphicFramePr>
          <p:cNvPr id="6" name="Group 3"/>
          <p:cNvGraphicFramePr/>
          <p:nvPr/>
        </p:nvGraphicFramePr>
        <p:xfrm>
          <a:off x="266700" y="2097088"/>
          <a:ext cx="8697913" cy="2170112"/>
        </p:xfrm>
        <a:graphic>
          <a:graphicData uri="http://schemas.openxmlformats.org/drawingml/2006/table">
            <a:tbl>
              <a:tblPr/>
              <a:tblGrid>
                <a:gridCol w="2973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顶点坐标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对称轴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最值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=-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=-2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-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=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-5</a:t>
                      </a:r>
                      <a:endParaRPr kumimoji="0" lang="en-US" altLang="zh-CN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3276600" y="260191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5211763" y="264477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7235825" y="267335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最大值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 Box 53"/>
          <p:cNvSpPr txBox="1">
            <a:spLocks noChangeArrowheads="1"/>
          </p:cNvSpPr>
          <p:nvPr/>
        </p:nvSpPr>
        <p:spPr bwMode="auto">
          <a:xfrm>
            <a:off x="3276600" y="310515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5148263" y="310515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7164388" y="3105150"/>
            <a:ext cx="147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最大值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7092950" y="3795713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最小值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-6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组合 17"/>
          <p:cNvGrpSpPr/>
          <p:nvPr/>
        </p:nvGrpSpPr>
        <p:grpSpPr bwMode="auto">
          <a:xfrm>
            <a:off x="3332163" y="3754438"/>
            <a:ext cx="1600200" cy="822325"/>
            <a:chOff x="3332163" y="3356992"/>
            <a:chExt cx="1600200" cy="823043"/>
          </a:xfrm>
        </p:grpSpPr>
        <p:sp>
          <p:nvSpPr>
            <p:cNvPr id="25637" name="Text Box 56"/>
            <p:cNvSpPr txBox="1">
              <a:spLocks noChangeArrowheads="1"/>
            </p:cNvSpPr>
            <p:nvPr/>
          </p:nvSpPr>
          <p:spPr bwMode="auto">
            <a:xfrm>
              <a:off x="3332163" y="3356992"/>
              <a:ext cx="1600200" cy="823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</a:t>
              </a:r>
              <a:r>
                <a:rPr lang="zh-CN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-6</a:t>
              </a:r>
              <a:r>
                <a:rPr lang="zh-CN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  <p:graphicFrame>
          <p:nvGraphicFramePr>
            <p:cNvPr id="25638" name="Object 40"/>
            <p:cNvGraphicFramePr/>
            <p:nvPr/>
          </p:nvGraphicFramePr>
          <p:xfrm>
            <a:off x="3563888" y="3356992"/>
            <a:ext cx="360040" cy="587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1" r:id="rId3" imgW="243840" imgH="397510" progId="Equation.DSMT4">
                    <p:embed/>
                  </p:oleObj>
                </mc:Choice>
                <mc:Fallback>
                  <p:oleObj r:id="rId3" imgW="243840" imgH="397510" progId="Equation.DSMT4">
                    <p:embed/>
                    <p:pic>
                      <p:nvPicPr>
                        <p:cNvPr id="0" name="Object 4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3888" y="3356992"/>
                          <a:ext cx="360040" cy="587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16"/>
          <p:cNvGrpSpPr/>
          <p:nvPr/>
        </p:nvGrpSpPr>
        <p:grpSpPr bwMode="auto">
          <a:xfrm>
            <a:off x="4813300" y="3694113"/>
            <a:ext cx="1944688" cy="587375"/>
            <a:chOff x="4813300" y="3297510"/>
            <a:chExt cx="1944688" cy="587375"/>
          </a:xfrm>
        </p:grpSpPr>
        <p:sp>
          <p:nvSpPr>
            <p:cNvPr id="25640" name="Text Box 57"/>
            <p:cNvSpPr txBox="1">
              <a:spLocks noChangeArrowheads="1"/>
            </p:cNvSpPr>
            <p:nvPr/>
          </p:nvSpPr>
          <p:spPr bwMode="auto">
            <a:xfrm>
              <a:off x="4813300" y="3357835"/>
              <a:ext cx="19446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直线</a:t>
              </a:r>
              <a:r>
                <a: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</a:p>
          </p:txBody>
        </p:sp>
        <p:graphicFrame>
          <p:nvGraphicFramePr>
            <p:cNvPr id="25641" name="Object 41"/>
            <p:cNvGraphicFramePr/>
            <p:nvPr/>
          </p:nvGraphicFramePr>
          <p:xfrm>
            <a:off x="6287344" y="3297510"/>
            <a:ext cx="360362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2" r:id="rId5" imgW="243840" imgH="397510" progId="Equation.DSMT4">
                    <p:embed/>
                  </p:oleObj>
                </mc:Choice>
                <mc:Fallback>
                  <p:oleObj r:id="rId5" imgW="243840" imgH="397510" progId="Equation.DSMT4">
                    <p:embed/>
                    <p:pic>
                      <p:nvPicPr>
                        <p:cNvPr id="0" name="Object 4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7344" y="3297510"/>
                          <a:ext cx="360362" cy="587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/>
      <p:bldP spid="10" grpId="0" bldLvl="0" animBg="1"/>
      <p:bldP spid="11" grpId="0" bldLvl="0" animBg="1"/>
      <p:bldP spid="12" grpId="0" bldLvl="0" animBg="1"/>
      <p:bldP spid="1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MH_SubTitle_4"/>
          <p:cNvSpPr txBox="1">
            <a:spLocks noChangeArrowheads="1"/>
          </p:cNvSpPr>
          <p:nvPr/>
        </p:nvSpPr>
        <p:spPr bwMode="auto">
          <a:xfrm>
            <a:off x="6948488" y="1628775"/>
            <a:ext cx="1296987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情境引入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5123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5124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5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26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428625" y="2089150"/>
            <a:ext cx="813752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会用配方法或公式法将一般式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化成顶点式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65000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会熟练求出二次函数一般式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的顶点坐标、对称轴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组合 6147"/>
          <p:cNvGrpSpPr/>
          <p:nvPr/>
        </p:nvGrpSpPr>
        <p:grpSpPr bwMode="auto">
          <a:xfrm>
            <a:off x="250825" y="333375"/>
            <a:ext cx="5718175" cy="809625"/>
            <a:chOff x="0" y="0"/>
            <a:chExt cx="9006" cy="1274"/>
          </a:xfrm>
        </p:grpSpPr>
        <p:sp>
          <p:nvSpPr>
            <p:cNvPr id="2662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2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2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629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129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二次函数字母系数与图像的关系</a:t>
              </a:r>
            </a:p>
          </p:txBody>
        </p:sp>
        <p:sp>
          <p:nvSpPr>
            <p:cNvPr id="2663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26631" name="圆角矩形 31"/>
          <p:cNvSpPr>
            <a:spLocks noChangeArrowheads="1"/>
          </p:cNvSpPr>
          <p:nvPr/>
        </p:nvSpPr>
        <p:spPr bwMode="auto">
          <a:xfrm>
            <a:off x="250825" y="1268413"/>
            <a:ext cx="1727200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合作探究</a:t>
            </a:r>
          </a:p>
        </p:txBody>
      </p:sp>
      <p:sp>
        <p:nvSpPr>
          <p:cNvPr id="26632" name="文本框 24"/>
          <p:cNvSpPr txBox="1">
            <a:spLocks noChangeArrowheads="1"/>
          </p:cNvSpPr>
          <p:nvPr/>
        </p:nvSpPr>
        <p:spPr bwMode="auto">
          <a:xfrm>
            <a:off x="250825" y="1773238"/>
            <a:ext cx="8170863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一次函数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en-US" altLang="zh-CN" sz="2800" dirty="0" err="1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的图像如下图所示，请根据一次函数图像的性质填空：</a:t>
            </a:r>
          </a:p>
        </p:txBody>
      </p:sp>
      <p:grpSp>
        <p:nvGrpSpPr>
          <p:cNvPr id="41" name="组合 40"/>
          <p:cNvGrpSpPr/>
          <p:nvPr/>
        </p:nvGrpSpPr>
        <p:grpSpPr bwMode="auto">
          <a:xfrm>
            <a:off x="684213" y="2749550"/>
            <a:ext cx="7466012" cy="3152775"/>
            <a:chOff x="1078" y="4330"/>
            <a:chExt cx="11758" cy="4964"/>
          </a:xfrm>
        </p:grpSpPr>
        <p:grpSp>
          <p:nvGrpSpPr>
            <p:cNvPr id="26634" name="组合 35"/>
            <p:cNvGrpSpPr/>
            <p:nvPr/>
          </p:nvGrpSpPr>
          <p:grpSpPr bwMode="auto">
            <a:xfrm>
              <a:off x="1078" y="4330"/>
              <a:ext cx="4954" cy="4964"/>
              <a:chOff x="1078" y="4330"/>
              <a:chExt cx="4954" cy="4964"/>
            </a:xfrm>
          </p:grpSpPr>
          <p:grpSp>
            <p:nvGrpSpPr>
              <p:cNvPr id="26635" name="组合 17"/>
              <p:cNvGrpSpPr/>
              <p:nvPr/>
            </p:nvGrpSpPr>
            <p:grpSpPr bwMode="auto">
              <a:xfrm>
                <a:off x="1078" y="4330"/>
                <a:ext cx="4955" cy="4758"/>
                <a:chOff x="683568" y="2391271"/>
                <a:chExt cx="3146866" cy="3022671"/>
              </a:xfrm>
            </p:grpSpPr>
            <p:cxnSp>
              <p:nvCxnSpPr>
                <p:cNvPr id="26636" name="直接箭头连接符 11"/>
                <p:cNvCxnSpPr>
                  <a:cxnSpLocks noChangeShapeType="1"/>
                </p:cNvCxnSpPr>
                <p:nvPr/>
              </p:nvCxnSpPr>
              <p:spPr bwMode="auto">
                <a:xfrm>
                  <a:off x="683568" y="4581128"/>
                  <a:ext cx="2880320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637" name="直接箭头连接符 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91680" y="2677638"/>
                  <a:ext cx="0" cy="273630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6638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3491880" y="4437112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639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281118" y="2391271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y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640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1319360" y="4543314"/>
                  <a:ext cx="419774" cy="4573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O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6641" name="组合 34"/>
              <p:cNvGrpSpPr/>
              <p:nvPr/>
            </p:nvGrpSpPr>
            <p:grpSpPr bwMode="auto">
              <a:xfrm>
                <a:off x="2097" y="5400"/>
                <a:ext cx="2752" cy="3895"/>
                <a:chOff x="2097" y="5400"/>
                <a:chExt cx="2752" cy="3895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>
                  <a:off x="2098" y="5400"/>
                  <a:ext cx="1588" cy="3174"/>
                </a:xfrm>
                <a:prstGeom prst="line">
                  <a:avLst/>
                </a:prstGeom>
                <a:ln w="19050">
                  <a:solidFill>
                    <a:srgbClr val="149494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6643" name="文本框 27"/>
                <p:cNvSpPr txBox="1">
                  <a:spLocks noChangeArrowheads="1"/>
                </p:cNvSpPr>
                <p:nvPr/>
              </p:nvSpPr>
              <p:spPr bwMode="auto">
                <a:xfrm>
                  <a:off x="2891" y="8575"/>
                  <a:ext cx="1959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  <a:sym typeface="Arial" panose="020B0604020202020204" pitchFamily="34" charset="0"/>
                    </a:rPr>
                    <a:t>y</a:t>
                  </a:r>
                  <a:r>
                    <a:rPr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  <a:sym typeface="Arial" panose="020B0604020202020204" pitchFamily="34" charset="0"/>
                    </a:rPr>
                    <a:t>=</a:t>
                  </a:r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  <a:sym typeface="Arial" panose="020B0604020202020204" pitchFamily="34" charset="0"/>
                    </a:rPr>
                    <a:t>k</a:t>
                  </a:r>
                  <a:r>
                    <a:rPr lang="en-US" altLang="zh-CN" sz="2400" baseline="-25000">
                      <a:latin typeface="Times New Roman" panose="02020603050405020304" pitchFamily="18" charset="0"/>
                      <a:ea typeface="黑体" panose="02010609060101010101" pitchFamily="49" charset="-122"/>
                      <a:sym typeface="Arial" panose="020B0604020202020204" pitchFamily="34" charset="0"/>
                    </a:rPr>
                    <a:t>1</a:t>
                  </a:r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  <a:sym typeface="Arial" panose="020B0604020202020204" pitchFamily="34" charset="0"/>
                    </a:rPr>
                    <a:t>x</a:t>
                  </a:r>
                  <a:r>
                    <a:rPr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  <a:sym typeface="Arial" panose="020B0604020202020204" pitchFamily="34" charset="0"/>
                    </a:rPr>
                    <a:t>+</a:t>
                  </a:r>
                  <a:r>
                    <a:rPr lang="en-US" altLang="zh-CN" sz="2400" i="1">
                      <a:latin typeface="Times New Roman" panose="02020603050405020304" pitchFamily="18" charset="0"/>
                      <a:ea typeface="黑体" panose="02010609060101010101" pitchFamily="49" charset="-122"/>
                      <a:sym typeface="Arial" panose="020B0604020202020204" pitchFamily="34" charset="0"/>
                    </a:rPr>
                    <a:t>b</a:t>
                  </a:r>
                  <a:r>
                    <a:rPr lang="en-US" altLang="zh-CN" sz="2400" baseline="-25000">
                      <a:latin typeface="Times New Roman" panose="02020603050405020304" pitchFamily="18" charset="0"/>
                      <a:ea typeface="黑体" panose="02010609060101010101" pitchFamily="49" charset="-122"/>
                      <a:sym typeface="Arial" panose="020B0604020202020204" pitchFamily="34" charset="0"/>
                    </a:rPr>
                    <a:t>1</a:t>
                  </a:r>
                  <a:endParaRPr lang="zh-CN" altLang="en-US" sz="2400" baseline="-25000"/>
                </a:p>
              </p:txBody>
            </p:sp>
          </p:grpSp>
        </p:grpSp>
        <p:grpSp>
          <p:nvGrpSpPr>
            <p:cNvPr id="26644" name="组合 36"/>
            <p:cNvGrpSpPr/>
            <p:nvPr/>
          </p:nvGrpSpPr>
          <p:grpSpPr bwMode="auto">
            <a:xfrm>
              <a:off x="6746" y="4370"/>
              <a:ext cx="6090" cy="4758"/>
              <a:chOff x="6746" y="4370"/>
              <a:chExt cx="6090" cy="4758"/>
            </a:xfrm>
          </p:grpSpPr>
          <p:grpSp>
            <p:nvGrpSpPr>
              <p:cNvPr id="26645" name="组合 17"/>
              <p:cNvGrpSpPr/>
              <p:nvPr/>
            </p:nvGrpSpPr>
            <p:grpSpPr bwMode="auto">
              <a:xfrm>
                <a:off x="7881" y="4370"/>
                <a:ext cx="4955" cy="4758"/>
                <a:chOff x="683568" y="2391271"/>
                <a:chExt cx="3146866" cy="3022671"/>
              </a:xfrm>
            </p:grpSpPr>
            <p:cxnSp>
              <p:nvCxnSpPr>
                <p:cNvPr id="26646" name="直接箭头连接符 26"/>
                <p:cNvCxnSpPr>
                  <a:cxnSpLocks noChangeShapeType="1"/>
                </p:cNvCxnSpPr>
                <p:nvPr/>
              </p:nvCxnSpPr>
              <p:spPr bwMode="auto">
                <a:xfrm>
                  <a:off x="683568" y="4581128"/>
                  <a:ext cx="2880320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647" name="直接箭头连接符 2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91680" y="2677638"/>
                  <a:ext cx="0" cy="273630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6648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3491880" y="4437112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endParaRPr lang="zh-CN" altLang="en-US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649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1281118" y="2391271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y</a:t>
                  </a:r>
                  <a:endParaRPr lang="zh-CN" altLang="en-US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650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1309834" y="4510286"/>
                  <a:ext cx="419774" cy="4573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O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7" name="直接连接符 26"/>
              <p:cNvCxnSpPr/>
              <p:nvPr/>
            </p:nvCxnSpPr>
            <p:spPr>
              <a:xfrm flipH="1">
                <a:off x="9013" y="6195"/>
                <a:ext cx="2155" cy="2789"/>
              </a:xfrm>
              <a:prstGeom prst="line">
                <a:avLst/>
              </a:prstGeom>
              <a:ln w="19050">
                <a:solidFill>
                  <a:srgbClr val="14949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652" name="文本框 28"/>
              <p:cNvSpPr txBox="1">
                <a:spLocks noChangeArrowheads="1"/>
              </p:cNvSpPr>
              <p:nvPr/>
            </p:nvSpPr>
            <p:spPr bwMode="auto">
              <a:xfrm>
                <a:off x="9602" y="8160"/>
                <a:ext cx="195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y</a:t>
                </a: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  <a:sym typeface="宋体" panose="02010600030101010101" pitchFamily="2" charset="-122"/>
                  </a:rPr>
                  <a:t>=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k</a:t>
                </a:r>
                <a:r>
                  <a:rPr lang="en-US" altLang="zh-CN" sz="2400" baseline="-25000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2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x</a:t>
                </a: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  <a:sym typeface="宋体" panose="02010600030101010101" pitchFamily="2" charset="-122"/>
                  </a:rPr>
                  <a:t>+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b</a:t>
                </a:r>
                <a:r>
                  <a:rPr lang="en-US" altLang="zh-CN" sz="2400" baseline="-25000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2</a:t>
                </a:r>
                <a:endParaRPr lang="zh-CN" altLang="en-US" sz="2400" baseline="-25000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 flipH="1">
                <a:off x="7993" y="5515"/>
                <a:ext cx="2155" cy="2787"/>
              </a:xfrm>
              <a:prstGeom prst="line">
                <a:avLst/>
              </a:prstGeom>
              <a:ln w="19050">
                <a:solidFill>
                  <a:srgbClr val="14949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654" name="文本框 45"/>
              <p:cNvSpPr txBox="1">
                <a:spLocks noChangeArrowheads="1"/>
              </p:cNvSpPr>
              <p:nvPr/>
            </p:nvSpPr>
            <p:spPr bwMode="auto">
              <a:xfrm>
                <a:off x="6746" y="8127"/>
                <a:ext cx="195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y</a:t>
                </a: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  <a:sym typeface="宋体" panose="02010600030101010101" pitchFamily="2" charset="-122"/>
                  </a:rPr>
                  <a:t>=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k</a:t>
                </a:r>
                <a:r>
                  <a:rPr lang="en-US" altLang="zh-CN" sz="2400" baseline="-25000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3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x</a:t>
                </a:r>
                <a:r>
                  <a:rPr lang="en-US" altLang="zh-CN" sz="2400">
                    <a:latin typeface="黑体" panose="02010609060101010101" pitchFamily="49" charset="-122"/>
                    <a:ea typeface="黑体" panose="02010609060101010101" pitchFamily="49" charset="-122"/>
                    <a:sym typeface="宋体" panose="02010600030101010101" pitchFamily="2" charset="-122"/>
                  </a:rPr>
                  <a:t>+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b</a:t>
                </a:r>
                <a:r>
                  <a:rPr lang="en-US" altLang="zh-CN" sz="2400" baseline="-25000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3</a:t>
                </a:r>
                <a:endParaRPr lang="zh-CN" altLang="en-US" sz="2400" baseline="-25000"/>
              </a:p>
            </p:txBody>
          </p:sp>
        </p:grpSp>
      </p:grpSp>
      <p:grpSp>
        <p:nvGrpSpPr>
          <p:cNvPr id="38" name="组合 37"/>
          <p:cNvGrpSpPr/>
          <p:nvPr/>
        </p:nvGrpSpPr>
        <p:grpSpPr bwMode="auto">
          <a:xfrm>
            <a:off x="2266950" y="3284538"/>
            <a:ext cx="1339850" cy="1177925"/>
            <a:chOff x="3571" y="5173"/>
            <a:chExt cx="2108" cy="1854"/>
          </a:xfrm>
        </p:grpSpPr>
        <p:sp>
          <p:nvSpPr>
            <p:cNvPr id="26656" name="文本框 29"/>
            <p:cNvSpPr txBox="1">
              <a:spLocks noChangeArrowheads="1"/>
            </p:cNvSpPr>
            <p:nvPr/>
          </p:nvSpPr>
          <p:spPr bwMode="auto">
            <a:xfrm>
              <a:off x="3685" y="517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k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57" name="文本框 30"/>
            <p:cNvSpPr txBox="1">
              <a:spLocks noChangeArrowheads="1"/>
            </p:cNvSpPr>
            <p:nvPr/>
          </p:nvSpPr>
          <p:spPr bwMode="auto">
            <a:xfrm>
              <a:off x="3571" y="6307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 bwMode="auto">
          <a:xfrm>
            <a:off x="6948488" y="3141663"/>
            <a:ext cx="1265237" cy="1249362"/>
            <a:chOff x="10942" y="4947"/>
            <a:chExt cx="1994" cy="1967"/>
          </a:xfrm>
        </p:grpSpPr>
        <p:sp>
          <p:nvSpPr>
            <p:cNvPr id="26659" name="文本框 32"/>
            <p:cNvSpPr txBox="1">
              <a:spLocks noChangeArrowheads="1"/>
            </p:cNvSpPr>
            <p:nvPr/>
          </p:nvSpPr>
          <p:spPr bwMode="auto">
            <a:xfrm>
              <a:off x="10942" y="4947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k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60" name="文本框 33"/>
            <p:cNvSpPr txBox="1">
              <a:spLocks noChangeArrowheads="1"/>
            </p:cNvSpPr>
            <p:nvPr/>
          </p:nvSpPr>
          <p:spPr bwMode="auto">
            <a:xfrm>
              <a:off x="10942" y="6194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2700338" y="3357563"/>
            <a:ext cx="395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2627313" y="4005263"/>
            <a:ext cx="395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7308850" y="3141663"/>
            <a:ext cx="395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7380288" y="3933825"/>
            <a:ext cx="395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＜</a:t>
            </a:r>
          </a:p>
        </p:txBody>
      </p:sp>
      <p:grpSp>
        <p:nvGrpSpPr>
          <p:cNvPr id="47" name="组合 46"/>
          <p:cNvGrpSpPr/>
          <p:nvPr/>
        </p:nvGrpSpPr>
        <p:grpSpPr bwMode="auto">
          <a:xfrm>
            <a:off x="4211638" y="3284538"/>
            <a:ext cx="1338262" cy="1177925"/>
            <a:chOff x="3571" y="5173"/>
            <a:chExt cx="2108" cy="1854"/>
          </a:xfrm>
        </p:grpSpPr>
        <p:sp>
          <p:nvSpPr>
            <p:cNvPr id="26666" name="文本框 47"/>
            <p:cNvSpPr txBox="1">
              <a:spLocks noChangeArrowheads="1"/>
            </p:cNvSpPr>
            <p:nvPr/>
          </p:nvSpPr>
          <p:spPr bwMode="auto">
            <a:xfrm>
              <a:off x="3685" y="517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k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67" name="文本框 48"/>
            <p:cNvSpPr txBox="1">
              <a:spLocks noChangeArrowheads="1"/>
            </p:cNvSpPr>
            <p:nvPr/>
          </p:nvSpPr>
          <p:spPr bwMode="auto">
            <a:xfrm>
              <a:off x="3571" y="6307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4643438" y="3357563"/>
            <a:ext cx="395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51" name="文本框 50"/>
          <p:cNvSpPr txBox="1">
            <a:spLocks noChangeArrowheads="1"/>
          </p:cNvSpPr>
          <p:nvPr/>
        </p:nvSpPr>
        <p:spPr bwMode="auto">
          <a:xfrm>
            <a:off x="4643438" y="4071938"/>
            <a:ext cx="395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4" grpId="0"/>
      <p:bldP spid="50" grpId="0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2"/>
          <p:cNvGrpSpPr/>
          <p:nvPr/>
        </p:nvGrpSpPr>
        <p:grpSpPr bwMode="auto">
          <a:xfrm>
            <a:off x="2070100" y="1763713"/>
            <a:ext cx="3576638" cy="3148012"/>
            <a:chOff x="348" y="2904"/>
            <a:chExt cx="5684" cy="5175"/>
          </a:xfrm>
        </p:grpSpPr>
        <p:grpSp>
          <p:nvGrpSpPr>
            <p:cNvPr id="27650" name="组合 21"/>
            <p:cNvGrpSpPr/>
            <p:nvPr/>
          </p:nvGrpSpPr>
          <p:grpSpPr bwMode="auto">
            <a:xfrm>
              <a:off x="348" y="3322"/>
              <a:ext cx="5684" cy="4757"/>
              <a:chOff x="220060" y="2391271"/>
              <a:chExt cx="3610374" cy="3022671"/>
            </a:xfrm>
          </p:grpSpPr>
          <p:sp>
            <p:nvSpPr>
              <p:cNvPr id="19" name="任意多边形 18"/>
              <p:cNvSpPr/>
              <p:nvPr/>
            </p:nvSpPr>
            <p:spPr bwMode="auto">
              <a:xfrm>
                <a:off x="1106229" y="2717656"/>
                <a:ext cx="1890919" cy="2450868"/>
              </a:xfrm>
              <a:custGeom>
                <a:avLst/>
                <a:gdLst>
                  <a:gd name="connsiteX0" fmla="*/ 0 w 1891430"/>
                  <a:gd name="connsiteY0" fmla="*/ 0 h 2453014"/>
                  <a:gd name="connsiteX1" fmla="*/ 1014608 w 1891430"/>
                  <a:gd name="connsiteY1" fmla="*/ 2442576 h 2453014"/>
                  <a:gd name="connsiteX2" fmla="*/ 1891430 w 1891430"/>
                  <a:gd name="connsiteY2" fmla="*/ 62630 h 2453014"/>
                  <a:gd name="connsiteX3" fmla="*/ 1891430 w 1891430"/>
                  <a:gd name="connsiteY3" fmla="*/ 62630 h 2453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91430" h="2453014">
                    <a:moveTo>
                      <a:pt x="0" y="0"/>
                    </a:moveTo>
                    <a:cubicBezTo>
                      <a:pt x="349685" y="1216069"/>
                      <a:pt x="699370" y="2432138"/>
                      <a:pt x="1014608" y="2442576"/>
                    </a:cubicBezTo>
                    <a:cubicBezTo>
                      <a:pt x="1329846" y="2453014"/>
                      <a:pt x="1891430" y="62630"/>
                      <a:pt x="1891430" y="62630"/>
                    </a:cubicBezTo>
                    <a:lnTo>
                      <a:pt x="1891430" y="62630"/>
                    </a:lnTo>
                  </a:path>
                </a:pathLst>
              </a:custGeom>
              <a:noFill/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27652" name="组合 17"/>
              <p:cNvGrpSpPr/>
              <p:nvPr/>
            </p:nvGrpSpPr>
            <p:grpSpPr bwMode="auto">
              <a:xfrm>
                <a:off x="683568" y="2391271"/>
                <a:ext cx="3146866" cy="3022671"/>
                <a:chOff x="683568" y="2391271"/>
                <a:chExt cx="3146866" cy="3022671"/>
              </a:xfrm>
            </p:grpSpPr>
            <p:cxnSp>
              <p:nvCxnSpPr>
                <p:cNvPr id="27653" name="直接箭头连接符 11"/>
                <p:cNvCxnSpPr>
                  <a:cxnSpLocks noChangeShapeType="1"/>
                </p:cNvCxnSpPr>
                <p:nvPr/>
              </p:nvCxnSpPr>
              <p:spPr bwMode="auto">
                <a:xfrm>
                  <a:off x="683568" y="4581128"/>
                  <a:ext cx="2880320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654" name="直接箭头连接符 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91680" y="2677638"/>
                  <a:ext cx="0" cy="2736304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7655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3491880" y="4437112"/>
                  <a:ext cx="338554" cy="477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x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656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281118" y="2391271"/>
                  <a:ext cx="338554" cy="477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y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657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1319360" y="4543314"/>
                  <a:ext cx="419774" cy="477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400" b="1" i="1">
                      <a:latin typeface="Times New Roman" panose="02020603050405020304" pitchFamily="18" charset="0"/>
                    </a:rPr>
                    <a:t>O</a:t>
                  </a:r>
                  <a:endPara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7658" name="直接连接符 20"/>
              <p:cNvCxnSpPr>
                <a:cxnSpLocks noChangeShapeType="1"/>
              </p:cNvCxnSpPr>
              <p:nvPr/>
            </p:nvCxnSpPr>
            <p:spPr bwMode="auto">
              <a:xfrm flipV="1">
                <a:off x="2111557" y="2569590"/>
                <a:ext cx="0" cy="27363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659" name="直接连接符 20"/>
              <p:cNvCxnSpPr>
                <a:cxnSpLocks noChangeShapeType="1"/>
              </p:cNvCxnSpPr>
              <p:nvPr/>
            </p:nvCxnSpPr>
            <p:spPr bwMode="auto">
              <a:xfrm flipV="1">
                <a:off x="1238275" y="2434903"/>
                <a:ext cx="0" cy="273630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" name="任意多边形 10"/>
              <p:cNvSpPr/>
              <p:nvPr/>
            </p:nvSpPr>
            <p:spPr bwMode="auto">
              <a:xfrm>
                <a:off x="220060" y="2468921"/>
                <a:ext cx="1890919" cy="2450868"/>
              </a:xfrm>
              <a:custGeom>
                <a:avLst/>
                <a:gdLst>
                  <a:gd name="connsiteX0" fmla="*/ 0 w 1891430"/>
                  <a:gd name="connsiteY0" fmla="*/ 0 h 2453014"/>
                  <a:gd name="connsiteX1" fmla="*/ 1014608 w 1891430"/>
                  <a:gd name="connsiteY1" fmla="*/ 2442576 h 2453014"/>
                  <a:gd name="connsiteX2" fmla="*/ 1891430 w 1891430"/>
                  <a:gd name="connsiteY2" fmla="*/ 62630 h 2453014"/>
                  <a:gd name="connsiteX3" fmla="*/ 1891430 w 1891430"/>
                  <a:gd name="connsiteY3" fmla="*/ 62630 h 2453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91430" h="2453014">
                    <a:moveTo>
                      <a:pt x="0" y="0"/>
                    </a:moveTo>
                    <a:cubicBezTo>
                      <a:pt x="349685" y="1216069"/>
                      <a:pt x="699370" y="2432138"/>
                      <a:pt x="1014608" y="2442576"/>
                    </a:cubicBezTo>
                    <a:cubicBezTo>
                      <a:pt x="1329846" y="2453014"/>
                      <a:pt x="1891430" y="62630"/>
                      <a:pt x="1891430" y="62630"/>
                    </a:cubicBezTo>
                    <a:lnTo>
                      <a:pt x="1891430" y="62630"/>
                    </a:lnTo>
                  </a:path>
                </a:pathLst>
              </a:cu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aphicFrame>
          <p:nvGraphicFramePr>
            <p:cNvPr id="27661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463" y="2907"/>
            <a:ext cx="1687" cy="1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1" r:id="rId3" imgW="624205" imgH="433070" progId="Equation.KSEE3">
                    <p:embed/>
                  </p:oleObj>
                </mc:Choice>
                <mc:Fallback>
                  <p:oleObj r:id="rId3" imgW="624205" imgH="43307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3" y="2907"/>
                          <a:ext cx="1687" cy="1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62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58" y="2904"/>
            <a:ext cx="1652" cy="1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2" r:id="rId5" imgW="611505" imgH="433070" progId="Equation.KSEE3">
                    <p:embed/>
                  </p:oleObj>
                </mc:Choice>
                <mc:Fallback>
                  <p:oleObj r:id="rId5" imgW="611505" imgH="43307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" y="2904"/>
                          <a:ext cx="1652" cy="1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63" name="文本框 24"/>
          <p:cNvSpPr txBox="1">
            <a:spLocks noChangeArrowheads="1"/>
          </p:cNvSpPr>
          <p:nvPr/>
        </p:nvSpPr>
        <p:spPr bwMode="auto">
          <a:xfrm>
            <a:off x="395288" y="549275"/>
            <a:ext cx="8170862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二次函数             的图像如下图所示，请根据二次函数的性质填空：</a:t>
            </a:r>
          </a:p>
        </p:txBody>
      </p:sp>
      <p:graphicFrame>
        <p:nvGraphicFramePr>
          <p:cNvPr id="27664" name="Object 10"/>
          <p:cNvGraphicFramePr/>
          <p:nvPr/>
        </p:nvGraphicFramePr>
        <p:xfrm>
          <a:off x="3159125" y="671513"/>
          <a:ext cx="2152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r:id="rId7" imgW="981075" imgH="229235" progId="Equation.DSMT4">
                  <p:embed/>
                </p:oleObj>
              </mc:Choice>
              <mc:Fallback>
                <p:oleObj r:id="rId7" imgW="981075" imgH="229235" progId="Equation.DSMT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671513"/>
                        <a:ext cx="21526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组合 37"/>
          <p:cNvGrpSpPr/>
          <p:nvPr/>
        </p:nvGrpSpPr>
        <p:grpSpPr bwMode="auto">
          <a:xfrm>
            <a:off x="5954713" y="2212975"/>
            <a:ext cx="1285875" cy="1374775"/>
            <a:chOff x="3655" y="5173"/>
            <a:chExt cx="2024" cy="2165"/>
          </a:xfrm>
        </p:grpSpPr>
        <p:sp>
          <p:nvSpPr>
            <p:cNvPr id="27666" name="文本框 29"/>
            <p:cNvSpPr txBox="1">
              <a:spLocks noChangeArrowheads="1"/>
            </p:cNvSpPr>
            <p:nvPr/>
          </p:nvSpPr>
          <p:spPr bwMode="auto">
            <a:xfrm>
              <a:off x="3685" y="517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667" name="文本框 30"/>
            <p:cNvSpPr txBox="1">
              <a:spLocks noChangeArrowheads="1"/>
            </p:cNvSpPr>
            <p:nvPr/>
          </p:nvSpPr>
          <p:spPr bwMode="auto">
            <a:xfrm>
              <a:off x="3655" y="585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668" name="文本框 4"/>
            <p:cNvSpPr txBox="1">
              <a:spLocks noChangeArrowheads="1"/>
            </p:cNvSpPr>
            <p:nvPr/>
          </p:nvSpPr>
          <p:spPr bwMode="auto">
            <a:xfrm>
              <a:off x="3680" y="6618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7543800" y="2208213"/>
            <a:ext cx="1285875" cy="1374775"/>
            <a:chOff x="3655" y="5173"/>
            <a:chExt cx="2024" cy="2165"/>
          </a:xfrm>
        </p:grpSpPr>
        <p:sp>
          <p:nvSpPr>
            <p:cNvPr id="27670" name="文本框 6"/>
            <p:cNvSpPr txBox="1">
              <a:spLocks noChangeArrowheads="1"/>
            </p:cNvSpPr>
            <p:nvPr/>
          </p:nvSpPr>
          <p:spPr bwMode="auto">
            <a:xfrm>
              <a:off x="3685" y="517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671" name="文本框 7"/>
            <p:cNvSpPr txBox="1">
              <a:spLocks noChangeArrowheads="1"/>
            </p:cNvSpPr>
            <p:nvPr/>
          </p:nvSpPr>
          <p:spPr bwMode="auto">
            <a:xfrm>
              <a:off x="3655" y="585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672" name="文本框 8"/>
            <p:cNvSpPr txBox="1">
              <a:spLocks noChangeArrowheads="1"/>
            </p:cNvSpPr>
            <p:nvPr/>
          </p:nvSpPr>
          <p:spPr bwMode="auto">
            <a:xfrm>
              <a:off x="3680" y="6618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6346825" y="2293938"/>
            <a:ext cx="395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6315075" y="2717800"/>
            <a:ext cx="395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6315075" y="3149600"/>
            <a:ext cx="395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7939088" y="2286000"/>
            <a:ext cx="395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7939088" y="2717800"/>
            <a:ext cx="395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7893050" y="3168650"/>
            <a:ext cx="396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＝</a:t>
            </a:r>
          </a:p>
        </p:txBody>
      </p:sp>
      <p:grpSp>
        <p:nvGrpSpPr>
          <p:cNvPr id="75" name="组合 74"/>
          <p:cNvGrpSpPr/>
          <p:nvPr/>
        </p:nvGrpSpPr>
        <p:grpSpPr bwMode="auto">
          <a:xfrm>
            <a:off x="4859338" y="4292600"/>
            <a:ext cx="3783012" cy="504825"/>
            <a:chOff x="7200" y="7668"/>
            <a:chExt cx="5958" cy="794"/>
          </a:xfrm>
        </p:grpSpPr>
        <p:sp>
          <p:nvSpPr>
            <p:cNvPr id="27680" name="椭圆形标注 72"/>
            <p:cNvSpPr>
              <a:spLocks noChangeArrowheads="1"/>
            </p:cNvSpPr>
            <p:nvPr/>
          </p:nvSpPr>
          <p:spPr bwMode="auto">
            <a:xfrm>
              <a:off x="7200" y="7668"/>
              <a:ext cx="5959" cy="794"/>
            </a:xfrm>
            <a:prstGeom prst="wedgeEllipseCallout">
              <a:avLst>
                <a:gd name="adj1" fmla="val -62519"/>
                <a:gd name="adj2" fmla="val -173171"/>
              </a:avLst>
            </a:prstGeom>
            <a:solidFill>
              <a:srgbClr val="ADEBEB"/>
            </a:solidFill>
            <a:ln w="9525">
              <a:solidFill>
                <a:srgbClr val="66FF99"/>
              </a:solidFill>
              <a:round/>
            </a:ln>
          </p:spPr>
          <p:txBody>
            <a:bodyPr/>
            <a:lstStyle/>
            <a:p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7681" name="文本框 73"/>
            <p:cNvSpPr txBox="1">
              <a:spLocks noChangeArrowheads="1"/>
            </p:cNvSpPr>
            <p:nvPr/>
          </p:nvSpPr>
          <p:spPr bwMode="auto">
            <a:xfrm>
              <a:off x="8334" y="7668"/>
              <a:ext cx="362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开口向上，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a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＞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78" name="组合 77"/>
          <p:cNvGrpSpPr/>
          <p:nvPr/>
        </p:nvGrpSpPr>
        <p:grpSpPr bwMode="auto">
          <a:xfrm>
            <a:off x="395288" y="4652963"/>
            <a:ext cx="2084387" cy="1006475"/>
            <a:chOff x="623" y="7328"/>
            <a:chExt cx="3282" cy="1584"/>
          </a:xfrm>
        </p:grpSpPr>
        <p:sp>
          <p:nvSpPr>
            <p:cNvPr id="76" name="圆角矩形标注 75"/>
            <p:cNvSpPr/>
            <p:nvPr/>
          </p:nvSpPr>
          <p:spPr>
            <a:xfrm>
              <a:off x="623" y="7368"/>
              <a:ext cx="3282" cy="1542"/>
            </a:xfrm>
            <a:prstGeom prst="wedgeRoundRectCallout">
              <a:avLst>
                <a:gd name="adj1" fmla="val 77269"/>
                <a:gd name="adj2" fmla="val -133347"/>
                <a:gd name="adj3" fmla="val 16667"/>
              </a:avLst>
            </a:prstGeom>
            <a:solidFill>
              <a:schemeClr val="accent3">
                <a:lumMod val="90000"/>
              </a:schemeClr>
            </a:solidFill>
            <a:ln w="9525" cap="flat" cmpd="sng" algn="ctr">
              <a:solidFill>
                <a:srgbClr val="66FF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27684" name="文本框 76"/>
            <p:cNvSpPr txBox="1">
              <a:spLocks noChangeArrowheads="1"/>
            </p:cNvSpPr>
            <p:nvPr/>
          </p:nvSpPr>
          <p:spPr bwMode="auto">
            <a:xfrm>
              <a:off x="661" y="7328"/>
              <a:ext cx="3117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对称轴在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轴左侧，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＜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0</a:t>
              </a:r>
              <a:endPara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 bwMode="auto">
          <a:xfrm>
            <a:off x="4643438" y="5302250"/>
            <a:ext cx="2084387" cy="1020763"/>
            <a:chOff x="283" y="8122"/>
            <a:chExt cx="3282" cy="1609"/>
          </a:xfrm>
        </p:grpSpPr>
        <p:sp>
          <p:nvSpPr>
            <p:cNvPr id="80" name="圆角矩形标注 79"/>
            <p:cNvSpPr/>
            <p:nvPr/>
          </p:nvSpPr>
          <p:spPr>
            <a:xfrm>
              <a:off x="283" y="8122"/>
              <a:ext cx="3282" cy="1541"/>
            </a:xfrm>
            <a:prstGeom prst="wedgeRoundRectCallout">
              <a:avLst>
                <a:gd name="adj1" fmla="val -79433"/>
                <a:gd name="adj2" fmla="val -123523"/>
                <a:gd name="adj3" fmla="val 16667"/>
              </a:avLst>
            </a:prstGeom>
            <a:solidFill>
              <a:schemeClr val="accent3">
                <a:lumMod val="90000"/>
              </a:schemeClr>
            </a:solidFill>
            <a:ln w="9525" cap="flat" cmpd="sng" algn="ctr">
              <a:solidFill>
                <a:srgbClr val="66FF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27687" name="文本框 80"/>
            <p:cNvSpPr txBox="1">
              <a:spLocks noChangeArrowheads="1"/>
            </p:cNvSpPr>
            <p:nvPr/>
          </p:nvSpPr>
          <p:spPr bwMode="auto">
            <a:xfrm>
              <a:off x="430" y="8147"/>
              <a:ext cx="3117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对称轴在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轴右侧，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＞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0</a:t>
              </a:r>
              <a:endPara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  <p:graphicFrame>
        <p:nvGraphicFramePr>
          <p:cNvPr id="82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55650" y="4868863"/>
          <a:ext cx="14065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r:id="rId9" imgW="828675" imgH="433070" progId="Equation.KSEE3">
                  <p:embed/>
                </p:oleObj>
              </mc:Choice>
              <mc:Fallback>
                <p:oleObj r:id="rId9" imgW="828675" imgH="43307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868863"/>
                        <a:ext cx="14065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003800" y="5373688"/>
          <a:ext cx="14303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r:id="rId11" imgW="841375" imgH="433070" progId="Equation.KSEE3">
                  <p:embed/>
                </p:oleObj>
              </mc:Choice>
              <mc:Fallback>
                <p:oleObj r:id="rId11" imgW="841375" imgH="43307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373688"/>
                        <a:ext cx="143033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6" name="直接箭头连接符 85"/>
          <p:cNvCxnSpPr>
            <a:cxnSpLocks noChangeShapeType="1"/>
          </p:cNvCxnSpPr>
          <p:nvPr/>
        </p:nvCxnSpPr>
        <p:spPr bwMode="auto">
          <a:xfrm flipH="1" flipV="1">
            <a:off x="1476375" y="3068638"/>
            <a:ext cx="2043113" cy="1014412"/>
          </a:xfrm>
          <a:prstGeom prst="straightConnector1">
            <a:avLst/>
          </a:prstGeom>
          <a:noFill/>
          <a:ln w="28575">
            <a:solidFill>
              <a:srgbClr val="CC3399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接箭头连接符 86"/>
          <p:cNvCxnSpPr>
            <a:cxnSpLocks noChangeShapeType="1"/>
          </p:cNvCxnSpPr>
          <p:nvPr/>
        </p:nvCxnSpPr>
        <p:spPr bwMode="auto">
          <a:xfrm flipH="1" flipV="1">
            <a:off x="1547813" y="3068638"/>
            <a:ext cx="1971675" cy="439737"/>
          </a:xfrm>
          <a:prstGeom prst="straightConnector1">
            <a:avLst/>
          </a:prstGeom>
          <a:noFill/>
          <a:ln w="28575">
            <a:solidFill>
              <a:srgbClr val="CC3399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文本框 87"/>
          <p:cNvSpPr txBox="1">
            <a:spLocks noChangeArrowheads="1"/>
          </p:cNvSpPr>
          <p:nvPr/>
        </p:nvSpPr>
        <p:spPr bwMode="auto">
          <a:xfrm>
            <a:off x="250825" y="2636838"/>
            <a:ext cx="1736725" cy="457200"/>
          </a:xfrm>
          <a:prstGeom prst="rect">
            <a:avLst/>
          </a:prstGeom>
          <a:noFill/>
          <a:ln w="19050">
            <a:solidFill>
              <a:srgbClr val="CC33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>
                <a:solidFill>
                  <a:srgbClr val="FF0000"/>
                </a:solidFill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en-US" sz="2400">
                <a:solidFill>
                  <a:srgbClr val="FF0000"/>
                </a:solidFill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>
                <a:solidFill>
                  <a:srgbClr val="FF0000"/>
                </a:solidFill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8" grpId="0"/>
      <p:bldP spid="29" grpId="0"/>
      <p:bldP spid="33" grpId="0"/>
      <p:bldP spid="34" grpId="0"/>
      <p:bldP spid="35" grpId="0"/>
      <p:bldP spid="88" grpId="0" bldLvl="0" animBg="1"/>
      <p:bldP spid="88" grpId="1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组合 3"/>
          <p:cNvGrpSpPr/>
          <p:nvPr/>
        </p:nvGrpSpPr>
        <p:grpSpPr bwMode="auto">
          <a:xfrm>
            <a:off x="1327150" y="923925"/>
            <a:ext cx="4248150" cy="3460750"/>
            <a:chOff x="7508" y="3322"/>
            <a:chExt cx="5702" cy="5010"/>
          </a:xfrm>
        </p:grpSpPr>
        <p:grpSp>
          <p:nvGrpSpPr>
            <p:cNvPr id="28674" name="组合 32"/>
            <p:cNvGrpSpPr/>
            <p:nvPr/>
          </p:nvGrpSpPr>
          <p:grpSpPr bwMode="auto">
            <a:xfrm>
              <a:off x="7948" y="3322"/>
              <a:ext cx="5262" cy="5010"/>
              <a:chOff x="5046496" y="1887215"/>
              <a:chExt cx="3341928" cy="3182932"/>
            </a:xfrm>
          </p:grpSpPr>
          <p:grpSp>
            <p:nvGrpSpPr>
              <p:cNvPr id="28675" name="组合 22"/>
              <p:cNvGrpSpPr/>
              <p:nvPr/>
            </p:nvGrpSpPr>
            <p:grpSpPr bwMode="auto">
              <a:xfrm>
                <a:off x="5046496" y="1887215"/>
                <a:ext cx="3341928" cy="3182932"/>
                <a:chOff x="488506" y="2391271"/>
                <a:chExt cx="3341928" cy="3182932"/>
              </a:xfrm>
            </p:grpSpPr>
            <p:grpSp>
              <p:nvGrpSpPr>
                <p:cNvPr id="28676" name="组合 17"/>
                <p:cNvGrpSpPr/>
                <p:nvPr/>
              </p:nvGrpSpPr>
              <p:grpSpPr bwMode="auto">
                <a:xfrm>
                  <a:off x="488506" y="2391271"/>
                  <a:ext cx="3341928" cy="3022671"/>
                  <a:chOff x="488506" y="2391271"/>
                  <a:chExt cx="3341928" cy="3022671"/>
                </a:xfrm>
              </p:grpSpPr>
              <p:cxnSp>
                <p:nvCxnSpPr>
                  <p:cNvPr id="28677" name="直接箭头连接符 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88506" y="4581128"/>
                    <a:ext cx="2880320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8678" name="直接箭头连接符 2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691680" y="2677638"/>
                    <a:ext cx="0" cy="2736304"/>
                  </a:xfrm>
                  <a:prstGeom prst="straightConnector1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8679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1880" y="4437112"/>
                    <a:ext cx="338554" cy="4204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x</a:t>
                    </a:r>
                    <a:endParaRPr lang="zh-CN" altLang="en-US" sz="2400" b="1" i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680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1118" y="2391271"/>
                    <a:ext cx="338554" cy="4204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y</a:t>
                    </a:r>
                    <a:endParaRPr lang="zh-CN" altLang="en-US" sz="2400" b="1" i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681" name="Text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9834" y="4510286"/>
                    <a:ext cx="419774" cy="4204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O</a:t>
                    </a:r>
                    <a:endParaRPr lang="en-US" altLang="zh-CN" sz="2400" b="1" i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28682" name="直接连接符 25"/>
                <p:cNvCxnSpPr>
                  <a:cxnSpLocks noChangeShapeType="1"/>
                </p:cNvCxnSpPr>
                <p:nvPr/>
              </p:nvCxnSpPr>
              <p:spPr bwMode="auto">
                <a:xfrm flipV="1">
                  <a:off x="2356374" y="2837899"/>
                  <a:ext cx="0" cy="27363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683" name="直接连接符 25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86258" y="2810599"/>
                  <a:ext cx="0" cy="2736304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sys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2" name="任意多边形 31"/>
              <p:cNvSpPr/>
              <p:nvPr/>
            </p:nvSpPr>
            <p:spPr bwMode="auto">
              <a:xfrm>
                <a:off x="6121682" y="3065484"/>
                <a:ext cx="1603635" cy="1943340"/>
              </a:xfrm>
              <a:custGeom>
                <a:avLst/>
                <a:gdLst>
                  <a:gd name="connsiteX0" fmla="*/ 0 w 1603332"/>
                  <a:gd name="connsiteY0" fmla="*/ 1931096 h 1943622"/>
                  <a:gd name="connsiteX1" fmla="*/ 789140 w 1603332"/>
                  <a:gd name="connsiteY1" fmla="*/ 2088 h 1943622"/>
                  <a:gd name="connsiteX2" fmla="*/ 1603332 w 1603332"/>
                  <a:gd name="connsiteY2" fmla="*/ 1918570 h 1943622"/>
                  <a:gd name="connsiteX3" fmla="*/ 1603332 w 1603332"/>
                  <a:gd name="connsiteY3" fmla="*/ 1918570 h 1943622"/>
                  <a:gd name="connsiteX4" fmla="*/ 1603332 w 1603332"/>
                  <a:gd name="connsiteY4" fmla="*/ 1943622 h 1943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3332" h="1943622">
                    <a:moveTo>
                      <a:pt x="0" y="1931096"/>
                    </a:moveTo>
                    <a:cubicBezTo>
                      <a:pt x="260959" y="967636"/>
                      <a:pt x="521918" y="4176"/>
                      <a:pt x="789140" y="2088"/>
                    </a:cubicBezTo>
                    <a:cubicBezTo>
                      <a:pt x="1056362" y="0"/>
                      <a:pt x="1603332" y="1918570"/>
                      <a:pt x="1603332" y="1918570"/>
                    </a:cubicBezTo>
                    <a:lnTo>
                      <a:pt x="1603332" y="1918570"/>
                    </a:lnTo>
                    <a:lnTo>
                      <a:pt x="1603332" y="1943622"/>
                    </a:lnTo>
                  </a:path>
                </a:pathLst>
              </a:custGeom>
              <a:noFill/>
              <a:ln w="254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5" name="任意多边形 14"/>
              <p:cNvSpPr/>
              <p:nvPr/>
            </p:nvSpPr>
            <p:spPr bwMode="auto">
              <a:xfrm>
                <a:off x="5453162" y="2666887"/>
                <a:ext cx="1603635" cy="1943341"/>
              </a:xfrm>
              <a:custGeom>
                <a:avLst/>
                <a:gdLst>
                  <a:gd name="connsiteX0" fmla="*/ 0 w 1603332"/>
                  <a:gd name="connsiteY0" fmla="*/ 1931096 h 1943622"/>
                  <a:gd name="connsiteX1" fmla="*/ 789140 w 1603332"/>
                  <a:gd name="connsiteY1" fmla="*/ 2088 h 1943622"/>
                  <a:gd name="connsiteX2" fmla="*/ 1603332 w 1603332"/>
                  <a:gd name="connsiteY2" fmla="*/ 1918570 h 1943622"/>
                  <a:gd name="connsiteX3" fmla="*/ 1603332 w 1603332"/>
                  <a:gd name="connsiteY3" fmla="*/ 1918570 h 1943622"/>
                  <a:gd name="connsiteX4" fmla="*/ 1603332 w 1603332"/>
                  <a:gd name="connsiteY4" fmla="*/ 1943622 h 1943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3332" h="1943622">
                    <a:moveTo>
                      <a:pt x="0" y="1931096"/>
                    </a:moveTo>
                    <a:cubicBezTo>
                      <a:pt x="260959" y="967636"/>
                      <a:pt x="521918" y="4176"/>
                      <a:pt x="789140" y="2088"/>
                    </a:cubicBezTo>
                    <a:cubicBezTo>
                      <a:pt x="1056362" y="0"/>
                      <a:pt x="1603332" y="1918570"/>
                      <a:pt x="1603332" y="1918570"/>
                    </a:cubicBezTo>
                    <a:lnTo>
                      <a:pt x="1603332" y="1918570"/>
                    </a:lnTo>
                    <a:lnTo>
                      <a:pt x="1603332" y="1943622"/>
                    </a:lnTo>
                  </a:path>
                </a:pathLst>
              </a:cu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aphicFrame>
          <p:nvGraphicFramePr>
            <p:cNvPr id="28686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877" y="3401"/>
            <a:ext cx="1687" cy="1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1" r:id="rId3" imgW="624205" imgH="433070" progId="Equation.KSEE3">
                    <p:embed/>
                  </p:oleObj>
                </mc:Choice>
                <mc:Fallback>
                  <p:oleObj r:id="rId3" imgW="624205" imgH="433070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77" y="3401"/>
                          <a:ext cx="1687" cy="1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7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508" y="3496"/>
            <a:ext cx="1684" cy="1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2" r:id="rId5" imgW="624205" imgH="433070" progId="Equation.KSEE3">
                    <p:embed/>
                  </p:oleObj>
                </mc:Choice>
                <mc:Fallback>
                  <p:oleObj r:id="rId5" imgW="624205" imgH="433070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8" y="3496"/>
                          <a:ext cx="1684" cy="1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组合 17"/>
          <p:cNvGrpSpPr/>
          <p:nvPr/>
        </p:nvGrpSpPr>
        <p:grpSpPr bwMode="auto">
          <a:xfrm>
            <a:off x="5900738" y="1171575"/>
            <a:ext cx="1284287" cy="1374775"/>
            <a:chOff x="3655" y="5173"/>
            <a:chExt cx="2024" cy="2165"/>
          </a:xfrm>
        </p:grpSpPr>
        <p:sp>
          <p:nvSpPr>
            <p:cNvPr id="28689" name="文本框 19"/>
            <p:cNvSpPr txBox="1">
              <a:spLocks noChangeArrowheads="1"/>
            </p:cNvSpPr>
            <p:nvPr/>
          </p:nvSpPr>
          <p:spPr bwMode="auto">
            <a:xfrm>
              <a:off x="3685" y="517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690" name="文本框 20"/>
            <p:cNvSpPr txBox="1">
              <a:spLocks noChangeArrowheads="1"/>
            </p:cNvSpPr>
            <p:nvPr/>
          </p:nvSpPr>
          <p:spPr bwMode="auto">
            <a:xfrm>
              <a:off x="3655" y="585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691" name="文本框 21"/>
            <p:cNvSpPr txBox="1">
              <a:spLocks noChangeArrowheads="1"/>
            </p:cNvSpPr>
            <p:nvPr/>
          </p:nvSpPr>
          <p:spPr bwMode="auto">
            <a:xfrm>
              <a:off x="3680" y="6618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 bwMode="auto">
          <a:xfrm>
            <a:off x="7312025" y="1169988"/>
            <a:ext cx="1284288" cy="1374775"/>
            <a:chOff x="3655" y="5173"/>
            <a:chExt cx="2024" cy="2165"/>
          </a:xfrm>
        </p:grpSpPr>
        <p:sp>
          <p:nvSpPr>
            <p:cNvPr id="28693" name="文本框 23"/>
            <p:cNvSpPr txBox="1">
              <a:spLocks noChangeArrowheads="1"/>
            </p:cNvSpPr>
            <p:nvPr/>
          </p:nvSpPr>
          <p:spPr bwMode="auto">
            <a:xfrm>
              <a:off x="3685" y="517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4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694" name="文本框 25"/>
            <p:cNvSpPr txBox="1">
              <a:spLocks noChangeArrowheads="1"/>
            </p:cNvSpPr>
            <p:nvPr/>
          </p:nvSpPr>
          <p:spPr bwMode="auto">
            <a:xfrm>
              <a:off x="3655" y="5853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4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695" name="文本框 26"/>
            <p:cNvSpPr txBox="1">
              <a:spLocks noChangeArrowheads="1"/>
            </p:cNvSpPr>
            <p:nvPr/>
          </p:nvSpPr>
          <p:spPr bwMode="auto">
            <a:xfrm>
              <a:off x="3680" y="6618"/>
              <a:ext cx="199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</a:t>
              </a:r>
              <a:r>
                <a:rPr lang="en-US" altLang="zh-CN" sz="2400" baseline="-250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4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___ 0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6292850" y="1263650"/>
            <a:ext cx="395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6261100" y="1641475"/>
            <a:ext cx="395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6261100" y="2146300"/>
            <a:ext cx="3952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7670800" y="1209675"/>
            <a:ext cx="396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＜</a:t>
            </a: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7670800" y="1641475"/>
            <a:ext cx="396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7670800" y="2114550"/>
            <a:ext cx="396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＜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4859338" y="4292600"/>
            <a:ext cx="3783012" cy="504825"/>
            <a:chOff x="7653" y="6761"/>
            <a:chExt cx="5958" cy="794"/>
          </a:xfrm>
        </p:grpSpPr>
        <p:sp>
          <p:nvSpPr>
            <p:cNvPr id="28703" name="椭圆形标注 72"/>
            <p:cNvSpPr>
              <a:spLocks noChangeArrowheads="1"/>
            </p:cNvSpPr>
            <p:nvPr/>
          </p:nvSpPr>
          <p:spPr bwMode="auto">
            <a:xfrm>
              <a:off x="7653" y="6761"/>
              <a:ext cx="5959" cy="794"/>
            </a:xfrm>
            <a:prstGeom prst="wedgeEllipseCallout">
              <a:avLst>
                <a:gd name="adj1" fmla="val -62519"/>
                <a:gd name="adj2" fmla="val -173171"/>
              </a:avLst>
            </a:prstGeom>
            <a:solidFill>
              <a:srgbClr val="ADEBEB"/>
            </a:solidFill>
            <a:ln w="9525">
              <a:solidFill>
                <a:srgbClr val="66FF99"/>
              </a:solidFill>
              <a:round/>
            </a:ln>
          </p:spPr>
          <p:txBody>
            <a:bodyPr/>
            <a:lstStyle/>
            <a:p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8704" name="文本框 73"/>
            <p:cNvSpPr txBox="1">
              <a:spLocks noChangeArrowheads="1"/>
            </p:cNvSpPr>
            <p:nvPr/>
          </p:nvSpPr>
          <p:spPr bwMode="auto">
            <a:xfrm>
              <a:off x="8787" y="6761"/>
              <a:ext cx="364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开口向下，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＜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0</a:t>
              </a:r>
            </a:p>
          </p:txBody>
        </p:sp>
      </p:grpSp>
      <p:grpSp>
        <p:nvGrpSpPr>
          <p:cNvPr id="78" name="组合 77"/>
          <p:cNvGrpSpPr/>
          <p:nvPr/>
        </p:nvGrpSpPr>
        <p:grpSpPr bwMode="auto">
          <a:xfrm>
            <a:off x="395288" y="4652963"/>
            <a:ext cx="2084387" cy="1006475"/>
            <a:chOff x="623" y="7328"/>
            <a:chExt cx="3282" cy="1584"/>
          </a:xfrm>
        </p:grpSpPr>
        <p:sp>
          <p:nvSpPr>
            <p:cNvPr id="76" name="圆角矩形标注 75"/>
            <p:cNvSpPr/>
            <p:nvPr/>
          </p:nvSpPr>
          <p:spPr>
            <a:xfrm>
              <a:off x="623" y="7368"/>
              <a:ext cx="3282" cy="1542"/>
            </a:xfrm>
            <a:prstGeom prst="wedgeRoundRectCallout">
              <a:avLst>
                <a:gd name="adj1" fmla="val 77269"/>
                <a:gd name="adj2" fmla="val -133347"/>
                <a:gd name="adj3" fmla="val 16667"/>
              </a:avLst>
            </a:prstGeom>
            <a:solidFill>
              <a:schemeClr val="accent3">
                <a:lumMod val="90000"/>
              </a:schemeClr>
            </a:solidFill>
            <a:ln w="9525" cap="flat" cmpd="sng" algn="ctr">
              <a:solidFill>
                <a:srgbClr val="66FF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28707" name="文本框 76"/>
            <p:cNvSpPr txBox="1">
              <a:spLocks noChangeArrowheads="1"/>
            </p:cNvSpPr>
            <p:nvPr/>
          </p:nvSpPr>
          <p:spPr bwMode="auto">
            <a:xfrm>
              <a:off x="661" y="7328"/>
              <a:ext cx="3117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对称轴是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轴，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x=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0</a:t>
              </a:r>
              <a:endPara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 bwMode="auto">
          <a:xfrm>
            <a:off x="4643438" y="4994275"/>
            <a:ext cx="2084387" cy="1006475"/>
            <a:chOff x="283" y="7637"/>
            <a:chExt cx="3282" cy="1585"/>
          </a:xfrm>
        </p:grpSpPr>
        <p:sp>
          <p:nvSpPr>
            <p:cNvPr id="80" name="圆角矩形标注 79"/>
            <p:cNvSpPr/>
            <p:nvPr/>
          </p:nvSpPr>
          <p:spPr>
            <a:xfrm>
              <a:off x="283" y="7682"/>
              <a:ext cx="3282" cy="1540"/>
            </a:xfrm>
            <a:prstGeom prst="wedgeRoundRectCallout">
              <a:avLst>
                <a:gd name="adj1" fmla="val -79433"/>
                <a:gd name="adj2" fmla="val -123523"/>
                <a:gd name="adj3" fmla="val 16667"/>
              </a:avLst>
            </a:prstGeom>
            <a:solidFill>
              <a:schemeClr val="accent3">
                <a:lumMod val="90000"/>
              </a:schemeClr>
            </a:solidFill>
            <a:ln w="9525" cap="flat" cmpd="sng" algn="ctr">
              <a:solidFill>
                <a:srgbClr val="66FF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noProof="1"/>
            </a:p>
          </p:txBody>
        </p:sp>
        <p:sp>
          <p:nvSpPr>
            <p:cNvPr id="28710" name="文本框 80"/>
            <p:cNvSpPr txBox="1">
              <a:spLocks noChangeArrowheads="1"/>
            </p:cNvSpPr>
            <p:nvPr/>
          </p:nvSpPr>
          <p:spPr bwMode="auto">
            <a:xfrm>
              <a:off x="430" y="7637"/>
              <a:ext cx="3117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对称轴在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轴右侧，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＞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0</a:t>
              </a:r>
              <a:endPara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  <p:graphicFrame>
        <p:nvGraphicFramePr>
          <p:cNvPr id="82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87400" y="4868863"/>
          <a:ext cx="13430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r:id="rId7" imgW="789940" imgH="433070" progId="Equation.KSEE3">
                  <p:embed/>
                </p:oleObj>
              </mc:Choice>
              <mc:Fallback>
                <p:oleObj r:id="rId7" imgW="789940" imgH="43307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868863"/>
                        <a:ext cx="13430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003800" y="5253038"/>
          <a:ext cx="14303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r:id="rId9" imgW="841375" imgH="433070" progId="Equation.KSEE3">
                  <p:embed/>
                </p:oleObj>
              </mc:Choice>
              <mc:Fallback>
                <p:oleObj r:id="rId9" imgW="841375" imgH="43307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253038"/>
                        <a:ext cx="143033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6" name="直接箭头连接符 85"/>
          <p:cNvCxnSpPr>
            <a:cxnSpLocks noChangeShapeType="1"/>
          </p:cNvCxnSpPr>
          <p:nvPr/>
        </p:nvCxnSpPr>
        <p:spPr bwMode="auto">
          <a:xfrm flipH="1" flipV="1">
            <a:off x="1476375" y="3068638"/>
            <a:ext cx="1511300" cy="720725"/>
          </a:xfrm>
          <a:prstGeom prst="straightConnector1">
            <a:avLst/>
          </a:prstGeom>
          <a:noFill/>
          <a:ln w="28575">
            <a:solidFill>
              <a:srgbClr val="CC3399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接箭头连接符 86"/>
          <p:cNvCxnSpPr>
            <a:cxnSpLocks noChangeShapeType="1"/>
            <a:stCxn id="15" idx="1"/>
          </p:cNvCxnSpPr>
          <p:nvPr/>
        </p:nvCxnSpPr>
        <p:spPr bwMode="auto">
          <a:xfrm flipH="1">
            <a:off x="1547813" y="1774825"/>
            <a:ext cx="1511300" cy="1293813"/>
          </a:xfrm>
          <a:prstGeom prst="straightConnector1">
            <a:avLst/>
          </a:prstGeom>
          <a:noFill/>
          <a:ln w="28575">
            <a:solidFill>
              <a:srgbClr val="CC3399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文本框 87"/>
          <p:cNvSpPr txBox="1">
            <a:spLocks noChangeArrowheads="1"/>
          </p:cNvSpPr>
          <p:nvPr/>
        </p:nvSpPr>
        <p:spPr bwMode="auto">
          <a:xfrm>
            <a:off x="466725" y="2733675"/>
            <a:ext cx="1054100" cy="822325"/>
          </a:xfrm>
          <a:prstGeom prst="rect">
            <a:avLst/>
          </a:prstGeom>
          <a:noFill/>
          <a:ln w="19050">
            <a:solidFill>
              <a:srgbClr val="CC33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>
                <a:solidFill>
                  <a:srgbClr val="FF0000"/>
                </a:solidFill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en-US" sz="2400">
                <a:solidFill>
                  <a:srgbClr val="FF0000"/>
                </a:solidFill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>
                <a:solidFill>
                  <a:srgbClr val="FF0000"/>
                </a:solidFill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9" grpId="0"/>
      <p:bldP spid="41" grpId="0"/>
      <p:bldP spid="42" grpId="0"/>
      <p:bldP spid="43" grpId="0"/>
      <p:bldP spid="88" grpId="0" bldLvl="0" animBg="1"/>
      <p:bldP spid="88" grpId="1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112"/>
          <p:cNvSpPr>
            <a:spLocks noChangeArrowheads="1"/>
          </p:cNvSpPr>
          <p:nvPr/>
        </p:nvSpPr>
        <p:spPr bwMode="auto">
          <a:xfrm>
            <a:off x="593725" y="1250950"/>
            <a:ext cx="6253163" cy="4318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二次函数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ax</a:t>
            </a:r>
            <a:r>
              <a:rPr lang="en-US" altLang="zh-CN" sz="2400" b="1" baseline="30000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bx</a:t>
            </a:r>
            <a:r>
              <a:rPr lang="en-US" altLang="zh-CN" sz="2400" b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的图像与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en-US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zh-CN" altLang="en-US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en-US" altLang="zh-CN" sz="2400" b="1" i="1">
                <a:solidFill>
                  <a:srgbClr val="FFFF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的关系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1044575" y="1765300"/>
          <a:ext cx="5886450" cy="460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字母符号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图像的特征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＞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开口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_____________________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a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＜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0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开口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_____________________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b=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0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对称轴为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_____</a:t>
                      </a:r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轴</a:t>
                      </a:r>
                      <a:endParaRPr lang="en-US" altLang="zh-CN" sz="24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a</a:t>
                      </a:r>
                      <a:r>
                        <a:rPr lang="zh-CN" altLang="en-US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、</a:t>
                      </a: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b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同号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对称轴在</a:t>
                      </a: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轴的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____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侧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a</a:t>
                      </a:r>
                      <a:r>
                        <a:rPr lang="zh-CN" altLang="en-US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、</a:t>
                      </a: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b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异号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对称轴在</a:t>
                      </a:r>
                      <a:r>
                        <a:rPr lang="en-US" altLang="zh-CN" sz="24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y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轴的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____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侧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c=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0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经过原点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＞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与</a:t>
                      </a:r>
                      <a:r>
                        <a:rPr lang="en-US" altLang="zh-CN" sz="24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y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轴交于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_____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半轴</a:t>
                      </a: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881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5000"/>
                        </a:lnSpc>
                        <a:buNone/>
                      </a:pPr>
                      <a:r>
                        <a:rPr lang="en-US" altLang="zh-CN" sz="24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c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＜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0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与</a:t>
                      </a:r>
                      <a:r>
                        <a:rPr lang="en-US" altLang="zh-CN" sz="240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y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轴交于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_____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半轴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04" marB="45704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67" name="文本框 3"/>
          <p:cNvSpPr txBox="1">
            <a:spLocks noChangeArrowheads="1"/>
          </p:cNvSpPr>
          <p:nvPr/>
        </p:nvSpPr>
        <p:spPr bwMode="auto">
          <a:xfrm>
            <a:off x="4067175" y="22764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向上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8468" name="文本框 4"/>
          <p:cNvSpPr txBox="1">
            <a:spLocks noChangeArrowheads="1"/>
          </p:cNvSpPr>
          <p:nvPr/>
        </p:nvSpPr>
        <p:spPr bwMode="auto">
          <a:xfrm>
            <a:off x="4067175" y="282892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向下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8469" name="文本框 5"/>
          <p:cNvSpPr txBox="1">
            <a:spLocks noChangeArrowheads="1"/>
          </p:cNvSpPr>
          <p:nvPr/>
        </p:nvSpPr>
        <p:spPr bwMode="auto">
          <a:xfrm>
            <a:off x="4211638" y="3284538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</a:p>
        </p:txBody>
      </p:sp>
      <p:sp>
        <p:nvSpPr>
          <p:cNvPr id="18470" name="文本框 6"/>
          <p:cNvSpPr txBox="1">
            <a:spLocks noChangeArrowheads="1"/>
          </p:cNvSpPr>
          <p:nvPr/>
        </p:nvSpPr>
        <p:spPr bwMode="auto">
          <a:xfrm>
            <a:off x="4860925" y="386080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左</a:t>
            </a:r>
          </a:p>
        </p:txBody>
      </p:sp>
      <p:sp>
        <p:nvSpPr>
          <p:cNvPr id="18471" name="文本框 7"/>
          <p:cNvSpPr txBox="1">
            <a:spLocks noChangeArrowheads="1"/>
          </p:cNvSpPr>
          <p:nvPr/>
        </p:nvSpPr>
        <p:spPr bwMode="auto">
          <a:xfrm>
            <a:off x="4860925" y="429260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右</a:t>
            </a:r>
          </a:p>
        </p:txBody>
      </p:sp>
      <p:sp>
        <p:nvSpPr>
          <p:cNvPr id="18472" name="文本框 8"/>
          <p:cNvSpPr txBox="1">
            <a:spLocks noChangeArrowheads="1"/>
          </p:cNvSpPr>
          <p:nvPr/>
        </p:nvSpPr>
        <p:spPr bwMode="auto">
          <a:xfrm>
            <a:off x="4265613" y="5354638"/>
            <a:ext cx="48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正</a:t>
            </a:r>
          </a:p>
        </p:txBody>
      </p:sp>
      <p:sp>
        <p:nvSpPr>
          <p:cNvPr id="18473" name="文本框 9"/>
          <p:cNvSpPr txBox="1">
            <a:spLocks noChangeArrowheads="1"/>
          </p:cNvSpPr>
          <p:nvPr/>
        </p:nvSpPr>
        <p:spPr bwMode="auto">
          <a:xfrm>
            <a:off x="4283075" y="58324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负</a:t>
            </a:r>
          </a:p>
        </p:txBody>
      </p:sp>
      <p:sp>
        <p:nvSpPr>
          <p:cNvPr id="29737" name="圆角矩形 31"/>
          <p:cNvSpPr>
            <a:spLocks noChangeArrowheads="1"/>
          </p:cNvSpPr>
          <p:nvPr/>
        </p:nvSpPr>
        <p:spPr bwMode="auto">
          <a:xfrm>
            <a:off x="442913" y="655638"/>
            <a:ext cx="1512887" cy="4699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7" grpId="0"/>
      <p:bldP spid="18468" grpId="0"/>
      <p:bldP spid="18469" grpId="0"/>
      <p:bldP spid="18470" grpId="0"/>
      <p:bldP spid="18471" grpId="0"/>
      <p:bldP spid="18472" grpId="0"/>
      <p:bldP spid="184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42875" y="515938"/>
            <a:ext cx="87153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86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的图像如图所示，下列结论：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②2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③4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④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其中正确的个数是                    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4581" name="Picture 96" descr="中国教育出版网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6429375" y="2714625"/>
            <a:ext cx="2478088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372350" y="1597025"/>
            <a:ext cx="3603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2529" name="文本框 99"/>
          <p:cNvSpPr txBox="1">
            <a:spLocks noChangeArrowheads="1"/>
          </p:cNvSpPr>
          <p:nvPr/>
        </p:nvSpPr>
        <p:spPr bwMode="auto">
          <a:xfrm>
            <a:off x="285750" y="4214813"/>
            <a:ext cx="62150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063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由图像上横坐标为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的点在第三象限可得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，故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③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正确；</a:t>
            </a:r>
          </a:p>
        </p:txBody>
      </p:sp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142875" y="5072063"/>
            <a:ext cx="8715375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由图像上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的点在第四象限得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，由图像上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的点在第二象限得出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，可得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，故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④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正确．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14313" y="2643188"/>
            <a:ext cx="664368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【解析】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由图像开口向下可得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，由对称轴在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轴左侧可得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，由图像与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轴交于正半轴可得   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，故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正确；</a:t>
            </a:r>
            <a:endParaRPr lang="zh-CN" altLang="en-US" sz="240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57188" y="3857625"/>
            <a:ext cx="588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由对称轴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，故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正确；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2529" grpId="0"/>
      <p:bldP spid="22530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图片 10" descr="A3UFC{]RQE0VE%D(@DKL[U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1150" y="2060575"/>
            <a:ext cx="2312988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圆角矩形 31"/>
          <p:cNvSpPr>
            <a:spLocks noChangeArrowheads="1"/>
          </p:cNvSpPr>
          <p:nvPr/>
        </p:nvSpPr>
        <p:spPr bwMode="auto">
          <a:xfrm>
            <a:off x="466725" y="628650"/>
            <a:ext cx="1236663" cy="5032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graphicFrame>
        <p:nvGraphicFramePr>
          <p:cNvPr id="31747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r:id="rId4" imgW="116205" imgH="180340" progId="Equation.DSMT4">
                  <p:embed/>
                </p:oleObj>
              </mc:Choice>
              <mc:Fallback>
                <p:oleObj r:id="rId4" imgW="116205" imgH="18034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48" name="组合 8"/>
          <p:cNvGrpSpPr/>
          <p:nvPr/>
        </p:nvGrpSpPr>
        <p:grpSpPr bwMode="auto">
          <a:xfrm>
            <a:off x="323850" y="1268413"/>
            <a:ext cx="8456613" cy="1239837"/>
            <a:chOff x="529" y="2384"/>
            <a:chExt cx="13318" cy="1954"/>
          </a:xfrm>
        </p:grpSpPr>
        <p:grpSp>
          <p:nvGrpSpPr>
            <p:cNvPr id="31749" name="组合 5"/>
            <p:cNvGrpSpPr/>
            <p:nvPr/>
          </p:nvGrpSpPr>
          <p:grpSpPr bwMode="auto">
            <a:xfrm>
              <a:off x="529" y="2384"/>
              <a:ext cx="13318" cy="1954"/>
              <a:chOff x="529" y="2385"/>
              <a:chExt cx="13318" cy="1954"/>
            </a:xfrm>
          </p:grpSpPr>
          <p:sp>
            <p:nvSpPr>
              <p:cNvPr id="31750" name="文本框 1"/>
              <p:cNvSpPr txBox="1">
                <a:spLocks noChangeArrowheads="1"/>
              </p:cNvSpPr>
              <p:nvPr/>
            </p:nvSpPr>
            <p:spPr bwMode="auto">
              <a:xfrm>
                <a:off x="529" y="2451"/>
                <a:ext cx="13318" cy="1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</a:rPr>
                  <a:t>二次函数             </a:t>
                </a:r>
                <a:r>
                  <a:rPr lang="zh-CN" altLang="en-US" sz="2400">
                    <a:latin typeface="黑体" panose="02010609060101010101" pitchFamily="49" charset="-122"/>
                    <a:ea typeface="黑体" panose="02010609060101010101" pitchFamily="49" charset="-122"/>
                    <a:sym typeface="Arial" panose="020B0604020202020204" pitchFamily="34" charset="0"/>
                  </a:rPr>
                  <a:t>的图像如图，反比例函数     与正比例函数     在同一坐标系内的大致图像是（   ）</a:t>
                </a:r>
                <a:endParaRPr lang="en-US" altLang="zh-CN" sz="2400"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endParaRPr>
              </a:p>
            </p:txBody>
          </p:sp>
          <p:graphicFrame>
            <p:nvGraphicFramePr>
              <p:cNvPr id="31751" name="Object 10"/>
              <p:cNvGraphicFramePr/>
              <p:nvPr/>
            </p:nvGraphicFramePr>
            <p:xfrm>
              <a:off x="2551" y="2674"/>
              <a:ext cx="3097" cy="7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74" r:id="rId6" imgW="981075" imgH="229235" progId="Equation.DSMT4">
                      <p:embed/>
                    </p:oleObj>
                  </mc:Choice>
                  <mc:Fallback>
                    <p:oleObj r:id="rId6" imgW="981075" imgH="229235" progId="Equation.DSMT4">
                      <p:embed/>
                      <p:pic>
                        <p:nvPicPr>
                          <p:cNvPr id="0" name="Object 1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51" y="2674"/>
                            <a:ext cx="3097" cy="7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752" name="Object 10"/>
              <p:cNvGraphicFramePr/>
              <p:nvPr/>
            </p:nvGraphicFramePr>
            <p:xfrm>
              <a:off x="10942" y="2385"/>
              <a:ext cx="1247" cy="1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75" r:id="rId8" imgW="396240" imgH="396240" progId="Equation.DSMT4">
                      <p:embed/>
                    </p:oleObj>
                  </mc:Choice>
                  <mc:Fallback>
                    <p:oleObj r:id="rId8" imgW="396240" imgH="396240" progId="Equation.DSMT4">
                      <p:embed/>
                      <p:pic>
                        <p:nvPicPr>
                          <p:cNvPr id="0" name="Object 1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942" y="2385"/>
                            <a:ext cx="1247" cy="1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1753" name="Object 10"/>
            <p:cNvGraphicFramePr/>
            <p:nvPr/>
          </p:nvGraphicFramePr>
          <p:xfrm>
            <a:off x="2016" y="3584"/>
            <a:ext cx="1368" cy="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6" r:id="rId10" imgW="434975" imgH="204470" progId="Equation.DSMT4">
                    <p:embed/>
                  </p:oleObj>
                </mc:Choice>
                <mc:Fallback>
                  <p:oleObj r:id="rId10" imgW="434975" imgH="204470" progId="Equation.DSMT4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584"/>
                          <a:ext cx="1368" cy="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1754" name="图片 11" descr="K5`~WCITW6YNYHP@BI}4T2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9750" y="2708275"/>
            <a:ext cx="47148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图片 12" descr=")296MMEC[Z6092X)}_W_`~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6725" y="4437063"/>
            <a:ext cx="49339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508625" y="4149725"/>
            <a:ext cx="32353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解析：由二次函数的图像得知：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故反比例函数的图像在二、四象限，正比例函数的图像经过一、三象限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即正确答案是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384925" y="19891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5"/>
          <p:cNvSpPr txBox="1">
            <a:spLocks noChangeArrowheads="1"/>
          </p:cNvSpPr>
          <p:nvPr/>
        </p:nvSpPr>
        <p:spPr bwMode="auto">
          <a:xfrm>
            <a:off x="179388" y="979488"/>
            <a:ext cx="89392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已知二次函数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的部分对应值如下表：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68313" y="155575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2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zh-CN" altLang="en-US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83" name="TextBox 7"/>
          <p:cNvSpPr txBox="1"/>
          <p:nvPr/>
        </p:nvSpPr>
        <p:spPr>
          <a:xfrm>
            <a:off x="682625" y="3357563"/>
            <a:ext cx="4835525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A</a:t>
            </a:r>
            <a:r>
              <a:rPr lang="en-US" altLang="zh-CN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.y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轴</a:t>
            </a:r>
            <a:r>
              <a:rPr lang="zh-CN" altLang="en-US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                       </a:t>
            </a:r>
            <a:r>
              <a:rPr lang="en-US" altLang="zh-CN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B.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直线</a:t>
            </a:r>
            <a:r>
              <a:rPr lang="en-US" altLang="zh-CN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x</a:t>
            </a:r>
            <a:r>
              <a:rPr lang="en-US" altLang="zh-CN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=         </a:t>
            </a:r>
            <a:endParaRPr lang="en-US" altLang="zh-CN" sz="2800" b="1" noProof="1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60000"/>
              </a:lnSpc>
            </a:pPr>
            <a:r>
              <a:rPr lang="en-US" altLang="zh-CN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C.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直线</a:t>
            </a:r>
            <a:r>
              <a:rPr lang="en-US" altLang="zh-CN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x</a:t>
            </a:r>
            <a:r>
              <a:rPr lang="en-US" altLang="zh-CN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=2             D.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直线</a:t>
            </a:r>
            <a:r>
              <a:rPr lang="en-US" altLang="zh-CN" sz="2800" b="1" i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x</a:t>
            </a:r>
            <a:r>
              <a:rPr lang="en-US" altLang="zh-CN" sz="2800" b="1" noProof="1"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=    </a:t>
            </a:r>
            <a:endParaRPr lang="zh-CN" altLang="en-US" sz="2800" b="1" noProof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94" name="TextBox 8"/>
          <p:cNvSpPr txBox="1">
            <a:spLocks noChangeArrowheads="1"/>
          </p:cNvSpPr>
          <p:nvPr/>
        </p:nvSpPr>
        <p:spPr bwMode="auto">
          <a:xfrm>
            <a:off x="396875" y="2635250"/>
            <a:ext cx="5872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则该二次函数图像的对称轴为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(    )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85" name="TextBox 9"/>
          <p:cNvSpPr txBox="1">
            <a:spLocks noChangeArrowheads="1"/>
          </p:cNvSpPr>
          <p:nvPr/>
        </p:nvSpPr>
        <p:spPr bwMode="auto">
          <a:xfrm>
            <a:off x="5516563" y="2667000"/>
            <a:ext cx="439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279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28B8B"/>
              </a:solidFill>
            </a:endParaRPr>
          </a:p>
        </p:txBody>
      </p:sp>
      <p:graphicFrame>
        <p:nvGraphicFramePr>
          <p:cNvPr id="32797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10163" y="3357563"/>
          <a:ext cx="3254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r:id="rId4" imgW="153670" imgH="397510" progId="Equation.KSEE3">
                  <p:embed/>
                </p:oleObj>
              </mc:Choice>
              <mc:Fallback>
                <p:oleObj r:id="rId4" imgW="153670" imgH="39751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3357563"/>
                        <a:ext cx="325437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8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10163" y="4202113"/>
          <a:ext cx="325437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r:id="rId6" imgW="153670" imgH="397510" progId="Equation.KSEE3">
                  <p:embed/>
                </p:oleObj>
              </mc:Choice>
              <mc:Fallback>
                <p:oleObj r:id="rId6" imgW="153670" imgH="39751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4202113"/>
                        <a:ext cx="325437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15"/>
          <p:cNvGrpSpPr/>
          <p:nvPr/>
        </p:nvGrpSpPr>
        <p:grpSpPr bwMode="auto">
          <a:xfrm>
            <a:off x="5148263" y="981075"/>
            <a:ext cx="3457575" cy="3455988"/>
            <a:chOff x="1156" y="754"/>
            <a:chExt cx="2178" cy="2177"/>
          </a:xfrm>
        </p:grpSpPr>
        <p:grpSp>
          <p:nvGrpSpPr>
            <p:cNvPr id="34818" name="Group 4"/>
            <p:cNvGrpSpPr/>
            <p:nvPr/>
          </p:nvGrpSpPr>
          <p:grpSpPr bwMode="auto">
            <a:xfrm>
              <a:off x="1156" y="754"/>
              <a:ext cx="2178" cy="2177"/>
              <a:chOff x="1020" y="618"/>
              <a:chExt cx="2178" cy="2177"/>
            </a:xfrm>
          </p:grpSpPr>
          <p:sp>
            <p:nvSpPr>
              <p:cNvPr id="34819" name="Line 5"/>
              <p:cNvSpPr>
                <a:spLocks noChangeShapeType="1"/>
              </p:cNvSpPr>
              <p:nvPr/>
            </p:nvSpPr>
            <p:spPr bwMode="auto">
              <a:xfrm>
                <a:off x="1020" y="2151"/>
                <a:ext cx="21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arrow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20" name="Line 6"/>
              <p:cNvSpPr>
                <a:spLocks noChangeShapeType="1"/>
              </p:cNvSpPr>
              <p:nvPr/>
            </p:nvSpPr>
            <p:spPr bwMode="auto">
              <a:xfrm flipV="1">
                <a:off x="2064" y="709"/>
                <a:ext cx="0" cy="20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arrow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21" name="Text Box 7"/>
              <p:cNvSpPr txBox="1">
                <a:spLocks noChangeArrowheads="1"/>
              </p:cNvSpPr>
              <p:nvPr/>
            </p:nvSpPr>
            <p:spPr bwMode="auto">
              <a:xfrm>
                <a:off x="1842" y="2151"/>
                <a:ext cx="26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O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22" name="Text Box 8"/>
              <p:cNvSpPr txBox="1">
                <a:spLocks noChangeArrowheads="1"/>
              </p:cNvSpPr>
              <p:nvPr/>
            </p:nvSpPr>
            <p:spPr bwMode="auto">
              <a:xfrm>
                <a:off x="2075" y="618"/>
                <a:ext cx="20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y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23" name="Text Box 9"/>
              <p:cNvSpPr txBox="1">
                <a:spLocks noChangeArrowheads="1"/>
              </p:cNvSpPr>
              <p:nvPr/>
            </p:nvSpPr>
            <p:spPr bwMode="auto">
              <a:xfrm>
                <a:off x="2925" y="1834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x</a:t>
                </a:r>
                <a:endPara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824" name="Freeform 10"/>
            <p:cNvSpPr>
              <a:spLocks noChangeArrowheads="1"/>
            </p:cNvSpPr>
            <p:nvPr/>
          </p:nvSpPr>
          <p:spPr bwMode="auto">
            <a:xfrm>
              <a:off x="1609" y="1321"/>
              <a:ext cx="1543" cy="1519"/>
            </a:xfrm>
            <a:custGeom>
              <a:avLst/>
              <a:gdLst>
                <a:gd name="T0" fmla="*/ 24 w 1543"/>
                <a:gd name="T1" fmla="*/ 108 h 2064"/>
                <a:gd name="T2" fmla="*/ 48 w 1543"/>
                <a:gd name="T3" fmla="*/ 246 h 2064"/>
                <a:gd name="T4" fmla="*/ 78 w 1543"/>
                <a:gd name="T5" fmla="*/ 384 h 2064"/>
                <a:gd name="T6" fmla="*/ 102 w 1543"/>
                <a:gd name="T7" fmla="*/ 510 h 2064"/>
                <a:gd name="T8" fmla="*/ 132 w 1543"/>
                <a:gd name="T9" fmla="*/ 636 h 2064"/>
                <a:gd name="T10" fmla="*/ 156 w 1543"/>
                <a:gd name="T11" fmla="*/ 756 h 2064"/>
                <a:gd name="T12" fmla="*/ 186 w 1543"/>
                <a:gd name="T13" fmla="*/ 870 h 2064"/>
                <a:gd name="T14" fmla="*/ 216 w 1543"/>
                <a:gd name="T15" fmla="*/ 978 h 2064"/>
                <a:gd name="T16" fmla="*/ 240 w 1543"/>
                <a:gd name="T17" fmla="*/ 1080 h 2064"/>
                <a:gd name="T18" fmla="*/ 270 w 1543"/>
                <a:gd name="T19" fmla="*/ 1182 h 2064"/>
                <a:gd name="T20" fmla="*/ 294 w 1543"/>
                <a:gd name="T21" fmla="*/ 1272 h 2064"/>
                <a:gd name="T22" fmla="*/ 324 w 1543"/>
                <a:gd name="T23" fmla="*/ 1362 h 2064"/>
                <a:gd name="T24" fmla="*/ 348 w 1543"/>
                <a:gd name="T25" fmla="*/ 1446 h 2064"/>
                <a:gd name="T26" fmla="*/ 378 w 1543"/>
                <a:gd name="T27" fmla="*/ 1524 h 2064"/>
                <a:gd name="T28" fmla="*/ 408 w 1543"/>
                <a:gd name="T29" fmla="*/ 1596 h 2064"/>
                <a:gd name="T30" fmla="*/ 432 w 1543"/>
                <a:gd name="T31" fmla="*/ 1662 h 2064"/>
                <a:gd name="T32" fmla="*/ 462 w 1543"/>
                <a:gd name="T33" fmla="*/ 1722 h 2064"/>
                <a:gd name="T34" fmla="*/ 486 w 1543"/>
                <a:gd name="T35" fmla="*/ 1782 h 2064"/>
                <a:gd name="T36" fmla="*/ 516 w 1543"/>
                <a:gd name="T37" fmla="*/ 1830 h 2064"/>
                <a:gd name="T38" fmla="*/ 540 w 1543"/>
                <a:gd name="T39" fmla="*/ 1878 h 2064"/>
                <a:gd name="T40" fmla="*/ 570 w 1543"/>
                <a:gd name="T41" fmla="*/ 1920 h 2064"/>
                <a:gd name="T42" fmla="*/ 600 w 1543"/>
                <a:gd name="T43" fmla="*/ 1956 h 2064"/>
                <a:gd name="T44" fmla="*/ 624 w 1543"/>
                <a:gd name="T45" fmla="*/ 1986 h 2064"/>
                <a:gd name="T46" fmla="*/ 654 w 1543"/>
                <a:gd name="T47" fmla="*/ 2010 h 2064"/>
                <a:gd name="T48" fmla="*/ 678 w 1543"/>
                <a:gd name="T49" fmla="*/ 2034 h 2064"/>
                <a:gd name="T50" fmla="*/ 708 w 1543"/>
                <a:gd name="T51" fmla="*/ 2046 h 2064"/>
                <a:gd name="T52" fmla="*/ 732 w 1543"/>
                <a:gd name="T53" fmla="*/ 2058 h 2064"/>
                <a:gd name="T54" fmla="*/ 762 w 1543"/>
                <a:gd name="T55" fmla="*/ 2064 h 2064"/>
                <a:gd name="T56" fmla="*/ 787 w 1543"/>
                <a:gd name="T57" fmla="*/ 2064 h 2064"/>
                <a:gd name="T58" fmla="*/ 817 w 1543"/>
                <a:gd name="T59" fmla="*/ 2058 h 2064"/>
                <a:gd name="T60" fmla="*/ 847 w 1543"/>
                <a:gd name="T61" fmla="*/ 2046 h 2064"/>
                <a:gd name="T62" fmla="*/ 871 w 1543"/>
                <a:gd name="T63" fmla="*/ 2034 h 2064"/>
                <a:gd name="T64" fmla="*/ 901 w 1543"/>
                <a:gd name="T65" fmla="*/ 2010 h 2064"/>
                <a:gd name="T66" fmla="*/ 925 w 1543"/>
                <a:gd name="T67" fmla="*/ 1986 h 2064"/>
                <a:gd name="T68" fmla="*/ 955 w 1543"/>
                <a:gd name="T69" fmla="*/ 1950 h 2064"/>
                <a:gd name="T70" fmla="*/ 979 w 1543"/>
                <a:gd name="T71" fmla="*/ 1914 h 2064"/>
                <a:gd name="T72" fmla="*/ 1009 w 1543"/>
                <a:gd name="T73" fmla="*/ 1872 h 2064"/>
                <a:gd name="T74" fmla="*/ 1039 w 1543"/>
                <a:gd name="T75" fmla="*/ 1830 h 2064"/>
                <a:gd name="T76" fmla="*/ 1063 w 1543"/>
                <a:gd name="T77" fmla="*/ 1776 h 2064"/>
                <a:gd name="T78" fmla="*/ 1093 w 1543"/>
                <a:gd name="T79" fmla="*/ 1716 h 2064"/>
                <a:gd name="T80" fmla="*/ 1117 w 1543"/>
                <a:gd name="T81" fmla="*/ 1656 h 2064"/>
                <a:gd name="T82" fmla="*/ 1147 w 1543"/>
                <a:gd name="T83" fmla="*/ 1590 h 2064"/>
                <a:gd name="T84" fmla="*/ 1171 w 1543"/>
                <a:gd name="T85" fmla="*/ 1518 h 2064"/>
                <a:gd name="T86" fmla="*/ 1201 w 1543"/>
                <a:gd name="T87" fmla="*/ 1440 h 2064"/>
                <a:gd name="T88" fmla="*/ 1231 w 1543"/>
                <a:gd name="T89" fmla="*/ 1356 h 2064"/>
                <a:gd name="T90" fmla="*/ 1255 w 1543"/>
                <a:gd name="T91" fmla="*/ 1266 h 2064"/>
                <a:gd name="T92" fmla="*/ 1285 w 1543"/>
                <a:gd name="T93" fmla="*/ 1170 h 2064"/>
                <a:gd name="T94" fmla="*/ 1309 w 1543"/>
                <a:gd name="T95" fmla="*/ 1074 h 2064"/>
                <a:gd name="T96" fmla="*/ 1339 w 1543"/>
                <a:gd name="T97" fmla="*/ 966 h 2064"/>
                <a:gd name="T98" fmla="*/ 1363 w 1543"/>
                <a:gd name="T99" fmla="*/ 858 h 2064"/>
                <a:gd name="T100" fmla="*/ 1393 w 1543"/>
                <a:gd name="T101" fmla="*/ 744 h 2064"/>
                <a:gd name="T102" fmla="*/ 1423 w 1543"/>
                <a:gd name="T103" fmla="*/ 624 h 2064"/>
                <a:gd name="T104" fmla="*/ 1447 w 1543"/>
                <a:gd name="T105" fmla="*/ 504 h 2064"/>
                <a:gd name="T106" fmla="*/ 1477 w 1543"/>
                <a:gd name="T107" fmla="*/ 372 h 2064"/>
                <a:gd name="T108" fmla="*/ 1501 w 1543"/>
                <a:gd name="T109" fmla="*/ 234 h 2064"/>
                <a:gd name="T110" fmla="*/ 1531 w 1543"/>
                <a:gd name="T111" fmla="*/ 96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43" h="2064">
                  <a:moveTo>
                    <a:pt x="0" y="0"/>
                  </a:moveTo>
                  <a:lnTo>
                    <a:pt x="6" y="36"/>
                  </a:lnTo>
                  <a:lnTo>
                    <a:pt x="12" y="72"/>
                  </a:lnTo>
                  <a:lnTo>
                    <a:pt x="24" y="108"/>
                  </a:lnTo>
                  <a:lnTo>
                    <a:pt x="30" y="144"/>
                  </a:lnTo>
                  <a:lnTo>
                    <a:pt x="36" y="180"/>
                  </a:lnTo>
                  <a:lnTo>
                    <a:pt x="42" y="216"/>
                  </a:lnTo>
                  <a:lnTo>
                    <a:pt x="48" y="246"/>
                  </a:lnTo>
                  <a:lnTo>
                    <a:pt x="54" y="282"/>
                  </a:lnTo>
                  <a:lnTo>
                    <a:pt x="60" y="318"/>
                  </a:lnTo>
                  <a:lnTo>
                    <a:pt x="72" y="348"/>
                  </a:lnTo>
                  <a:lnTo>
                    <a:pt x="78" y="384"/>
                  </a:lnTo>
                  <a:lnTo>
                    <a:pt x="84" y="414"/>
                  </a:lnTo>
                  <a:lnTo>
                    <a:pt x="90" y="450"/>
                  </a:lnTo>
                  <a:lnTo>
                    <a:pt x="96" y="480"/>
                  </a:lnTo>
                  <a:lnTo>
                    <a:pt x="102" y="510"/>
                  </a:lnTo>
                  <a:lnTo>
                    <a:pt x="108" y="546"/>
                  </a:lnTo>
                  <a:lnTo>
                    <a:pt x="120" y="576"/>
                  </a:lnTo>
                  <a:lnTo>
                    <a:pt x="126" y="606"/>
                  </a:lnTo>
                  <a:lnTo>
                    <a:pt x="132" y="636"/>
                  </a:lnTo>
                  <a:lnTo>
                    <a:pt x="138" y="666"/>
                  </a:lnTo>
                  <a:lnTo>
                    <a:pt x="144" y="696"/>
                  </a:lnTo>
                  <a:lnTo>
                    <a:pt x="150" y="726"/>
                  </a:lnTo>
                  <a:lnTo>
                    <a:pt x="156" y="756"/>
                  </a:lnTo>
                  <a:lnTo>
                    <a:pt x="168" y="786"/>
                  </a:lnTo>
                  <a:lnTo>
                    <a:pt x="174" y="816"/>
                  </a:lnTo>
                  <a:lnTo>
                    <a:pt x="180" y="840"/>
                  </a:lnTo>
                  <a:lnTo>
                    <a:pt x="186" y="870"/>
                  </a:lnTo>
                  <a:lnTo>
                    <a:pt x="192" y="900"/>
                  </a:lnTo>
                  <a:lnTo>
                    <a:pt x="198" y="924"/>
                  </a:lnTo>
                  <a:lnTo>
                    <a:pt x="204" y="954"/>
                  </a:lnTo>
                  <a:lnTo>
                    <a:pt x="216" y="978"/>
                  </a:lnTo>
                  <a:lnTo>
                    <a:pt x="222" y="1002"/>
                  </a:lnTo>
                  <a:lnTo>
                    <a:pt x="228" y="1032"/>
                  </a:lnTo>
                  <a:lnTo>
                    <a:pt x="234" y="1056"/>
                  </a:lnTo>
                  <a:lnTo>
                    <a:pt x="240" y="1080"/>
                  </a:lnTo>
                  <a:lnTo>
                    <a:pt x="246" y="1104"/>
                  </a:lnTo>
                  <a:lnTo>
                    <a:pt x="252" y="1134"/>
                  </a:lnTo>
                  <a:lnTo>
                    <a:pt x="264" y="1158"/>
                  </a:lnTo>
                  <a:lnTo>
                    <a:pt x="270" y="1182"/>
                  </a:lnTo>
                  <a:lnTo>
                    <a:pt x="276" y="1206"/>
                  </a:lnTo>
                  <a:lnTo>
                    <a:pt x="282" y="1230"/>
                  </a:lnTo>
                  <a:lnTo>
                    <a:pt x="288" y="1248"/>
                  </a:lnTo>
                  <a:lnTo>
                    <a:pt x="294" y="1272"/>
                  </a:lnTo>
                  <a:lnTo>
                    <a:pt x="300" y="1296"/>
                  </a:lnTo>
                  <a:lnTo>
                    <a:pt x="312" y="1320"/>
                  </a:lnTo>
                  <a:lnTo>
                    <a:pt x="318" y="1338"/>
                  </a:lnTo>
                  <a:lnTo>
                    <a:pt x="324" y="1362"/>
                  </a:lnTo>
                  <a:lnTo>
                    <a:pt x="330" y="1380"/>
                  </a:lnTo>
                  <a:lnTo>
                    <a:pt x="336" y="1404"/>
                  </a:lnTo>
                  <a:lnTo>
                    <a:pt x="342" y="1422"/>
                  </a:lnTo>
                  <a:lnTo>
                    <a:pt x="348" y="1446"/>
                  </a:lnTo>
                  <a:lnTo>
                    <a:pt x="360" y="1464"/>
                  </a:lnTo>
                  <a:lnTo>
                    <a:pt x="366" y="1482"/>
                  </a:lnTo>
                  <a:lnTo>
                    <a:pt x="372" y="1500"/>
                  </a:lnTo>
                  <a:lnTo>
                    <a:pt x="378" y="1524"/>
                  </a:lnTo>
                  <a:lnTo>
                    <a:pt x="384" y="1542"/>
                  </a:lnTo>
                  <a:lnTo>
                    <a:pt x="390" y="1560"/>
                  </a:lnTo>
                  <a:lnTo>
                    <a:pt x="396" y="1578"/>
                  </a:lnTo>
                  <a:lnTo>
                    <a:pt x="408" y="1596"/>
                  </a:lnTo>
                  <a:lnTo>
                    <a:pt x="414" y="1614"/>
                  </a:lnTo>
                  <a:lnTo>
                    <a:pt x="420" y="1626"/>
                  </a:lnTo>
                  <a:lnTo>
                    <a:pt x="426" y="1644"/>
                  </a:lnTo>
                  <a:lnTo>
                    <a:pt x="432" y="1662"/>
                  </a:lnTo>
                  <a:lnTo>
                    <a:pt x="438" y="1680"/>
                  </a:lnTo>
                  <a:lnTo>
                    <a:pt x="444" y="1692"/>
                  </a:lnTo>
                  <a:lnTo>
                    <a:pt x="456" y="1710"/>
                  </a:lnTo>
                  <a:lnTo>
                    <a:pt x="462" y="1722"/>
                  </a:lnTo>
                  <a:lnTo>
                    <a:pt x="468" y="1740"/>
                  </a:lnTo>
                  <a:lnTo>
                    <a:pt x="474" y="1752"/>
                  </a:lnTo>
                  <a:lnTo>
                    <a:pt x="480" y="1764"/>
                  </a:lnTo>
                  <a:lnTo>
                    <a:pt x="486" y="1782"/>
                  </a:lnTo>
                  <a:lnTo>
                    <a:pt x="492" y="1794"/>
                  </a:lnTo>
                  <a:lnTo>
                    <a:pt x="504" y="1806"/>
                  </a:lnTo>
                  <a:lnTo>
                    <a:pt x="510" y="1818"/>
                  </a:lnTo>
                  <a:lnTo>
                    <a:pt x="516" y="1830"/>
                  </a:lnTo>
                  <a:lnTo>
                    <a:pt x="522" y="1842"/>
                  </a:lnTo>
                  <a:lnTo>
                    <a:pt x="528" y="1854"/>
                  </a:lnTo>
                  <a:lnTo>
                    <a:pt x="534" y="1866"/>
                  </a:lnTo>
                  <a:lnTo>
                    <a:pt x="540" y="1878"/>
                  </a:lnTo>
                  <a:lnTo>
                    <a:pt x="552" y="1890"/>
                  </a:lnTo>
                  <a:lnTo>
                    <a:pt x="558" y="1902"/>
                  </a:lnTo>
                  <a:lnTo>
                    <a:pt x="564" y="1908"/>
                  </a:lnTo>
                  <a:lnTo>
                    <a:pt x="570" y="1920"/>
                  </a:lnTo>
                  <a:lnTo>
                    <a:pt x="576" y="1932"/>
                  </a:lnTo>
                  <a:lnTo>
                    <a:pt x="582" y="1938"/>
                  </a:lnTo>
                  <a:lnTo>
                    <a:pt x="588" y="1950"/>
                  </a:lnTo>
                  <a:lnTo>
                    <a:pt x="600" y="1956"/>
                  </a:lnTo>
                  <a:lnTo>
                    <a:pt x="606" y="1962"/>
                  </a:lnTo>
                  <a:lnTo>
                    <a:pt x="612" y="1974"/>
                  </a:lnTo>
                  <a:lnTo>
                    <a:pt x="618" y="1980"/>
                  </a:lnTo>
                  <a:lnTo>
                    <a:pt x="624" y="1986"/>
                  </a:lnTo>
                  <a:lnTo>
                    <a:pt x="630" y="1992"/>
                  </a:lnTo>
                  <a:lnTo>
                    <a:pt x="636" y="1998"/>
                  </a:lnTo>
                  <a:lnTo>
                    <a:pt x="648" y="2004"/>
                  </a:lnTo>
                  <a:lnTo>
                    <a:pt x="654" y="2010"/>
                  </a:lnTo>
                  <a:lnTo>
                    <a:pt x="660" y="2016"/>
                  </a:lnTo>
                  <a:lnTo>
                    <a:pt x="666" y="2022"/>
                  </a:lnTo>
                  <a:lnTo>
                    <a:pt x="672" y="2028"/>
                  </a:lnTo>
                  <a:lnTo>
                    <a:pt x="678" y="2034"/>
                  </a:lnTo>
                  <a:lnTo>
                    <a:pt x="684" y="2040"/>
                  </a:lnTo>
                  <a:lnTo>
                    <a:pt x="690" y="2040"/>
                  </a:lnTo>
                  <a:lnTo>
                    <a:pt x="702" y="2046"/>
                  </a:lnTo>
                  <a:lnTo>
                    <a:pt x="708" y="2046"/>
                  </a:lnTo>
                  <a:lnTo>
                    <a:pt x="714" y="2052"/>
                  </a:lnTo>
                  <a:lnTo>
                    <a:pt x="720" y="2052"/>
                  </a:lnTo>
                  <a:lnTo>
                    <a:pt x="726" y="2058"/>
                  </a:lnTo>
                  <a:lnTo>
                    <a:pt x="732" y="2058"/>
                  </a:lnTo>
                  <a:lnTo>
                    <a:pt x="738" y="2058"/>
                  </a:lnTo>
                  <a:lnTo>
                    <a:pt x="750" y="2064"/>
                  </a:lnTo>
                  <a:lnTo>
                    <a:pt x="756" y="2064"/>
                  </a:lnTo>
                  <a:lnTo>
                    <a:pt x="762" y="2064"/>
                  </a:lnTo>
                  <a:lnTo>
                    <a:pt x="768" y="2064"/>
                  </a:lnTo>
                  <a:lnTo>
                    <a:pt x="774" y="2064"/>
                  </a:lnTo>
                  <a:lnTo>
                    <a:pt x="781" y="2064"/>
                  </a:lnTo>
                  <a:lnTo>
                    <a:pt x="787" y="2064"/>
                  </a:lnTo>
                  <a:lnTo>
                    <a:pt x="799" y="2064"/>
                  </a:lnTo>
                  <a:lnTo>
                    <a:pt x="805" y="2064"/>
                  </a:lnTo>
                  <a:lnTo>
                    <a:pt x="811" y="2058"/>
                  </a:lnTo>
                  <a:lnTo>
                    <a:pt x="817" y="2058"/>
                  </a:lnTo>
                  <a:lnTo>
                    <a:pt x="823" y="2058"/>
                  </a:lnTo>
                  <a:lnTo>
                    <a:pt x="829" y="2052"/>
                  </a:lnTo>
                  <a:lnTo>
                    <a:pt x="835" y="2052"/>
                  </a:lnTo>
                  <a:lnTo>
                    <a:pt x="847" y="2046"/>
                  </a:lnTo>
                  <a:lnTo>
                    <a:pt x="853" y="2046"/>
                  </a:lnTo>
                  <a:lnTo>
                    <a:pt x="859" y="2040"/>
                  </a:lnTo>
                  <a:lnTo>
                    <a:pt x="865" y="2034"/>
                  </a:lnTo>
                  <a:lnTo>
                    <a:pt x="871" y="2034"/>
                  </a:lnTo>
                  <a:lnTo>
                    <a:pt x="877" y="2028"/>
                  </a:lnTo>
                  <a:lnTo>
                    <a:pt x="883" y="2022"/>
                  </a:lnTo>
                  <a:lnTo>
                    <a:pt x="895" y="2016"/>
                  </a:lnTo>
                  <a:lnTo>
                    <a:pt x="901" y="2010"/>
                  </a:lnTo>
                  <a:lnTo>
                    <a:pt x="907" y="2004"/>
                  </a:lnTo>
                  <a:lnTo>
                    <a:pt x="913" y="1998"/>
                  </a:lnTo>
                  <a:lnTo>
                    <a:pt x="919" y="1992"/>
                  </a:lnTo>
                  <a:lnTo>
                    <a:pt x="925" y="1986"/>
                  </a:lnTo>
                  <a:lnTo>
                    <a:pt x="931" y="1974"/>
                  </a:lnTo>
                  <a:lnTo>
                    <a:pt x="943" y="1968"/>
                  </a:lnTo>
                  <a:lnTo>
                    <a:pt x="949" y="1962"/>
                  </a:lnTo>
                  <a:lnTo>
                    <a:pt x="955" y="1950"/>
                  </a:lnTo>
                  <a:lnTo>
                    <a:pt x="961" y="1944"/>
                  </a:lnTo>
                  <a:lnTo>
                    <a:pt x="967" y="1938"/>
                  </a:lnTo>
                  <a:lnTo>
                    <a:pt x="973" y="1926"/>
                  </a:lnTo>
                  <a:lnTo>
                    <a:pt x="979" y="1914"/>
                  </a:lnTo>
                  <a:lnTo>
                    <a:pt x="991" y="1908"/>
                  </a:lnTo>
                  <a:lnTo>
                    <a:pt x="997" y="1896"/>
                  </a:lnTo>
                  <a:lnTo>
                    <a:pt x="1003" y="1884"/>
                  </a:lnTo>
                  <a:lnTo>
                    <a:pt x="1009" y="1872"/>
                  </a:lnTo>
                  <a:lnTo>
                    <a:pt x="1015" y="1866"/>
                  </a:lnTo>
                  <a:lnTo>
                    <a:pt x="1021" y="1854"/>
                  </a:lnTo>
                  <a:lnTo>
                    <a:pt x="1027" y="1842"/>
                  </a:lnTo>
                  <a:lnTo>
                    <a:pt x="1039" y="1830"/>
                  </a:lnTo>
                  <a:lnTo>
                    <a:pt x="1045" y="1818"/>
                  </a:lnTo>
                  <a:lnTo>
                    <a:pt x="1051" y="1800"/>
                  </a:lnTo>
                  <a:lnTo>
                    <a:pt x="1057" y="1788"/>
                  </a:lnTo>
                  <a:lnTo>
                    <a:pt x="1063" y="1776"/>
                  </a:lnTo>
                  <a:lnTo>
                    <a:pt x="1069" y="1764"/>
                  </a:lnTo>
                  <a:lnTo>
                    <a:pt x="1075" y="1746"/>
                  </a:lnTo>
                  <a:lnTo>
                    <a:pt x="1087" y="1734"/>
                  </a:lnTo>
                  <a:lnTo>
                    <a:pt x="1093" y="1716"/>
                  </a:lnTo>
                  <a:lnTo>
                    <a:pt x="1099" y="1704"/>
                  </a:lnTo>
                  <a:lnTo>
                    <a:pt x="1105" y="1686"/>
                  </a:lnTo>
                  <a:lnTo>
                    <a:pt x="1111" y="1674"/>
                  </a:lnTo>
                  <a:lnTo>
                    <a:pt x="1117" y="1656"/>
                  </a:lnTo>
                  <a:lnTo>
                    <a:pt x="1123" y="1638"/>
                  </a:lnTo>
                  <a:lnTo>
                    <a:pt x="1135" y="1620"/>
                  </a:lnTo>
                  <a:lnTo>
                    <a:pt x="1141" y="1608"/>
                  </a:lnTo>
                  <a:lnTo>
                    <a:pt x="1147" y="1590"/>
                  </a:lnTo>
                  <a:lnTo>
                    <a:pt x="1153" y="1572"/>
                  </a:lnTo>
                  <a:lnTo>
                    <a:pt x="1159" y="1554"/>
                  </a:lnTo>
                  <a:lnTo>
                    <a:pt x="1165" y="1536"/>
                  </a:lnTo>
                  <a:lnTo>
                    <a:pt x="1171" y="1518"/>
                  </a:lnTo>
                  <a:lnTo>
                    <a:pt x="1183" y="1494"/>
                  </a:lnTo>
                  <a:lnTo>
                    <a:pt x="1189" y="1476"/>
                  </a:lnTo>
                  <a:lnTo>
                    <a:pt x="1195" y="1458"/>
                  </a:lnTo>
                  <a:lnTo>
                    <a:pt x="1201" y="1440"/>
                  </a:lnTo>
                  <a:lnTo>
                    <a:pt x="1207" y="1416"/>
                  </a:lnTo>
                  <a:lnTo>
                    <a:pt x="1213" y="1398"/>
                  </a:lnTo>
                  <a:lnTo>
                    <a:pt x="1219" y="1374"/>
                  </a:lnTo>
                  <a:lnTo>
                    <a:pt x="1231" y="1356"/>
                  </a:lnTo>
                  <a:lnTo>
                    <a:pt x="1237" y="1332"/>
                  </a:lnTo>
                  <a:lnTo>
                    <a:pt x="1243" y="1308"/>
                  </a:lnTo>
                  <a:lnTo>
                    <a:pt x="1249" y="1290"/>
                  </a:lnTo>
                  <a:lnTo>
                    <a:pt x="1255" y="1266"/>
                  </a:lnTo>
                  <a:lnTo>
                    <a:pt x="1261" y="1242"/>
                  </a:lnTo>
                  <a:lnTo>
                    <a:pt x="1267" y="1218"/>
                  </a:lnTo>
                  <a:lnTo>
                    <a:pt x="1279" y="1194"/>
                  </a:lnTo>
                  <a:lnTo>
                    <a:pt x="1285" y="1170"/>
                  </a:lnTo>
                  <a:lnTo>
                    <a:pt x="1291" y="1146"/>
                  </a:lnTo>
                  <a:lnTo>
                    <a:pt x="1297" y="1122"/>
                  </a:lnTo>
                  <a:lnTo>
                    <a:pt x="1303" y="1098"/>
                  </a:lnTo>
                  <a:lnTo>
                    <a:pt x="1309" y="1074"/>
                  </a:lnTo>
                  <a:lnTo>
                    <a:pt x="1315" y="1050"/>
                  </a:lnTo>
                  <a:lnTo>
                    <a:pt x="1327" y="1020"/>
                  </a:lnTo>
                  <a:lnTo>
                    <a:pt x="1333" y="996"/>
                  </a:lnTo>
                  <a:lnTo>
                    <a:pt x="1339" y="966"/>
                  </a:lnTo>
                  <a:lnTo>
                    <a:pt x="1345" y="942"/>
                  </a:lnTo>
                  <a:lnTo>
                    <a:pt x="1351" y="912"/>
                  </a:lnTo>
                  <a:lnTo>
                    <a:pt x="1357" y="888"/>
                  </a:lnTo>
                  <a:lnTo>
                    <a:pt x="1363" y="858"/>
                  </a:lnTo>
                  <a:lnTo>
                    <a:pt x="1375" y="834"/>
                  </a:lnTo>
                  <a:lnTo>
                    <a:pt x="1381" y="804"/>
                  </a:lnTo>
                  <a:lnTo>
                    <a:pt x="1387" y="774"/>
                  </a:lnTo>
                  <a:lnTo>
                    <a:pt x="1393" y="744"/>
                  </a:lnTo>
                  <a:lnTo>
                    <a:pt x="1399" y="714"/>
                  </a:lnTo>
                  <a:lnTo>
                    <a:pt x="1405" y="684"/>
                  </a:lnTo>
                  <a:lnTo>
                    <a:pt x="1411" y="654"/>
                  </a:lnTo>
                  <a:lnTo>
                    <a:pt x="1423" y="624"/>
                  </a:lnTo>
                  <a:lnTo>
                    <a:pt x="1429" y="594"/>
                  </a:lnTo>
                  <a:lnTo>
                    <a:pt x="1435" y="564"/>
                  </a:lnTo>
                  <a:lnTo>
                    <a:pt x="1441" y="534"/>
                  </a:lnTo>
                  <a:lnTo>
                    <a:pt x="1447" y="504"/>
                  </a:lnTo>
                  <a:lnTo>
                    <a:pt x="1453" y="468"/>
                  </a:lnTo>
                  <a:lnTo>
                    <a:pt x="1459" y="438"/>
                  </a:lnTo>
                  <a:lnTo>
                    <a:pt x="1471" y="402"/>
                  </a:lnTo>
                  <a:lnTo>
                    <a:pt x="1477" y="372"/>
                  </a:lnTo>
                  <a:lnTo>
                    <a:pt x="1483" y="336"/>
                  </a:lnTo>
                  <a:lnTo>
                    <a:pt x="1489" y="306"/>
                  </a:lnTo>
                  <a:lnTo>
                    <a:pt x="1495" y="270"/>
                  </a:lnTo>
                  <a:lnTo>
                    <a:pt x="1501" y="234"/>
                  </a:lnTo>
                  <a:lnTo>
                    <a:pt x="1507" y="204"/>
                  </a:lnTo>
                  <a:lnTo>
                    <a:pt x="1519" y="168"/>
                  </a:lnTo>
                  <a:lnTo>
                    <a:pt x="1525" y="132"/>
                  </a:lnTo>
                  <a:lnTo>
                    <a:pt x="1531" y="96"/>
                  </a:lnTo>
                  <a:lnTo>
                    <a:pt x="1537" y="60"/>
                  </a:lnTo>
                  <a:lnTo>
                    <a:pt x="1543" y="2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5" name="Text Box 12"/>
            <p:cNvSpPr txBox="1">
              <a:spLocks noChangeArrowheads="1"/>
            </p:cNvSpPr>
            <p:nvPr/>
          </p:nvSpPr>
          <p:spPr bwMode="auto">
            <a:xfrm>
              <a:off x="1610" y="2251"/>
              <a:ext cx="3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–1</a:t>
              </a:r>
              <a:endParaRPr lang="en-US" altLang="zh-C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26" name="Text Box 13"/>
            <p:cNvSpPr txBox="1">
              <a:spLocks noChangeArrowheads="1"/>
            </p:cNvSpPr>
            <p:nvPr/>
          </p:nvSpPr>
          <p:spPr bwMode="auto">
            <a:xfrm>
              <a:off x="1873" y="2611"/>
              <a:ext cx="3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–2</a:t>
              </a:r>
              <a:endParaRPr lang="en-US" altLang="zh-C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27" name="Text Box 14"/>
            <p:cNvSpPr txBox="1">
              <a:spLocks noChangeArrowheads="1"/>
            </p:cNvSpPr>
            <p:nvPr/>
          </p:nvSpPr>
          <p:spPr bwMode="auto">
            <a:xfrm>
              <a:off x="2772" y="225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828" name="Text Box 16"/>
          <p:cNvSpPr txBox="1">
            <a:spLocks noChangeArrowheads="1"/>
          </p:cNvSpPr>
          <p:nvPr/>
        </p:nvSpPr>
        <p:spPr bwMode="auto">
          <a:xfrm>
            <a:off x="323850" y="692150"/>
            <a:ext cx="572135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已知二次函数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≠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的图像如图所示，则下列结论：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同号；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=–1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时，函数值相等；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=–2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的值只能取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其中正确的是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7092950" y="1052513"/>
            <a:ext cx="0" cy="4176712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229350" y="5157788"/>
            <a:ext cx="1271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6804025" y="4149725"/>
            <a:ext cx="576263" cy="0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2552700" y="4068763"/>
            <a:ext cx="974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 txBox="1">
            <a:spLocks noChangeArrowheads="1"/>
          </p:cNvSpPr>
          <p:nvPr/>
        </p:nvSpPr>
        <p:spPr bwMode="auto">
          <a:xfrm>
            <a:off x="107950" y="622300"/>
            <a:ext cx="87566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如图是二次函数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zh-CN" altLang="en-US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a≠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图像的一部分，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=-1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是对称轴，有下列判断：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=0；②4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&lt;0；③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-9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④若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（-3，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）,（       ，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是抛物线上两点，则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.其中正确的是（      ）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5394325" y="1662113"/>
          <a:ext cx="3302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r:id="rId4" imgW="153035" imgH="394970" progId="Equation.DSMT4">
                  <p:embed/>
                </p:oleObj>
              </mc:Choice>
              <mc:Fallback>
                <p:oleObj r:id="rId4" imgW="153035" imgH="39497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325" y="1662113"/>
                        <a:ext cx="33020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334963" y="3254375"/>
            <a:ext cx="49704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sym typeface="宋体" panose="02010600030101010101" pitchFamily="2" charset="-122"/>
              </a:rPr>
              <a:t>．①②③</a:t>
            </a:r>
            <a:r>
              <a: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zh-CN" altLang="en-US" sz="2800" b="1">
                <a:latin typeface="Times New Roman" panose="02020603050405020304" pitchFamily="18" charset="0"/>
                <a:sym typeface="宋体" panose="02010600030101010101" pitchFamily="2" charset="-122"/>
              </a:rPr>
              <a:t>  </a:t>
            </a:r>
            <a:r>
              <a: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  <a:sym typeface="宋体" panose="02010600030101010101" pitchFamily="2" charset="-122"/>
              </a:rPr>
              <a:t>．①③④        </a:t>
            </a:r>
            <a:r>
              <a: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sym typeface="宋体" panose="02010600030101010101" pitchFamily="2" charset="-122"/>
              </a:rPr>
              <a:t>．①②④</a:t>
            </a:r>
            <a:r>
              <a: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　  </a:t>
            </a:r>
            <a:r>
              <a:rPr lang="zh-CN" altLang="en-US" sz="2800" b="1">
                <a:latin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zh-CN" altLang="en-US" sz="2800" b="1">
                <a:latin typeface="Times New Roman" panose="02020603050405020304" pitchFamily="18" charset="0"/>
                <a:sym typeface="宋体" panose="02010600030101010101" pitchFamily="2" charset="-122"/>
              </a:rPr>
              <a:t>．②③④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868" name="直接箭头连接符 7"/>
          <p:cNvCxnSpPr>
            <a:cxnSpLocks noChangeShapeType="1"/>
          </p:cNvCxnSpPr>
          <p:nvPr/>
        </p:nvCxnSpPr>
        <p:spPr bwMode="auto">
          <a:xfrm>
            <a:off x="5724525" y="4437063"/>
            <a:ext cx="24479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69" name="直接箭头连接符 9"/>
          <p:cNvCxnSpPr>
            <a:cxnSpLocks noChangeShapeType="1"/>
          </p:cNvCxnSpPr>
          <p:nvPr/>
        </p:nvCxnSpPr>
        <p:spPr bwMode="auto">
          <a:xfrm flipV="1">
            <a:off x="7308850" y="2636838"/>
            <a:ext cx="0" cy="2305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0" name="TextBox 10"/>
          <p:cNvSpPr txBox="1">
            <a:spLocks noChangeArrowheads="1"/>
          </p:cNvSpPr>
          <p:nvPr/>
        </p:nvSpPr>
        <p:spPr bwMode="auto">
          <a:xfrm>
            <a:off x="8172450" y="4365625"/>
            <a:ext cx="338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1" name="TextBox 11"/>
          <p:cNvSpPr txBox="1">
            <a:spLocks noChangeArrowheads="1"/>
          </p:cNvSpPr>
          <p:nvPr/>
        </p:nvSpPr>
        <p:spPr bwMode="auto">
          <a:xfrm>
            <a:off x="6969125" y="2420938"/>
            <a:ext cx="322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2" name="TextBox 12"/>
          <p:cNvSpPr txBox="1">
            <a:spLocks noChangeArrowheads="1"/>
          </p:cNvSpPr>
          <p:nvPr/>
        </p:nvSpPr>
        <p:spPr bwMode="auto">
          <a:xfrm>
            <a:off x="6969125" y="4335463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873" name="直接连接符 14"/>
          <p:cNvCxnSpPr>
            <a:cxnSpLocks noChangeShapeType="1"/>
          </p:cNvCxnSpPr>
          <p:nvPr/>
        </p:nvCxnSpPr>
        <p:spPr bwMode="auto">
          <a:xfrm flipV="1">
            <a:off x="7596188" y="42926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4" name="直接连接符 18"/>
          <p:cNvCxnSpPr>
            <a:cxnSpLocks noChangeShapeType="1"/>
          </p:cNvCxnSpPr>
          <p:nvPr/>
        </p:nvCxnSpPr>
        <p:spPr bwMode="auto">
          <a:xfrm flipV="1">
            <a:off x="7872413" y="4305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直接连接符 19"/>
          <p:cNvCxnSpPr>
            <a:cxnSpLocks noChangeShapeType="1"/>
          </p:cNvCxnSpPr>
          <p:nvPr/>
        </p:nvCxnSpPr>
        <p:spPr bwMode="auto">
          <a:xfrm flipV="1">
            <a:off x="6745288" y="42799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6" name="直接连接符 20"/>
          <p:cNvCxnSpPr>
            <a:cxnSpLocks noChangeShapeType="1"/>
          </p:cNvCxnSpPr>
          <p:nvPr/>
        </p:nvCxnSpPr>
        <p:spPr bwMode="auto">
          <a:xfrm flipV="1">
            <a:off x="7019925" y="42926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7" name="TextBox 23"/>
          <p:cNvSpPr txBox="1">
            <a:spLocks noChangeArrowheads="1"/>
          </p:cNvSpPr>
          <p:nvPr/>
        </p:nvSpPr>
        <p:spPr bwMode="auto">
          <a:xfrm>
            <a:off x="7748588" y="4378325"/>
            <a:ext cx="339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878" name="直接连接符 25"/>
          <p:cNvCxnSpPr>
            <a:cxnSpLocks noChangeShapeType="1"/>
          </p:cNvCxnSpPr>
          <p:nvPr/>
        </p:nvCxnSpPr>
        <p:spPr bwMode="auto">
          <a:xfrm flipV="1">
            <a:off x="6999288" y="2651125"/>
            <a:ext cx="20637" cy="23622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任意多边形 36"/>
          <p:cNvSpPr/>
          <p:nvPr/>
        </p:nvSpPr>
        <p:spPr bwMode="auto">
          <a:xfrm>
            <a:off x="6610350" y="3254375"/>
            <a:ext cx="1368425" cy="1392238"/>
          </a:xfrm>
          <a:custGeom>
            <a:avLst/>
            <a:gdLst>
              <a:gd name="connsiteX0" fmla="*/ 0 w 1127343"/>
              <a:gd name="connsiteY0" fmla="*/ 553233 h 1392477"/>
              <a:gd name="connsiteX1" fmla="*/ 450937 w 1127343"/>
              <a:gd name="connsiteY1" fmla="*/ 139874 h 1392477"/>
              <a:gd name="connsiteX2" fmla="*/ 1127343 w 1127343"/>
              <a:gd name="connsiteY2" fmla="*/ 1392477 h 1392477"/>
              <a:gd name="connsiteX3" fmla="*/ 1127343 w 1127343"/>
              <a:gd name="connsiteY3" fmla="*/ 1392477 h 139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343" h="1392477">
                <a:moveTo>
                  <a:pt x="0" y="553233"/>
                </a:moveTo>
                <a:cubicBezTo>
                  <a:pt x="131523" y="276616"/>
                  <a:pt x="263047" y="0"/>
                  <a:pt x="450937" y="139874"/>
                </a:cubicBezTo>
                <a:cubicBezTo>
                  <a:pt x="638827" y="279748"/>
                  <a:pt x="1127343" y="1392477"/>
                  <a:pt x="1127343" y="1392477"/>
                </a:cubicBezTo>
                <a:lnTo>
                  <a:pt x="1127343" y="1392477"/>
                </a:lnTo>
              </a:path>
            </a:pathLst>
          </a:custGeom>
          <a:noFill/>
          <a:ln w="254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6880" name="TextBox 37"/>
          <p:cNvSpPr txBox="1">
            <a:spLocks noChangeArrowheads="1"/>
          </p:cNvSpPr>
          <p:nvPr/>
        </p:nvSpPr>
        <p:spPr bwMode="auto">
          <a:xfrm>
            <a:off x="6659563" y="4868863"/>
            <a:ext cx="76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</a:rPr>
              <a:t>=-1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114925" y="2420938"/>
            <a:ext cx="420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147638" y="765175"/>
            <a:ext cx="8848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根据公式确定下列二次函数图像的对称轴和顶点坐标：</a:t>
            </a:r>
          </a:p>
        </p:txBody>
      </p:sp>
      <p:graphicFrame>
        <p:nvGraphicFramePr>
          <p:cNvPr id="38914" name="Object 3"/>
          <p:cNvGraphicFramePr/>
          <p:nvPr/>
        </p:nvGraphicFramePr>
        <p:xfrm>
          <a:off x="376238" y="1584325"/>
          <a:ext cx="4429125" cy="332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r:id="rId4" imgW="1594485" imgH="1199515" progId="Equation.DSMT4">
                  <p:embed/>
                </p:oleObj>
              </mc:Choice>
              <mc:Fallback>
                <p:oleObj r:id="rId4" imgW="1594485" imgH="1199515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1584325"/>
                        <a:ext cx="4429125" cy="332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60900" y="1619250"/>
            <a:ext cx="1960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</a:p>
        </p:txBody>
      </p:sp>
      <p:graphicFrame>
        <p:nvGraphicFramePr>
          <p:cNvPr id="7" name="Object 4"/>
          <p:cNvGraphicFramePr/>
          <p:nvPr/>
        </p:nvGraphicFramePr>
        <p:xfrm>
          <a:off x="6227763" y="1628775"/>
          <a:ext cx="14811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r:id="rId6" imgW="574040" imgH="255270" progId="Equation.DSMT4">
                  <p:embed/>
                </p:oleObj>
              </mc:Choice>
              <mc:Fallback>
                <p:oleObj r:id="rId6" imgW="574040" imgH="25527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628775"/>
                        <a:ext cx="14811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32338" y="2411413"/>
            <a:ext cx="1960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=8</a:t>
            </a:r>
          </a:p>
        </p:txBody>
      </p:sp>
      <p:graphicFrame>
        <p:nvGraphicFramePr>
          <p:cNvPr id="9" name="Object 5"/>
          <p:cNvGraphicFramePr/>
          <p:nvPr/>
        </p:nvGraphicFramePr>
        <p:xfrm>
          <a:off x="6300788" y="2349500"/>
          <a:ext cx="9699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r:id="rId8" imgW="422910" imgH="256540" progId="Equation.DSMT4">
                  <p:embed/>
                </p:oleObj>
              </mc:Choice>
              <mc:Fallback>
                <p:oleObj r:id="rId8" imgW="422910" imgH="25654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349500"/>
                        <a:ext cx="9699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516438" y="3275013"/>
            <a:ext cx="2476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=1.25</a:t>
            </a:r>
          </a:p>
        </p:txBody>
      </p:sp>
      <p:graphicFrame>
        <p:nvGraphicFramePr>
          <p:cNvPr id="11" name="Object 6"/>
          <p:cNvGraphicFramePr/>
          <p:nvPr/>
        </p:nvGraphicFramePr>
        <p:xfrm>
          <a:off x="6300788" y="2997200"/>
          <a:ext cx="14303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r:id="rId10" imgW="688975" imgH="433705" progId="Equation.DSMT4">
                  <p:embed/>
                </p:oleObj>
              </mc:Choice>
              <mc:Fallback>
                <p:oleObj r:id="rId10" imgW="688975" imgH="433705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997200"/>
                        <a:ext cx="143033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487863" y="4335463"/>
            <a:ext cx="2476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0.5</a:t>
            </a:r>
          </a:p>
        </p:txBody>
      </p:sp>
      <p:graphicFrame>
        <p:nvGraphicFramePr>
          <p:cNvPr id="13" name="Object 7"/>
          <p:cNvGraphicFramePr/>
          <p:nvPr/>
        </p:nvGraphicFramePr>
        <p:xfrm>
          <a:off x="6227763" y="4149725"/>
          <a:ext cx="11731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r:id="rId12" imgW="574040" imgH="433705" progId="Equation.DSMT4">
                  <p:embed/>
                </p:oleObj>
              </mc:Choice>
              <mc:Fallback>
                <p:oleObj r:id="rId12" imgW="574040" imgH="433705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149725"/>
                        <a:ext cx="117316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6146" name="圆角矩形 31"/>
          <p:cNvSpPr>
            <a:spLocks noChangeArrowheads="1"/>
          </p:cNvSpPr>
          <p:nvPr/>
        </p:nvSpPr>
        <p:spPr bwMode="auto">
          <a:xfrm>
            <a:off x="179388" y="549275"/>
            <a:ext cx="1709737" cy="55721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sz="2400" b="1"/>
          </a:p>
        </p:txBody>
      </p:sp>
      <p:graphicFrame>
        <p:nvGraphicFramePr>
          <p:cNvPr id="45" name="Group 2"/>
          <p:cNvGraphicFramePr/>
          <p:nvPr/>
        </p:nvGraphicFramePr>
        <p:xfrm>
          <a:off x="179388" y="1196975"/>
          <a:ext cx="8748713" cy="5267347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&gt;0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charset="-122"/>
                          <a:cs typeface="Times New Roman" panose="02020603050405020304" pitchFamily="18" charset="0"/>
                        </a:rPr>
                        <a:t>&lt;0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开口方向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顶点坐标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对称轴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6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性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极值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500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3635375" y="1614488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6732588" y="1614488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48" name="Text Box 36"/>
          <p:cNvSpPr txBox="1">
            <a:spLocks noChangeArrowheads="1"/>
          </p:cNvSpPr>
          <p:nvPr/>
        </p:nvSpPr>
        <p:spPr bwMode="auto">
          <a:xfrm>
            <a:off x="3635375" y="2133600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 ,k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6659563" y="206057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 ,k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3708400" y="2492375"/>
            <a:ext cx="684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</a:p>
        </p:txBody>
      </p:sp>
      <p:sp>
        <p:nvSpPr>
          <p:cNvPr id="51" name="Text Box 39"/>
          <p:cNvSpPr txBox="1">
            <a:spLocks noChangeArrowheads="1"/>
          </p:cNvSpPr>
          <p:nvPr/>
        </p:nvSpPr>
        <p:spPr bwMode="auto">
          <a:xfrm>
            <a:off x="6804025" y="2486025"/>
            <a:ext cx="684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2700338" y="3141663"/>
            <a:ext cx="33099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x&lt;h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随着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的增大而减小；当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x&gt;h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</a:p>
          <a:p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随着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的增大而增大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53" name="Text Box 41"/>
          <p:cNvSpPr txBox="1">
            <a:spLocks noChangeArrowheads="1"/>
          </p:cNvSpPr>
          <p:nvPr/>
        </p:nvSpPr>
        <p:spPr bwMode="auto">
          <a:xfrm>
            <a:off x="5651500" y="3068638"/>
            <a:ext cx="334803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随着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的增大而增大；当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x&gt;h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</a:p>
          <a:p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随着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的增大而减小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3059113" y="4581525"/>
            <a:ext cx="2303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最小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endParaRPr lang="zh-CN" altLang="zh-CN" sz="2400" b="1" i="1" baseline="-25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5" name="Text Box 43"/>
          <p:cNvSpPr txBox="1">
            <a:spLocks noChangeArrowheads="1"/>
          </p:cNvSpPr>
          <p:nvPr/>
        </p:nvSpPr>
        <p:spPr bwMode="auto">
          <a:xfrm>
            <a:off x="6084888" y="4581525"/>
            <a:ext cx="2303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endParaRPr lang="zh-CN" altLang="zh-CN" sz="2400" b="1" i="1" baseline="-25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6" name="Rectangle 45"/>
          <p:cNvSpPr>
            <a:spLocks noChangeArrowheads="1"/>
          </p:cNvSpPr>
          <p:nvPr/>
        </p:nvSpPr>
        <p:spPr bwMode="auto">
          <a:xfrm>
            <a:off x="468313" y="5589588"/>
            <a:ext cx="83883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抛物线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</a:t>
            </a:r>
            <a:r>
              <a:rPr 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可以看作是由抛物线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ax</a:t>
            </a:r>
            <a:r>
              <a:rPr lang="zh-CN" altLang="zh-CN" sz="2400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经过平移得到的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>
              <a:solidFill>
                <a:srgbClr val="228B8B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03525" y="4006850"/>
          <a:ext cx="245745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r:id="rId3" imgW="1033780" imgH="421005" progId="Equation.DSMT4">
                  <p:embed/>
                </p:oleObj>
              </mc:Choice>
              <mc:Fallback>
                <p:oleObj r:id="rId3" imgW="1033780" imgH="42100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4006850"/>
                        <a:ext cx="245745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2138" y="5157788"/>
          <a:ext cx="1103312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r:id="rId5" imgW="574040" imgH="395605" progId="Equation.DSMT4">
                  <p:embed/>
                </p:oleObj>
              </mc:Choice>
              <mc:Fallback>
                <p:oleObj r:id="rId5" imgW="574040" imgH="39560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157788"/>
                        <a:ext cx="1103312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47813" y="4221163"/>
            <a:ext cx="1112837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顶点：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476375" y="5084763"/>
            <a:ext cx="1420813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对称轴：</a:t>
            </a:r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354013" y="1700213"/>
            <a:ext cx="26384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</a:rPr>
              <a:t>ax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</a:rPr>
              <a:t>bx</a:t>
            </a:r>
            <a:r>
              <a:rPr lang="en-US" altLang="zh-CN" sz="2400" b="1">
                <a:latin typeface="Times New Roman" panose="02020603050405020304" pitchFamily="18" charset="0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</a:rPr>
              <a:t> ≠0)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(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一般式</a:t>
            </a:r>
            <a:r>
              <a:rPr lang="en-US" altLang="zh-CN" sz="2400" b="1">
                <a:latin typeface="Times New Roman" panose="02020603050405020304" pitchFamily="18" charset="0"/>
              </a:rPr>
              <a:t>)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24"/>
          <p:cNvGrpSpPr/>
          <p:nvPr/>
        </p:nvGrpSpPr>
        <p:grpSpPr bwMode="auto">
          <a:xfrm>
            <a:off x="1763713" y="836613"/>
            <a:ext cx="5183187" cy="1081087"/>
            <a:chOff x="1691680" y="1556792"/>
            <a:chExt cx="5184576" cy="1080120"/>
          </a:xfrm>
        </p:grpSpPr>
        <p:cxnSp>
          <p:nvCxnSpPr>
            <p:cNvPr id="17" name="直接连接符 16"/>
            <p:cNvCxnSpPr/>
            <p:nvPr/>
          </p:nvCxnSpPr>
          <p:spPr bwMode="auto">
            <a:xfrm flipV="1">
              <a:off x="1691680" y="1556792"/>
              <a:ext cx="0" cy="100874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直接连接符 20"/>
            <p:cNvCxnSpPr/>
            <p:nvPr/>
          </p:nvCxnSpPr>
          <p:spPr bwMode="auto">
            <a:xfrm>
              <a:off x="1691680" y="1556792"/>
              <a:ext cx="518457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直接箭头连接符 23"/>
            <p:cNvCxnSpPr/>
            <p:nvPr/>
          </p:nvCxnSpPr>
          <p:spPr bwMode="auto">
            <a:xfrm>
              <a:off x="6804800" y="1556792"/>
              <a:ext cx="0" cy="10801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</p:spPr>
        </p:cxn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51275" y="620713"/>
            <a:ext cx="109696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配方法</a:t>
            </a:r>
          </a:p>
        </p:txBody>
      </p:sp>
      <p:grpSp>
        <p:nvGrpSpPr>
          <p:cNvPr id="3" name="组合 33"/>
          <p:cNvGrpSpPr/>
          <p:nvPr/>
        </p:nvGrpSpPr>
        <p:grpSpPr bwMode="auto">
          <a:xfrm>
            <a:off x="1619250" y="2852738"/>
            <a:ext cx="5184775" cy="719137"/>
            <a:chOff x="1619672" y="3429000"/>
            <a:chExt cx="5184576" cy="720080"/>
          </a:xfrm>
        </p:grpSpPr>
        <p:cxnSp>
          <p:nvCxnSpPr>
            <p:cNvPr id="29" name="直接连接符 28"/>
            <p:cNvCxnSpPr/>
            <p:nvPr/>
          </p:nvCxnSpPr>
          <p:spPr bwMode="auto">
            <a:xfrm>
              <a:off x="1619672" y="3429000"/>
              <a:ext cx="0" cy="72008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直接连接符 30"/>
            <p:cNvCxnSpPr/>
            <p:nvPr/>
          </p:nvCxnSpPr>
          <p:spPr bwMode="auto">
            <a:xfrm>
              <a:off x="1619672" y="4149080"/>
              <a:ext cx="518457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直接箭头连接符 32"/>
            <p:cNvCxnSpPr/>
            <p:nvPr/>
          </p:nvCxnSpPr>
          <p:spPr bwMode="auto">
            <a:xfrm flipV="1">
              <a:off x="6804248" y="3429000"/>
              <a:ext cx="0" cy="72008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</p:spPr>
        </p:cxnSp>
      </p:grp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3779838" y="3357563"/>
            <a:ext cx="1103312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公式</a:t>
            </a:r>
            <a:r>
              <a:rPr 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法</a:t>
            </a:r>
          </a:p>
        </p:txBody>
      </p:sp>
      <p:grpSp>
        <p:nvGrpSpPr>
          <p:cNvPr id="7" name="组合 40"/>
          <p:cNvGrpSpPr/>
          <p:nvPr/>
        </p:nvGrpSpPr>
        <p:grpSpPr bwMode="auto">
          <a:xfrm>
            <a:off x="5148263" y="1773238"/>
            <a:ext cx="3563937" cy="1189037"/>
            <a:chOff x="5148064" y="2420888"/>
            <a:chExt cx="3563888" cy="1188663"/>
          </a:xfrm>
        </p:grpSpPr>
        <p:sp>
          <p:nvSpPr>
            <p:cNvPr id="40978" name="TextBox 12"/>
            <p:cNvSpPr txBox="1">
              <a:spLocks noChangeArrowheads="1"/>
            </p:cNvSpPr>
            <p:nvPr/>
          </p:nvSpPr>
          <p:spPr bwMode="auto">
            <a:xfrm>
              <a:off x="5148064" y="2420888"/>
              <a:ext cx="3563888" cy="1188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altLang="zh-CN" sz="2400" b="1">
                <a:latin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2400" b="1">
                  <a:latin typeface="Times New Roman" panose="02020603050405020304" pitchFamily="18" charset="0"/>
                </a:rPr>
                <a:t>(</a:t>
              </a:r>
              <a:r>
                <a:rPr lang="zh-CN" altLang="en-US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顶点式</a:t>
              </a:r>
              <a:r>
                <a:rPr lang="en-US" altLang="zh-CN" sz="2400" b="1">
                  <a:latin typeface="Times New Roman" panose="02020603050405020304" pitchFamily="18" charset="0"/>
                </a:rPr>
                <a:t>)</a:t>
              </a:r>
              <a:endPara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0979" name="Object 5"/>
            <p:cNvGraphicFramePr>
              <a:graphicFrameLocks noChangeAspect="1"/>
            </p:cNvGraphicFramePr>
            <p:nvPr/>
          </p:nvGraphicFramePr>
          <p:xfrm>
            <a:off x="5652120" y="2492896"/>
            <a:ext cx="2736304" cy="716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5" r:id="rId7" imgW="1600200" imgH="419100" progId="Equation.DSMT4">
                    <p:embed/>
                  </p:oleObj>
                </mc:Choice>
                <mc:Fallback>
                  <p:oleObj r:id="rId7" imgW="1600200" imgH="4191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2120" y="2492896"/>
                          <a:ext cx="2736304" cy="7166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右箭头 41"/>
          <p:cNvSpPr/>
          <p:nvPr/>
        </p:nvSpPr>
        <p:spPr bwMode="auto">
          <a:xfrm>
            <a:off x="3276600" y="1989138"/>
            <a:ext cx="2232025" cy="36036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1272" grpId="0"/>
      <p:bldP spid="6" grpId="0" bldLvl="0" animBg="1"/>
      <p:bldP spid="35" grpId="0" bldLvl="0" animBg="1"/>
      <p:bldP spid="4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"/>
          <p:cNvGraphicFramePr/>
          <p:nvPr/>
        </p:nvGraphicFramePr>
        <p:xfrm>
          <a:off x="266700" y="765175"/>
          <a:ext cx="8697913" cy="5132389"/>
        </p:xfrm>
        <a:graphic>
          <a:graphicData uri="http://schemas.openxmlformats.org/drawingml/2006/table">
            <a:tbl>
              <a:tblPr/>
              <a:tblGrid>
                <a:gridCol w="2973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顶点坐标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对称轴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最值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=-2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=-2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=-2(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+2)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=-2(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+2)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=(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-4)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=-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endParaRPr kumimoji="0" lang="zh-CN" altLang="zh-CN" sz="2400" b="1" i="1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=3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zh-CN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-6</a:t>
                      </a:r>
                      <a:endParaRPr kumimoji="0" lang="zh-CN" altLang="zh-CN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 Box 50"/>
          <p:cNvSpPr txBox="1">
            <a:spLocks noChangeArrowheads="1"/>
          </p:cNvSpPr>
          <p:nvPr/>
        </p:nvSpPr>
        <p:spPr bwMode="auto">
          <a:xfrm>
            <a:off x="3079750" y="148431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(0,0)</a:t>
            </a:r>
          </a:p>
        </p:txBody>
      </p:sp>
      <p:sp>
        <p:nvSpPr>
          <p:cNvPr id="13" name="Text Box 51"/>
          <p:cNvSpPr txBox="1">
            <a:spLocks noChangeArrowheads="1"/>
          </p:cNvSpPr>
          <p:nvPr/>
        </p:nvSpPr>
        <p:spPr bwMode="auto">
          <a:xfrm>
            <a:off x="5076825" y="148431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7346950" y="148431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3132138" y="20605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(0,-5)</a:t>
            </a: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5021263" y="2058988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7418388" y="20605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-5</a:t>
            </a: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3116263" y="270986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(-2,0)</a:t>
            </a:r>
          </a:p>
        </p:txBody>
      </p:sp>
      <p:sp>
        <p:nvSpPr>
          <p:cNvPr id="19" name="Text Box 57"/>
          <p:cNvSpPr txBox="1">
            <a:spLocks noChangeArrowheads="1"/>
          </p:cNvSpPr>
          <p:nvPr/>
        </p:nvSpPr>
        <p:spPr bwMode="auto">
          <a:xfrm>
            <a:off x="4859338" y="2708275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=-2</a:t>
            </a:r>
          </a:p>
        </p:txBody>
      </p:sp>
      <p:sp>
        <p:nvSpPr>
          <p:cNvPr id="20" name="Text Box 58"/>
          <p:cNvSpPr txBox="1">
            <a:spLocks noChangeArrowheads="1"/>
          </p:cNvSpPr>
          <p:nvPr/>
        </p:nvSpPr>
        <p:spPr bwMode="auto">
          <a:xfrm>
            <a:off x="7451725" y="26368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3203575" y="335756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(-2,-4)</a:t>
            </a:r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4859338" y="3357563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=-2</a:t>
            </a:r>
          </a:p>
        </p:txBody>
      </p:sp>
      <p:sp>
        <p:nvSpPr>
          <p:cNvPr id="23" name="Text Box 61"/>
          <p:cNvSpPr txBox="1">
            <a:spLocks noChangeArrowheads="1"/>
          </p:cNvSpPr>
          <p:nvPr/>
        </p:nvSpPr>
        <p:spPr bwMode="auto">
          <a:xfrm>
            <a:off x="7380288" y="3357563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</a:p>
        </p:txBody>
      </p: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3060700" y="400526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(4,3)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4859338" y="4005263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</a:p>
        </p:txBody>
      </p:sp>
      <p:sp>
        <p:nvSpPr>
          <p:cNvPr id="26" name="Text Box 64"/>
          <p:cNvSpPr txBox="1">
            <a:spLocks noChangeArrowheads="1"/>
          </p:cNvSpPr>
          <p:nvPr/>
        </p:nvSpPr>
        <p:spPr bwMode="auto">
          <a:xfrm>
            <a:off x="7380288" y="4005263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7" name="Text Box 65"/>
          <p:cNvSpPr txBox="1">
            <a:spLocks noChangeArrowheads="1"/>
          </p:cNvSpPr>
          <p:nvPr/>
        </p:nvSpPr>
        <p:spPr bwMode="auto">
          <a:xfrm>
            <a:off x="3708400" y="46529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28" name="Text Box 66"/>
          <p:cNvSpPr txBox="1">
            <a:spLocks noChangeArrowheads="1"/>
          </p:cNvSpPr>
          <p:nvPr/>
        </p:nvSpPr>
        <p:spPr bwMode="auto">
          <a:xfrm>
            <a:off x="5543550" y="4616450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7416800" y="46529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3708400" y="522922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31" name="Text Box 69"/>
          <p:cNvSpPr txBox="1">
            <a:spLocks noChangeArrowheads="1"/>
          </p:cNvSpPr>
          <p:nvPr/>
        </p:nvSpPr>
        <p:spPr bwMode="auto">
          <a:xfrm>
            <a:off x="5508625" y="52657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32" name="Text Box 70"/>
          <p:cNvSpPr txBox="1">
            <a:spLocks noChangeArrowheads="1"/>
          </p:cNvSpPr>
          <p:nvPr/>
        </p:nvSpPr>
        <p:spPr bwMode="auto">
          <a:xfrm>
            <a:off x="7380288" y="530066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8194" name="组合 6147"/>
          <p:cNvGrpSpPr/>
          <p:nvPr/>
        </p:nvGrpSpPr>
        <p:grpSpPr bwMode="auto">
          <a:xfrm>
            <a:off x="179388" y="260350"/>
            <a:ext cx="6046787" cy="806450"/>
            <a:chOff x="0" y="0"/>
            <a:chExt cx="9522" cy="1269"/>
          </a:xfrm>
        </p:grpSpPr>
        <p:sp>
          <p:nvSpPr>
            <p:cNvPr id="819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198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645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宋体" panose="02010600030101010101" pitchFamily="2" charset="-122"/>
                </a:rPr>
                <a:t>ax</a:t>
              </a:r>
              <a:r>
                <a:rPr lang="en-US" altLang="zh-CN" sz="2800" b="1" baseline="30000" dirty="0">
                  <a:solidFill>
                    <a:srgbClr val="006666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宋体" panose="02010600030101010101" pitchFamily="2" charset="-122"/>
                </a:rPr>
                <a:t>2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宋体" panose="02010600030101010101" pitchFamily="2" charset="-122"/>
                </a:rPr>
                <a:t>+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宋体" panose="02010600030101010101" pitchFamily="2" charset="-122"/>
                </a:rPr>
                <a:t>bx</a:t>
              </a:r>
              <a:r>
                <a:rPr lang="en-US" altLang="zh-CN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宋体" panose="02010600030101010101" pitchFamily="2" charset="-122"/>
                </a:rPr>
                <a:t>+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宋体" panose="02010600030101010101" pitchFamily="2" charset="-122"/>
                </a:rPr>
                <a:t>c</a:t>
              </a: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的图像和性质</a:t>
              </a:r>
            </a:p>
          </p:txBody>
        </p:sp>
        <p:sp>
          <p:nvSpPr>
            <p:cNvPr id="819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8200" name="圆角矩形 31"/>
          <p:cNvSpPr>
            <a:spLocks noChangeArrowheads="1"/>
          </p:cNvSpPr>
          <p:nvPr/>
        </p:nvSpPr>
        <p:spPr bwMode="auto">
          <a:xfrm>
            <a:off x="250825" y="1296988"/>
            <a:ext cx="1670050" cy="50323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探究归纳</a:t>
            </a:r>
          </a:p>
        </p:txBody>
      </p:sp>
      <p:grpSp>
        <p:nvGrpSpPr>
          <p:cNvPr id="3" name="组合 12"/>
          <p:cNvGrpSpPr/>
          <p:nvPr/>
        </p:nvGrpSpPr>
        <p:grpSpPr bwMode="auto">
          <a:xfrm>
            <a:off x="179388" y="2030413"/>
            <a:ext cx="8747125" cy="1446212"/>
            <a:chOff x="180975" y="1624483"/>
            <a:chExt cx="8747125" cy="1444942"/>
          </a:xfrm>
        </p:grpSpPr>
        <p:sp>
          <p:nvSpPr>
            <p:cNvPr id="8202" name="Text Box 2"/>
            <p:cNvSpPr txBox="1">
              <a:spLocks noChangeArrowheads="1"/>
            </p:cNvSpPr>
            <p:nvPr/>
          </p:nvSpPr>
          <p:spPr bwMode="auto">
            <a:xfrm>
              <a:off x="180975" y="1624483"/>
              <a:ext cx="8747125" cy="1382450"/>
            </a:xfrm>
            <a:prstGeom prst="rect">
              <a:avLst/>
            </a:prstGeom>
            <a:solidFill>
              <a:srgbClr val="FBFB00">
                <a:alpha val="2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我们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已经</a:t>
              </a: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知道</a:t>
              </a:r>
              <a:r>
                <a:rPr lang="zh-CN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zh-CN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-</a:t>
              </a:r>
              <a:r>
                <a:rPr lang="zh-CN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h</a:t>
              </a:r>
              <a:r>
                <a:rPr lang="zh-CN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zh-CN" sz="2800" b="1" baseline="30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zh-CN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k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的图像和性质，能否利用这些知识来讨论                               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的图像和性质？</a:t>
              </a:r>
              <a:endPara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8203" name="Object 10"/>
            <p:cNvGraphicFramePr/>
            <p:nvPr/>
          </p:nvGraphicFramePr>
          <p:xfrm>
            <a:off x="2017395" y="2282230"/>
            <a:ext cx="2661285" cy="78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r:id="rId3" imgW="1118235" imgH="393700" progId="Equation.DSMT4">
                    <p:embed/>
                  </p:oleObj>
                </mc:Choice>
                <mc:Fallback>
                  <p:oleObj r:id="rId3" imgW="1118235" imgH="393700" progId="Equation.DSMT4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395" y="2282230"/>
                          <a:ext cx="2661285" cy="787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15"/>
          <p:cNvGrpSpPr/>
          <p:nvPr/>
        </p:nvGrpSpPr>
        <p:grpSpPr bwMode="auto">
          <a:xfrm>
            <a:off x="250825" y="3686175"/>
            <a:ext cx="8435975" cy="900113"/>
            <a:chOff x="470253" y="3308573"/>
            <a:chExt cx="8436531" cy="899989"/>
          </a:xfrm>
        </p:grpSpPr>
        <p:sp>
          <p:nvSpPr>
            <p:cNvPr id="2057" name="TextBox 13"/>
            <p:cNvSpPr txBox="1"/>
            <p:nvPr/>
          </p:nvSpPr>
          <p:spPr>
            <a:xfrm>
              <a:off x="470253" y="3500635"/>
              <a:ext cx="8436531" cy="45713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>
              <a:spAutoFit/>
            </a:bodyPr>
            <a:lstStyle/>
            <a:p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问题</a:t>
              </a:r>
              <a:r>
                <a:rPr lang="en-US" altLang="zh-CN" sz="2400" b="1" noProof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1</a:t>
              </a:r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怎样将                    化成</a:t>
              </a:r>
              <a:r>
                <a:rPr lang="en-US" altLang="zh-CN" sz="2400" b="1" i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y</a:t>
              </a:r>
              <a:r>
                <a:rPr lang="en-US" altLang="zh-CN" sz="2400" b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=</a:t>
              </a:r>
              <a:r>
                <a:rPr lang="en-US" altLang="zh-CN" sz="2400" b="1" i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a</a:t>
              </a:r>
              <a:r>
                <a:rPr lang="en-US" altLang="zh-CN" sz="2400" b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(</a:t>
              </a:r>
              <a:r>
                <a:rPr lang="en-US" altLang="zh-CN" sz="2400" b="1" i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x</a:t>
              </a:r>
              <a:r>
                <a:rPr lang="en-US" altLang="zh-CN" sz="2400" b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-</a:t>
              </a:r>
              <a:r>
                <a:rPr lang="en-US" altLang="zh-CN" sz="2400" b="1" i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h</a:t>
              </a:r>
              <a:r>
                <a:rPr lang="en-US" altLang="zh-CN" sz="2400" b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)</a:t>
              </a:r>
              <a:r>
                <a:rPr lang="en-US" altLang="zh-CN" sz="2400" b="1" baseline="30000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2</a:t>
              </a:r>
              <a:r>
                <a:rPr lang="en-US" altLang="zh-CN" sz="2400" b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+</a:t>
              </a:r>
              <a:r>
                <a:rPr lang="en-US" altLang="zh-CN" sz="2400" b="1" i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k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的形式？</a:t>
              </a:r>
              <a:endPara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8206" name="Object 11"/>
            <p:cNvGraphicFramePr/>
            <p:nvPr/>
          </p:nvGraphicFramePr>
          <p:xfrm>
            <a:off x="2543250" y="3308573"/>
            <a:ext cx="2792141" cy="8999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r:id="rId5" imgW="1118235" imgH="393700" progId="Equation.DSMT4">
                    <p:embed/>
                  </p:oleObj>
                </mc:Choice>
                <mc:Fallback>
                  <p:oleObj r:id="rId5" imgW="1118235" imgH="393700" progId="Equation.DSMT4">
                    <p:embed/>
                    <p:pic>
                      <p:nvPicPr>
                        <p:cNvPr id="0" name="Object 1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3250" y="3308573"/>
                          <a:ext cx="2792141" cy="8999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1"/>
          <p:cNvGraphicFramePr/>
          <p:nvPr/>
        </p:nvGraphicFramePr>
        <p:xfrm>
          <a:off x="1908175" y="620713"/>
          <a:ext cx="27924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3" imgW="1118235" imgH="393700" progId="Equation.DSMT4">
                  <p:embed/>
                </p:oleObj>
              </mc:Choice>
              <mc:Fallback>
                <p:oleObj r:id="rId3" imgW="1118235" imgH="393700" progId="Equation.DSMT4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620713"/>
                        <a:ext cx="2792413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Box 11"/>
          <p:cNvSpPr txBox="1">
            <a:spLocks noChangeArrowheads="1"/>
          </p:cNvSpPr>
          <p:nvPr/>
        </p:nvSpPr>
        <p:spPr bwMode="auto">
          <a:xfrm>
            <a:off x="250825" y="836613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配方可得</a:t>
            </a:r>
          </a:p>
        </p:txBody>
      </p:sp>
      <p:graphicFrame>
        <p:nvGraphicFramePr>
          <p:cNvPr id="3075" name="Object 12"/>
          <p:cNvGraphicFramePr/>
          <p:nvPr/>
        </p:nvGraphicFramePr>
        <p:xfrm>
          <a:off x="2160588" y="2543175"/>
          <a:ext cx="428307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r:id="rId5" imgW="1713865" imgH="393700" progId="Equation.DSMT4">
                  <p:embed/>
                </p:oleObj>
              </mc:Choice>
              <mc:Fallback>
                <p:oleObj r:id="rId5" imgW="1713865" imgH="39370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2543175"/>
                        <a:ext cx="428307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3"/>
          <p:cNvGraphicFramePr/>
          <p:nvPr/>
        </p:nvGraphicFramePr>
        <p:xfrm>
          <a:off x="2157413" y="1557338"/>
          <a:ext cx="2919412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7" imgW="1169035" imgH="393700" progId="Equation.DSMT4">
                  <p:embed/>
                </p:oleObj>
              </mc:Choice>
              <mc:Fallback>
                <p:oleObj r:id="rId7" imgW="1169035" imgH="393700" progId="Equation.DSMT4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1557338"/>
                        <a:ext cx="2919412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7"/>
          <p:cNvGraphicFramePr/>
          <p:nvPr/>
        </p:nvGraphicFramePr>
        <p:xfrm>
          <a:off x="2154238" y="3536950"/>
          <a:ext cx="45053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9" imgW="1802765" imgH="393700" progId="Equation.DSMT4">
                  <p:embed/>
                </p:oleObj>
              </mc:Choice>
              <mc:Fallback>
                <p:oleObj r:id="rId9" imgW="1802765" imgH="393700" progId="Equation.DSMT4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3536950"/>
                        <a:ext cx="450532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8"/>
          <p:cNvGraphicFramePr/>
          <p:nvPr/>
        </p:nvGraphicFramePr>
        <p:xfrm>
          <a:off x="2124075" y="4437063"/>
          <a:ext cx="26003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r:id="rId11" imgW="1042035" imgH="393700" progId="Equation.DSMT4">
                  <p:embed/>
                </p:oleObj>
              </mc:Choice>
              <mc:Fallback>
                <p:oleObj r:id="rId11" imgW="1042035" imgH="393700" progId="Equation.DSMT4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437063"/>
                        <a:ext cx="2600325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9"/>
          <p:cNvGraphicFramePr/>
          <p:nvPr/>
        </p:nvGraphicFramePr>
        <p:xfrm>
          <a:off x="2195513" y="5408613"/>
          <a:ext cx="24447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r:id="rId13" imgW="978535" imgH="393700" progId="Equation.DSMT4">
                  <p:embed/>
                </p:oleObj>
              </mc:Choice>
              <mc:Fallback>
                <p:oleObj r:id="rId13" imgW="978535" imgH="393700" progId="Equation.DSMT4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408613"/>
                        <a:ext cx="244475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23"/>
          <p:cNvGrpSpPr/>
          <p:nvPr/>
        </p:nvGrpSpPr>
        <p:grpSpPr bwMode="auto">
          <a:xfrm>
            <a:off x="5075238" y="4076700"/>
            <a:ext cx="3529012" cy="2012950"/>
            <a:chOff x="5075570" y="4077072"/>
            <a:chExt cx="3528878" cy="2011652"/>
          </a:xfrm>
        </p:grpSpPr>
        <p:sp>
          <p:nvSpPr>
            <p:cNvPr id="9225" name="云形标注 21"/>
            <p:cNvSpPr>
              <a:spLocks noChangeArrowheads="1"/>
            </p:cNvSpPr>
            <p:nvPr/>
          </p:nvSpPr>
          <p:spPr bwMode="auto">
            <a:xfrm>
              <a:off x="5075570" y="4148445"/>
              <a:ext cx="3528392" cy="1800200"/>
            </a:xfrm>
            <a:prstGeom prst="cloudCallout">
              <a:avLst>
                <a:gd name="adj1" fmla="val -55597"/>
                <a:gd name="adj2" fmla="val 721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240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226" name="TextBox 22"/>
            <p:cNvSpPr txBox="1">
              <a:spLocks noChangeArrowheads="1"/>
            </p:cNvSpPr>
            <p:nvPr/>
          </p:nvSpPr>
          <p:spPr bwMode="auto">
            <a:xfrm>
              <a:off x="5148064" y="4077072"/>
              <a:ext cx="3456384" cy="2011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240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想一想：配方的方法及步骤是什么？</a:t>
              </a:r>
            </a:p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1690688" y="1768475"/>
            <a:ext cx="1368425" cy="27368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38100">
            <a:solidFill>
              <a:schemeClr val="bg1"/>
            </a:solidFill>
            <a:miter lim="800000"/>
          </a:ln>
        </p:spPr>
        <p:txBody>
          <a:bodyPr vert="eaVert" wrap="none" anchor="ctr"/>
          <a:lstStyle/>
          <a:p>
            <a:pPr algn="ctr"/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配方</a:t>
            </a:r>
          </a:p>
        </p:txBody>
      </p:sp>
      <p:graphicFrame>
        <p:nvGraphicFramePr>
          <p:cNvPr id="10242" name="对象 4"/>
          <p:cNvGraphicFramePr>
            <a:graphicFrameLocks noChangeAspect="1"/>
          </p:cNvGraphicFramePr>
          <p:nvPr/>
        </p:nvGraphicFramePr>
        <p:xfrm>
          <a:off x="971550" y="765175"/>
          <a:ext cx="25209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r:id="rId4" imgW="1127125" imgH="396875" progId="Equations">
                  <p:embed/>
                </p:oleObj>
              </mc:Choice>
              <mc:Fallback>
                <p:oleObj r:id="rId4" imgW="1127125" imgH="396875" progId="Equations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765175"/>
                        <a:ext cx="25209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5651500" y="1987550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781425" y="908050"/>
            <a:ext cx="439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你知道是怎样配方的吗？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4354513" y="2922588"/>
            <a:ext cx="2598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849688" y="1555750"/>
            <a:ext cx="385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(1)“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提”：提出二次项系数；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49688" y="2417763"/>
            <a:ext cx="446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配”：括号内配成完全平方；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848100" y="3208338"/>
            <a:ext cx="301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)“化”：化成顶点式.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370638" y="4003675"/>
            <a:ext cx="2362200" cy="1735138"/>
          </a:xfrm>
          <a:prstGeom prst="rect">
            <a:avLst/>
          </a:prstGeom>
          <a:solidFill>
            <a:srgbClr val="D4FB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提示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配方后的表达式通常称为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配方式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zh-CN" altLang="en-US" sz="2400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顶点式</a:t>
            </a:r>
            <a:r>
              <a:rPr lang="en-US" altLang="zh-CN" sz="2400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4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331913" y="4508500"/>
          <a:ext cx="223361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6" imgW="1071245" imgH="394970" progId="Equations">
                  <p:embed/>
                </p:oleObj>
              </mc:Choice>
              <mc:Fallback>
                <p:oleObj r:id="rId6" imgW="1071245" imgH="394970" progId="Equations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508500"/>
                        <a:ext cx="2233612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grpSp>
        <p:nvGrpSpPr>
          <p:cNvPr id="2" name="组合 10"/>
          <p:cNvGrpSpPr/>
          <p:nvPr/>
        </p:nvGrpSpPr>
        <p:grpSpPr bwMode="auto">
          <a:xfrm>
            <a:off x="250825" y="692150"/>
            <a:ext cx="8412163" cy="900113"/>
            <a:chOff x="250825" y="692150"/>
            <a:chExt cx="8412480" cy="900113"/>
          </a:xfrm>
        </p:grpSpPr>
        <p:sp>
          <p:nvSpPr>
            <p:cNvPr id="4107" name="TextBox 3"/>
            <p:cNvSpPr txBox="1"/>
            <p:nvPr/>
          </p:nvSpPr>
          <p:spPr>
            <a:xfrm>
              <a:off x="250825" y="885825"/>
              <a:ext cx="8412480" cy="45720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>
              <a:spAutoFit/>
            </a:bodyPr>
            <a:lstStyle/>
            <a:p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问题</a:t>
              </a:r>
              <a:r>
                <a:rPr lang="en-US" altLang="zh-CN" sz="2400" b="1" noProof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2</a:t>
              </a:r>
              <a:r>
                <a:rPr lang="zh-CN" altLang="en-US" sz="2400" noProof="1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你能说出                  的对称轴及顶点坐标吗？</a:t>
              </a:r>
              <a:endPara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11268" name="Object 4"/>
            <p:cNvGraphicFramePr/>
            <p:nvPr/>
          </p:nvGraphicFramePr>
          <p:xfrm>
            <a:off x="2628900" y="692150"/>
            <a:ext cx="2663825" cy="900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7" r:id="rId4" imgW="1067435" imgH="393700" progId="Equation.DSMT4">
                    <p:embed/>
                  </p:oleObj>
                </mc:Choice>
                <mc:Fallback>
                  <p:oleObj r:id="rId4" imgW="1067435" imgH="393700" progId="Equation.DSMT4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8900" y="692150"/>
                          <a:ext cx="2663825" cy="900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250825" y="1692275"/>
            <a:ext cx="607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答：对称轴是直线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顶点坐标是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" name="组合 11"/>
          <p:cNvGrpSpPr/>
          <p:nvPr/>
        </p:nvGrpSpPr>
        <p:grpSpPr bwMode="auto">
          <a:xfrm>
            <a:off x="179388" y="2295525"/>
            <a:ext cx="8569325" cy="1314450"/>
            <a:chOff x="179512" y="2337915"/>
            <a:chExt cx="8568952" cy="1314929"/>
          </a:xfrm>
        </p:grpSpPr>
        <p:sp>
          <p:nvSpPr>
            <p:cNvPr id="4106" name="TextBox 8"/>
            <p:cNvSpPr txBox="1"/>
            <p:nvPr/>
          </p:nvSpPr>
          <p:spPr>
            <a:xfrm>
              <a:off x="179512" y="2463374"/>
              <a:ext cx="8568952" cy="118947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问题</a:t>
              </a:r>
              <a:r>
                <a:rPr lang="en-US" altLang="zh-CN" sz="2400" b="1" noProof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3</a:t>
              </a:r>
              <a:r>
                <a:rPr lang="zh-CN" altLang="en-US" sz="2400" noProof="1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</a:t>
              </a:r>
              <a:r>
                <a:rPr lang="zh-CN" altLang="en-US" sz="2400" noProof="1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二次函数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                 可以看作是由          怎样平移得到的？</a:t>
              </a:r>
              <a:endPara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11272" name="Object 6"/>
            <p:cNvGraphicFramePr/>
            <p:nvPr/>
          </p:nvGraphicFramePr>
          <p:xfrm>
            <a:off x="2556247" y="2337915"/>
            <a:ext cx="2663825" cy="900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8" r:id="rId6" imgW="1067435" imgH="393700" progId="Equation.DSMT4">
                    <p:embed/>
                  </p:oleObj>
                </mc:Choice>
                <mc:Fallback>
                  <p:oleObj r:id="rId6" imgW="1067435" imgH="393700" progId="Equation.DSMT4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6247" y="2337915"/>
                          <a:ext cx="2663825" cy="900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7"/>
            <p:cNvGraphicFramePr/>
            <p:nvPr/>
          </p:nvGraphicFramePr>
          <p:xfrm>
            <a:off x="7164288" y="2348880"/>
            <a:ext cx="1331912" cy="900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9" r:id="rId8" imgW="533400" imgH="393700" progId="Equation.DSMT4">
                    <p:embed/>
                  </p:oleObj>
                </mc:Choice>
                <mc:Fallback>
                  <p:oleObj r:id="rId8" imgW="533400" imgH="393700" progId="Equation.DSMT4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4288" y="2348880"/>
                          <a:ext cx="1331912" cy="900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5" name="TextBox 12"/>
          <p:cNvSpPr txBox="1">
            <a:spLocks noChangeArrowheads="1"/>
          </p:cNvSpPr>
          <p:nvPr/>
        </p:nvSpPr>
        <p:spPr bwMode="auto">
          <a:xfrm>
            <a:off x="292100" y="3830638"/>
            <a:ext cx="86725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答：平移方法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先向上平移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个单位，再向右平移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个单位得到的；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平移方法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先向右平移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个单位，再向上平移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个单位得到的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2"/>
          <p:cNvSpPr txBox="1"/>
          <p:nvPr/>
        </p:nvSpPr>
        <p:spPr>
          <a:xfrm>
            <a:off x="36513" y="458788"/>
            <a:ext cx="8569325" cy="6445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</a:t>
            </a:r>
            <a:r>
              <a:rPr lang="zh-CN" altLang="en-US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如何用描点法画二次函数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              的图像？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314" name="Object 3"/>
          <p:cNvGraphicFramePr/>
          <p:nvPr/>
        </p:nvGraphicFramePr>
        <p:xfrm>
          <a:off x="4500563" y="333375"/>
          <a:ext cx="279241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r:id="rId3" imgW="1118235" imgH="393700" progId="Equation.DSMT4">
                  <p:embed/>
                </p:oleObj>
              </mc:Choice>
              <mc:Fallback>
                <p:oleObj r:id="rId3" imgW="1118235" imgH="3937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33375"/>
                        <a:ext cx="2792412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4"/>
          <p:cNvGrpSpPr/>
          <p:nvPr/>
        </p:nvGrpSpPr>
        <p:grpSpPr bwMode="auto">
          <a:xfrm>
            <a:off x="395288" y="1484313"/>
            <a:ext cx="8496300" cy="1292225"/>
            <a:chOff x="295" y="448"/>
            <a:chExt cx="5352" cy="814"/>
          </a:xfrm>
        </p:grpSpPr>
        <p:sp>
          <p:nvSpPr>
            <p:cNvPr id="13316" name="Rectangle 65"/>
            <p:cNvSpPr>
              <a:spLocks noChangeArrowheads="1"/>
            </p:cNvSpPr>
            <p:nvPr/>
          </p:nvSpPr>
          <p:spPr bwMode="auto">
            <a:xfrm>
              <a:off x="1377" y="855"/>
              <a:ext cx="415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/>
              <a:r>
                <a:rPr lang="en-US" altLang="zh-CN" sz="2400" b="1">
                  <a:solidFill>
                    <a:srgbClr val="FF0000"/>
                  </a:solidFill>
                  <a:ea typeface="华文新魏" panose="02010800040101010101" pitchFamily="2" charset="-122"/>
                </a:rPr>
                <a:t>…</a:t>
              </a:r>
            </a:p>
          </p:txBody>
        </p:sp>
        <p:sp>
          <p:nvSpPr>
            <p:cNvPr id="13317" name="Rectangle 66"/>
            <p:cNvSpPr>
              <a:spLocks noChangeArrowheads="1"/>
            </p:cNvSpPr>
            <p:nvPr/>
          </p:nvSpPr>
          <p:spPr bwMode="auto">
            <a:xfrm>
              <a:off x="1377" y="448"/>
              <a:ext cx="415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/>
              <a:r>
                <a:rPr lang="en-US" altLang="zh-CN" sz="2400" b="1">
                  <a:ea typeface="华文新魏" panose="02010800040101010101" pitchFamily="2" charset="-122"/>
                </a:rPr>
                <a:t>…</a:t>
              </a:r>
              <a:endParaRPr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18" name="Rectangle 67"/>
            <p:cNvSpPr>
              <a:spLocks noChangeArrowheads="1"/>
            </p:cNvSpPr>
            <p:nvPr/>
          </p:nvSpPr>
          <p:spPr bwMode="auto">
            <a:xfrm>
              <a:off x="5220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3319" name="Rectangle 68"/>
            <p:cNvSpPr>
              <a:spLocks noChangeArrowheads="1"/>
            </p:cNvSpPr>
            <p:nvPr/>
          </p:nvSpPr>
          <p:spPr bwMode="auto">
            <a:xfrm>
              <a:off x="4793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solidFill>
                    <a:srgbClr val="FF0000"/>
                  </a:solidFill>
                  <a:ea typeface="华文新魏" panose="02010800040101010101" pitchFamily="2" charset="-122"/>
                </a:rPr>
                <a:t>…</a:t>
              </a:r>
            </a:p>
          </p:txBody>
        </p:sp>
        <p:sp>
          <p:nvSpPr>
            <p:cNvPr id="13320" name="Rectangle 69"/>
            <p:cNvSpPr>
              <a:spLocks noChangeArrowheads="1"/>
            </p:cNvSpPr>
            <p:nvPr/>
          </p:nvSpPr>
          <p:spPr bwMode="auto">
            <a:xfrm>
              <a:off x="4366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1" name="Rectangle 70"/>
            <p:cNvSpPr>
              <a:spLocks noChangeArrowheads="1"/>
            </p:cNvSpPr>
            <p:nvPr/>
          </p:nvSpPr>
          <p:spPr bwMode="auto">
            <a:xfrm>
              <a:off x="3939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2" name="Rectangle 71"/>
            <p:cNvSpPr>
              <a:spLocks noChangeArrowheads="1"/>
            </p:cNvSpPr>
            <p:nvPr/>
          </p:nvSpPr>
          <p:spPr bwMode="auto">
            <a:xfrm>
              <a:off x="3512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3" name="Rectangle 72"/>
            <p:cNvSpPr>
              <a:spLocks noChangeArrowheads="1"/>
            </p:cNvSpPr>
            <p:nvPr/>
          </p:nvSpPr>
          <p:spPr bwMode="auto">
            <a:xfrm>
              <a:off x="3085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4" name="Rectangle 73"/>
            <p:cNvSpPr>
              <a:spLocks noChangeArrowheads="1"/>
            </p:cNvSpPr>
            <p:nvPr/>
          </p:nvSpPr>
          <p:spPr bwMode="auto">
            <a:xfrm>
              <a:off x="2658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5" name="Rectangle 74"/>
            <p:cNvSpPr>
              <a:spLocks noChangeArrowheads="1"/>
            </p:cNvSpPr>
            <p:nvPr/>
          </p:nvSpPr>
          <p:spPr bwMode="auto">
            <a:xfrm>
              <a:off x="2231" y="855"/>
              <a:ext cx="427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6" name="Rectangle 75"/>
            <p:cNvSpPr>
              <a:spLocks noChangeArrowheads="1"/>
            </p:cNvSpPr>
            <p:nvPr/>
          </p:nvSpPr>
          <p:spPr bwMode="auto">
            <a:xfrm>
              <a:off x="1792" y="855"/>
              <a:ext cx="439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/>
              <a:endParaRPr lang="zh-CN" altLang="zh-CN" sz="2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7" name="Rectangle 76"/>
            <p:cNvSpPr>
              <a:spLocks noChangeArrowheads="1"/>
            </p:cNvSpPr>
            <p:nvPr/>
          </p:nvSpPr>
          <p:spPr bwMode="auto">
            <a:xfrm>
              <a:off x="295" y="855"/>
              <a:ext cx="1082" cy="4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zh-CN" altLang="zh-CN" sz="2400" b="1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8" name="Rectangle 77"/>
            <p:cNvSpPr>
              <a:spLocks noChangeArrowheads="1"/>
            </p:cNvSpPr>
            <p:nvPr/>
          </p:nvSpPr>
          <p:spPr bwMode="auto">
            <a:xfrm>
              <a:off x="5220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/>
              <a:endParaRPr lang="zh-CN" altLang="zh-CN" sz="2400" b="1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29" name="Rectangle 78"/>
            <p:cNvSpPr>
              <a:spLocks noChangeArrowheads="1"/>
            </p:cNvSpPr>
            <p:nvPr/>
          </p:nvSpPr>
          <p:spPr bwMode="auto">
            <a:xfrm>
              <a:off x="4793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solidFill>
                    <a:schemeClr val="accent2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…</a:t>
              </a:r>
              <a:endParaRPr lang="en-US" altLang="zh-CN" sz="2400" b="1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3330" name="Rectangle 79"/>
            <p:cNvSpPr>
              <a:spLocks noChangeArrowheads="1"/>
            </p:cNvSpPr>
            <p:nvPr/>
          </p:nvSpPr>
          <p:spPr bwMode="auto">
            <a:xfrm>
              <a:off x="4366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9</a:t>
              </a:r>
            </a:p>
          </p:txBody>
        </p:sp>
        <p:sp>
          <p:nvSpPr>
            <p:cNvPr id="13331" name="Rectangle 80"/>
            <p:cNvSpPr>
              <a:spLocks noChangeArrowheads="1"/>
            </p:cNvSpPr>
            <p:nvPr/>
          </p:nvSpPr>
          <p:spPr bwMode="auto">
            <a:xfrm>
              <a:off x="3939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8</a:t>
              </a:r>
            </a:p>
          </p:txBody>
        </p:sp>
        <p:sp>
          <p:nvSpPr>
            <p:cNvPr id="13332" name="Rectangle 81"/>
            <p:cNvSpPr>
              <a:spLocks noChangeArrowheads="1"/>
            </p:cNvSpPr>
            <p:nvPr/>
          </p:nvSpPr>
          <p:spPr bwMode="auto">
            <a:xfrm>
              <a:off x="3512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7</a:t>
              </a:r>
            </a:p>
          </p:txBody>
        </p:sp>
        <p:sp>
          <p:nvSpPr>
            <p:cNvPr id="13333" name="Rectangle 82"/>
            <p:cNvSpPr>
              <a:spLocks noChangeArrowheads="1"/>
            </p:cNvSpPr>
            <p:nvPr/>
          </p:nvSpPr>
          <p:spPr bwMode="auto">
            <a:xfrm>
              <a:off x="3085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6</a:t>
              </a:r>
            </a:p>
          </p:txBody>
        </p:sp>
        <p:sp>
          <p:nvSpPr>
            <p:cNvPr id="13334" name="Rectangle 83"/>
            <p:cNvSpPr>
              <a:spLocks noChangeArrowheads="1"/>
            </p:cNvSpPr>
            <p:nvPr/>
          </p:nvSpPr>
          <p:spPr bwMode="auto">
            <a:xfrm>
              <a:off x="2658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5</a:t>
              </a:r>
            </a:p>
          </p:txBody>
        </p:sp>
        <p:sp>
          <p:nvSpPr>
            <p:cNvPr id="13335" name="Rectangle 84"/>
            <p:cNvSpPr>
              <a:spLocks noChangeArrowheads="1"/>
            </p:cNvSpPr>
            <p:nvPr/>
          </p:nvSpPr>
          <p:spPr bwMode="auto">
            <a:xfrm>
              <a:off x="2231" y="448"/>
              <a:ext cx="427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4</a:t>
              </a:r>
            </a:p>
          </p:txBody>
        </p:sp>
        <p:sp>
          <p:nvSpPr>
            <p:cNvPr id="13336" name="Rectangle 85"/>
            <p:cNvSpPr>
              <a:spLocks noChangeArrowheads="1"/>
            </p:cNvSpPr>
            <p:nvPr/>
          </p:nvSpPr>
          <p:spPr bwMode="auto">
            <a:xfrm>
              <a:off x="1792" y="448"/>
              <a:ext cx="439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13337" name="Rectangle 86"/>
            <p:cNvSpPr>
              <a:spLocks noChangeArrowheads="1"/>
            </p:cNvSpPr>
            <p:nvPr/>
          </p:nvSpPr>
          <p:spPr bwMode="auto">
            <a:xfrm>
              <a:off x="295" y="448"/>
              <a:ext cx="1082" cy="407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342900" indent="-342900" algn="ctr"/>
              <a:r>
                <a:rPr lang="en-US" altLang="zh-CN" sz="2400" b="1" i="1">
                  <a:latin typeface="Times New Roman" panose="02020603050405020304" pitchFamily="18" charset="0"/>
                  <a:ea typeface="华文新魏" panose="02010800040101010101" pitchFamily="2" charset="-122"/>
                </a:rPr>
                <a:t>x</a:t>
              </a:r>
            </a:p>
          </p:txBody>
        </p:sp>
        <p:sp>
          <p:nvSpPr>
            <p:cNvPr id="13338" name="Line 87"/>
            <p:cNvSpPr>
              <a:spLocks noChangeShapeType="1"/>
            </p:cNvSpPr>
            <p:nvPr/>
          </p:nvSpPr>
          <p:spPr bwMode="auto">
            <a:xfrm>
              <a:off x="295" y="448"/>
              <a:ext cx="535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Line 88"/>
            <p:cNvSpPr>
              <a:spLocks noChangeShapeType="1"/>
            </p:cNvSpPr>
            <p:nvPr/>
          </p:nvSpPr>
          <p:spPr bwMode="auto">
            <a:xfrm>
              <a:off x="295" y="1262"/>
              <a:ext cx="535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Line 89"/>
            <p:cNvSpPr>
              <a:spLocks noChangeShapeType="1"/>
            </p:cNvSpPr>
            <p:nvPr/>
          </p:nvSpPr>
          <p:spPr bwMode="auto">
            <a:xfrm>
              <a:off x="295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Line 90"/>
            <p:cNvSpPr>
              <a:spLocks noChangeShapeType="1"/>
            </p:cNvSpPr>
            <p:nvPr/>
          </p:nvSpPr>
          <p:spPr bwMode="auto">
            <a:xfrm>
              <a:off x="5647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Line 91"/>
            <p:cNvSpPr>
              <a:spLocks noChangeShapeType="1"/>
            </p:cNvSpPr>
            <p:nvPr/>
          </p:nvSpPr>
          <p:spPr bwMode="auto">
            <a:xfrm>
              <a:off x="295" y="855"/>
              <a:ext cx="535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Line 92"/>
            <p:cNvSpPr>
              <a:spLocks noChangeShapeType="1"/>
            </p:cNvSpPr>
            <p:nvPr/>
          </p:nvSpPr>
          <p:spPr bwMode="auto">
            <a:xfrm>
              <a:off x="1377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4" name="Line 93"/>
            <p:cNvSpPr>
              <a:spLocks noChangeShapeType="1"/>
            </p:cNvSpPr>
            <p:nvPr/>
          </p:nvSpPr>
          <p:spPr bwMode="auto">
            <a:xfrm>
              <a:off x="2231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5" name="Line 94"/>
            <p:cNvSpPr>
              <a:spLocks noChangeShapeType="1"/>
            </p:cNvSpPr>
            <p:nvPr/>
          </p:nvSpPr>
          <p:spPr bwMode="auto">
            <a:xfrm>
              <a:off x="2658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6" name="Line 95"/>
            <p:cNvSpPr>
              <a:spLocks noChangeShapeType="1"/>
            </p:cNvSpPr>
            <p:nvPr/>
          </p:nvSpPr>
          <p:spPr bwMode="auto">
            <a:xfrm>
              <a:off x="3085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7" name="Line 96"/>
            <p:cNvSpPr>
              <a:spLocks noChangeShapeType="1"/>
            </p:cNvSpPr>
            <p:nvPr/>
          </p:nvSpPr>
          <p:spPr bwMode="auto">
            <a:xfrm>
              <a:off x="3512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8" name="Line 97"/>
            <p:cNvSpPr>
              <a:spLocks noChangeShapeType="1"/>
            </p:cNvSpPr>
            <p:nvPr/>
          </p:nvSpPr>
          <p:spPr bwMode="auto">
            <a:xfrm>
              <a:off x="3939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9" name="Line 98"/>
            <p:cNvSpPr>
              <a:spLocks noChangeShapeType="1"/>
            </p:cNvSpPr>
            <p:nvPr/>
          </p:nvSpPr>
          <p:spPr bwMode="auto">
            <a:xfrm>
              <a:off x="4366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0" name="Line 99"/>
            <p:cNvSpPr>
              <a:spLocks noChangeShapeType="1"/>
            </p:cNvSpPr>
            <p:nvPr/>
          </p:nvSpPr>
          <p:spPr bwMode="auto">
            <a:xfrm>
              <a:off x="4793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1" name="Line 100"/>
            <p:cNvSpPr>
              <a:spLocks noChangeShapeType="1"/>
            </p:cNvSpPr>
            <p:nvPr/>
          </p:nvSpPr>
          <p:spPr bwMode="auto">
            <a:xfrm>
              <a:off x="5220" y="448"/>
              <a:ext cx="0" cy="81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2" name="Line 101"/>
            <p:cNvSpPr>
              <a:spLocks noChangeShapeType="1"/>
            </p:cNvSpPr>
            <p:nvPr/>
          </p:nvSpPr>
          <p:spPr bwMode="auto">
            <a:xfrm>
              <a:off x="1792" y="448"/>
              <a:ext cx="0" cy="8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6" name="Rectangle 102"/>
          <p:cNvSpPr>
            <a:spLocks noChangeArrowheads="1"/>
          </p:cNvSpPr>
          <p:nvPr/>
        </p:nvSpPr>
        <p:spPr bwMode="auto">
          <a:xfrm>
            <a:off x="107950" y="981075"/>
            <a:ext cx="434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  <a:r>
              <a:rPr lang="en-US" altLang="zh-CN" sz="240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先利用图形的对称性列表</a:t>
            </a:r>
          </a:p>
        </p:txBody>
      </p:sp>
      <p:graphicFrame>
        <p:nvGraphicFramePr>
          <p:cNvPr id="5123" name="Object 94"/>
          <p:cNvGraphicFramePr/>
          <p:nvPr/>
        </p:nvGraphicFramePr>
        <p:xfrm>
          <a:off x="369888" y="2146300"/>
          <a:ext cx="16383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r:id="rId5" imgW="1169035" imgH="393700" progId="Equation.DSMT4">
                  <p:embed/>
                </p:oleObj>
              </mc:Choice>
              <mc:Fallback>
                <p:oleObj r:id="rId5" imgW="1169035" imgH="393700" progId="Equation.DSMT4">
                  <p:embed/>
                  <p:pic>
                    <p:nvPicPr>
                      <p:cNvPr id="0" name="Object 9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146300"/>
                        <a:ext cx="16383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05"/>
          <p:cNvSpPr>
            <a:spLocks noChangeArrowheads="1"/>
          </p:cNvSpPr>
          <p:nvPr/>
        </p:nvSpPr>
        <p:spPr bwMode="auto">
          <a:xfrm>
            <a:off x="2771775" y="220503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7.5</a:t>
            </a:r>
          </a:p>
        </p:txBody>
      </p:sp>
      <p:sp>
        <p:nvSpPr>
          <p:cNvPr id="5128" name="Rectangle 106"/>
          <p:cNvSpPr>
            <a:spLocks noChangeArrowheads="1"/>
          </p:cNvSpPr>
          <p:nvPr/>
        </p:nvSpPr>
        <p:spPr bwMode="auto">
          <a:xfrm>
            <a:off x="3635375" y="2205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5</a:t>
            </a:r>
          </a:p>
        </p:txBody>
      </p:sp>
      <p:sp>
        <p:nvSpPr>
          <p:cNvPr id="5129" name="Rectangle 107"/>
          <p:cNvSpPr>
            <a:spLocks noChangeArrowheads="1"/>
          </p:cNvSpPr>
          <p:nvPr/>
        </p:nvSpPr>
        <p:spPr bwMode="auto">
          <a:xfrm>
            <a:off x="4140200" y="220503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3.5</a:t>
            </a:r>
          </a:p>
        </p:txBody>
      </p:sp>
      <p:sp>
        <p:nvSpPr>
          <p:cNvPr id="5130" name="Rectangle 108"/>
          <p:cNvSpPr>
            <a:spLocks noChangeArrowheads="1"/>
          </p:cNvSpPr>
          <p:nvPr/>
        </p:nvSpPr>
        <p:spPr bwMode="auto">
          <a:xfrm>
            <a:off x="5003800" y="2205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3</a:t>
            </a:r>
          </a:p>
        </p:txBody>
      </p:sp>
      <p:sp>
        <p:nvSpPr>
          <p:cNvPr id="5131" name="Rectangle 109"/>
          <p:cNvSpPr>
            <a:spLocks noChangeArrowheads="1"/>
          </p:cNvSpPr>
          <p:nvPr/>
        </p:nvSpPr>
        <p:spPr bwMode="auto">
          <a:xfrm>
            <a:off x="5580063" y="220503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3.5</a:t>
            </a:r>
          </a:p>
        </p:txBody>
      </p:sp>
      <p:sp>
        <p:nvSpPr>
          <p:cNvPr id="5132" name="Rectangle 110"/>
          <p:cNvSpPr>
            <a:spLocks noChangeArrowheads="1"/>
          </p:cNvSpPr>
          <p:nvPr/>
        </p:nvSpPr>
        <p:spPr bwMode="auto">
          <a:xfrm>
            <a:off x="6300788" y="2205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5</a:t>
            </a:r>
          </a:p>
        </p:txBody>
      </p:sp>
      <p:sp>
        <p:nvSpPr>
          <p:cNvPr id="5133" name="Rectangle 111"/>
          <p:cNvSpPr>
            <a:spLocks noChangeArrowheads="1"/>
          </p:cNvSpPr>
          <p:nvPr/>
        </p:nvSpPr>
        <p:spPr bwMode="auto">
          <a:xfrm>
            <a:off x="6877050" y="220503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7.5</a:t>
            </a:r>
          </a:p>
        </p:txBody>
      </p:sp>
      <p:sp>
        <p:nvSpPr>
          <p:cNvPr id="104" name="任意多边形 103"/>
          <p:cNvSpPr/>
          <p:nvPr/>
        </p:nvSpPr>
        <p:spPr bwMode="auto">
          <a:xfrm>
            <a:off x="5637213" y="3763963"/>
            <a:ext cx="2103437" cy="1755775"/>
          </a:xfrm>
          <a:custGeom>
            <a:avLst/>
            <a:gdLst>
              <a:gd name="connsiteX0" fmla="*/ 0 w 2104373"/>
              <a:gd name="connsiteY0" fmla="*/ 12526 h 1755732"/>
              <a:gd name="connsiteX1" fmla="*/ 1077239 w 2104373"/>
              <a:gd name="connsiteY1" fmla="*/ 1753644 h 1755732"/>
              <a:gd name="connsiteX2" fmla="*/ 2104373 w 2104373"/>
              <a:gd name="connsiteY2" fmla="*/ 0 h 1755732"/>
              <a:gd name="connsiteX3" fmla="*/ 2104373 w 2104373"/>
              <a:gd name="connsiteY3" fmla="*/ 0 h 175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373" h="1755732">
                <a:moveTo>
                  <a:pt x="0" y="12526"/>
                </a:moveTo>
                <a:cubicBezTo>
                  <a:pt x="363255" y="884129"/>
                  <a:pt x="726510" y="1755732"/>
                  <a:pt x="1077239" y="1753644"/>
                </a:cubicBezTo>
                <a:cubicBezTo>
                  <a:pt x="1427968" y="1751556"/>
                  <a:pt x="2104373" y="0"/>
                  <a:pt x="2104373" y="0"/>
                </a:cubicBezTo>
                <a:lnTo>
                  <a:pt x="2104373" y="0"/>
                </a:lnTo>
              </a:path>
            </a:pathLst>
          </a:custGeom>
          <a:solidFill>
            <a:schemeClr val="accent1"/>
          </a:solidFill>
          <a:ln w="254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5" name="Oval 58"/>
          <p:cNvSpPr>
            <a:spLocks noChangeArrowheads="1"/>
          </p:cNvSpPr>
          <p:nvPr/>
        </p:nvSpPr>
        <p:spPr bwMode="auto">
          <a:xfrm flipV="1">
            <a:off x="6621463" y="5461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64" name="组合 105"/>
          <p:cNvGrpSpPr/>
          <p:nvPr/>
        </p:nvGrpSpPr>
        <p:grpSpPr bwMode="auto">
          <a:xfrm>
            <a:off x="4438650" y="2662238"/>
            <a:ext cx="4297363" cy="4032250"/>
            <a:chOff x="4429770" y="1628800"/>
            <a:chExt cx="4297208" cy="4032448"/>
          </a:xfrm>
        </p:grpSpPr>
        <p:sp>
          <p:nvSpPr>
            <p:cNvPr id="13365" name="TextBox 106"/>
            <p:cNvSpPr txBox="1">
              <a:spLocks noChangeArrowheads="1"/>
            </p:cNvSpPr>
            <p:nvPr/>
          </p:nvSpPr>
          <p:spPr bwMode="auto">
            <a:xfrm>
              <a:off x="6105654" y="5199583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5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6" name="TextBox 107"/>
            <p:cNvSpPr txBox="1">
              <a:spLocks noChangeArrowheads="1"/>
            </p:cNvSpPr>
            <p:nvPr/>
          </p:nvSpPr>
          <p:spPr bwMode="auto">
            <a:xfrm>
              <a:off x="7452320" y="5194770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7" name="TextBox 108"/>
            <p:cNvSpPr txBox="1">
              <a:spLocks noChangeArrowheads="1"/>
            </p:cNvSpPr>
            <p:nvPr/>
          </p:nvSpPr>
          <p:spPr bwMode="auto">
            <a:xfrm>
              <a:off x="8388424" y="5157192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8" name="TextBox 109"/>
            <p:cNvSpPr txBox="1">
              <a:spLocks noChangeArrowheads="1"/>
            </p:cNvSpPr>
            <p:nvPr/>
          </p:nvSpPr>
          <p:spPr bwMode="auto">
            <a:xfrm>
              <a:off x="4644008" y="1628800"/>
              <a:ext cx="320910" cy="461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69" name="TextBox 110"/>
            <p:cNvSpPr txBox="1">
              <a:spLocks noChangeArrowheads="1"/>
            </p:cNvSpPr>
            <p:nvPr/>
          </p:nvSpPr>
          <p:spPr bwMode="auto">
            <a:xfrm>
              <a:off x="4644008" y="3759423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5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70" name="TextBox 111"/>
            <p:cNvSpPr txBox="1">
              <a:spLocks noChangeArrowheads="1"/>
            </p:cNvSpPr>
            <p:nvPr/>
          </p:nvSpPr>
          <p:spPr bwMode="auto">
            <a:xfrm>
              <a:off x="4512518" y="2319263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</a:rPr>
                <a:t>10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371" name="组合 115"/>
            <p:cNvGrpSpPr/>
            <p:nvPr/>
          </p:nvGrpSpPr>
          <p:grpSpPr bwMode="auto">
            <a:xfrm>
              <a:off x="4429770" y="1844824"/>
              <a:ext cx="4030662" cy="3816350"/>
              <a:chOff x="4429770" y="1844824"/>
              <a:chExt cx="4030662" cy="3816350"/>
            </a:xfrm>
          </p:grpSpPr>
          <p:grpSp>
            <p:nvGrpSpPr>
              <p:cNvPr id="13372" name="组合 105"/>
              <p:cNvGrpSpPr/>
              <p:nvPr/>
            </p:nvGrpSpPr>
            <p:grpSpPr bwMode="auto">
              <a:xfrm>
                <a:off x="4429770" y="1844824"/>
                <a:ext cx="4030662" cy="3816350"/>
                <a:chOff x="4429770" y="1844824"/>
                <a:chExt cx="4030662" cy="3816350"/>
              </a:xfrm>
            </p:grpSpPr>
            <p:grpSp>
              <p:nvGrpSpPr>
                <p:cNvPr id="13373" name="组合 103"/>
                <p:cNvGrpSpPr/>
                <p:nvPr/>
              </p:nvGrpSpPr>
              <p:grpSpPr bwMode="auto">
                <a:xfrm>
                  <a:off x="4429770" y="1844824"/>
                  <a:ext cx="4030662" cy="3816350"/>
                  <a:chOff x="4751388" y="2708994"/>
                  <a:chExt cx="4030662" cy="3816350"/>
                </a:xfrm>
              </p:grpSpPr>
              <p:sp>
                <p:nvSpPr>
                  <p:cNvPr id="1337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6972472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75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33256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7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118225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77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4751388" y="6165304"/>
                    <a:ext cx="403066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tailEnd type="arrow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78" name="Line 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79554" y="2708994"/>
                    <a:ext cx="0" cy="381635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tailEnd type="arrow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79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588719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0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012457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723532"/>
                    <a:ext cx="3670300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43619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4147269"/>
                    <a:ext cx="3670300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385993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357259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5877644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299633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822825" y="6164982"/>
                    <a:ext cx="36703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prstDash val="sys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8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72691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7558088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7845425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813435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8421688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5419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82930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405563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965700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9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5265564" y="2924894"/>
                    <a:ext cx="0" cy="3455988"/>
                  </a:xfrm>
                  <a:prstGeom prst="line">
                    <a:avLst/>
                  </a:prstGeom>
                  <a:noFill/>
                  <a:ln w="9525">
                    <a:solidFill>
                      <a:srgbClr val="0066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399" name="Line 25"/>
                <p:cNvSpPr>
                  <a:spLocks noChangeShapeType="1"/>
                </p:cNvSpPr>
                <p:nvPr/>
              </p:nvSpPr>
              <p:spPr bwMode="auto">
                <a:xfrm>
                  <a:off x="6372200" y="2061244"/>
                  <a:ext cx="0" cy="3455988"/>
                </a:xfrm>
                <a:prstGeom prst="line">
                  <a:avLst/>
                </a:prstGeom>
                <a:noFill/>
                <a:ln w="9525">
                  <a:solidFill>
                    <a:srgbClr val="0066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400" name="Line 14"/>
              <p:cNvSpPr>
                <a:spLocks noChangeShapeType="1"/>
              </p:cNvSpPr>
              <p:nvPr/>
            </p:nvSpPr>
            <p:spPr bwMode="auto">
              <a:xfrm>
                <a:off x="4503295" y="2408362"/>
                <a:ext cx="3670300" cy="0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43" name="Oval 58"/>
          <p:cNvSpPr>
            <a:spLocks noChangeArrowheads="1"/>
          </p:cNvSpPr>
          <p:nvPr/>
        </p:nvSpPr>
        <p:spPr bwMode="auto">
          <a:xfrm flipV="1">
            <a:off x="5757863" y="41243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4" name="Oval 58"/>
          <p:cNvSpPr>
            <a:spLocks noChangeArrowheads="1"/>
          </p:cNvSpPr>
          <p:nvPr/>
        </p:nvSpPr>
        <p:spPr bwMode="auto">
          <a:xfrm flipV="1">
            <a:off x="7488238" y="41243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" name="Oval 58"/>
          <p:cNvSpPr>
            <a:spLocks noChangeArrowheads="1"/>
          </p:cNvSpPr>
          <p:nvPr/>
        </p:nvSpPr>
        <p:spPr bwMode="auto">
          <a:xfrm flipV="1">
            <a:off x="6075363" y="48593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6" name="Oval 58"/>
          <p:cNvSpPr>
            <a:spLocks noChangeArrowheads="1"/>
          </p:cNvSpPr>
          <p:nvPr/>
        </p:nvSpPr>
        <p:spPr bwMode="auto">
          <a:xfrm flipV="1">
            <a:off x="7197725" y="48593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7" name="Oval 58"/>
          <p:cNvSpPr>
            <a:spLocks noChangeArrowheads="1"/>
          </p:cNvSpPr>
          <p:nvPr/>
        </p:nvSpPr>
        <p:spPr bwMode="auto">
          <a:xfrm flipV="1">
            <a:off x="6337300" y="52752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8" name="Oval 58"/>
          <p:cNvSpPr>
            <a:spLocks noChangeArrowheads="1"/>
          </p:cNvSpPr>
          <p:nvPr/>
        </p:nvSpPr>
        <p:spPr bwMode="auto">
          <a:xfrm flipV="1">
            <a:off x="6910388" y="52879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3" name="Rectangle 102"/>
          <p:cNvSpPr>
            <a:spLocks noChangeArrowheads="1"/>
          </p:cNvSpPr>
          <p:nvPr/>
        </p:nvSpPr>
        <p:spPr bwMode="auto">
          <a:xfrm>
            <a:off x="107950" y="3314700"/>
            <a:ext cx="46021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然后描点画图，得到图像如右图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408" name="TextBox 108"/>
          <p:cNvSpPr txBox="1">
            <a:spLocks noChangeArrowheads="1"/>
          </p:cNvSpPr>
          <p:nvPr/>
        </p:nvSpPr>
        <p:spPr bwMode="auto">
          <a:xfrm>
            <a:off x="4506913" y="6245225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  <p:bldP spid="5130" grpId="0"/>
      <p:bldP spid="5131" grpId="0"/>
      <p:bldP spid="5132" grpId="0"/>
      <p:bldP spid="5133" grpId="0"/>
      <p:bldP spid="105" grpId="0" bldLvl="0" animBg="1"/>
      <p:bldP spid="143" grpId="0" bldLvl="0" animBg="1"/>
      <p:bldP spid="144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5143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2075</Words>
  <Application>Microsoft Office PowerPoint</Application>
  <PresentationFormat>全屏显示(4:3)</PresentationFormat>
  <Paragraphs>382</Paragraphs>
  <Slides>30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30</vt:i4>
      </vt:variant>
    </vt:vector>
  </HeadingPairs>
  <TitlesOfParts>
    <vt:vector size="47" baseType="lpstr">
      <vt:lpstr>方正黑体_GBK</vt:lpstr>
      <vt:lpstr>方正姚体</vt:lpstr>
      <vt:lpstr>黑体</vt:lpstr>
      <vt:lpstr>华文楷体</vt:lpstr>
      <vt:lpstr>华文新魏</vt:lpstr>
      <vt:lpstr>华文中宋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Equations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2016-08-20T03:07:00Z</dcterms:created>
  <dcterms:modified xsi:type="dcterms:W3CDTF">2023-01-16T21:17:48Z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030A32CC1BC34ECE8BAD2818F9F665FC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