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424" r:id="rId3"/>
    <p:sldId id="423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45" r:id="rId25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EA0"/>
    <a:srgbClr val="218E8C"/>
    <a:srgbClr val="2CBEBB"/>
    <a:srgbClr val="853689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7" autoAdjust="0"/>
    <p:restoredTop sz="94660"/>
  </p:normalViewPr>
  <p:slideViewPr>
    <p:cSldViewPr snapToGrid="0">
      <p:cViewPr>
        <p:scale>
          <a:sx n="100" d="100"/>
          <a:sy n="100" d="100"/>
        </p:scale>
        <p:origin x="-20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4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B218C-29DE-434E-AFB9-222913FE327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97D53-CF5A-4F07-8103-B93924C4A3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D6FB-1D10-4F0F-A133-D267B542B33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BB305-4CFE-4DAA-B474-7A63966335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BB305-4CFE-4DAA-B474-7A63966335B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873A2-D93D-4A0E-B684-E905E95F0B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2-5029-44B4-98D3-0CD658CAAE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873A2-D93D-4A0E-B684-E905E95F0B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2-5029-44B4-98D3-0CD658CAAE1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94929" y="953588"/>
            <a:ext cx="6553200" cy="0"/>
          </a:xfrm>
          <a:prstGeom prst="line">
            <a:avLst/>
          </a:prstGeom>
          <a:ln>
            <a:solidFill>
              <a:srgbClr val="311A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1294929" y="2278216"/>
            <a:ext cx="6553200" cy="0"/>
          </a:xfrm>
          <a:prstGeom prst="line">
            <a:avLst/>
          </a:prstGeom>
          <a:ln>
            <a:solidFill>
              <a:srgbClr val="311A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873A2-D93D-4A0E-B684-E905E95F0B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2-5029-44B4-98D3-0CD658CAAE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873A2-D93D-4A0E-B684-E905E95F0B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2-5029-44B4-98D3-0CD658CAAE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873A2-D93D-4A0E-B684-E905E95F0B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2-5029-44B4-98D3-0CD658CAAE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873A2-D93D-4A0E-B684-E905E95F0B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2-5029-44B4-98D3-0CD658CAAE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873A2-D93D-4A0E-B684-E905E95F0B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2-5029-44B4-98D3-0CD658CAAE1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MH_Title"/>
          <p:cNvSpPr/>
          <p:nvPr userDrawn="1">
            <p:custDataLst>
              <p:tags r:id="rId1"/>
            </p:custDataLst>
          </p:nvPr>
        </p:nvSpPr>
        <p:spPr>
          <a:xfrm>
            <a:off x="2587812" y="3023810"/>
            <a:ext cx="4640645" cy="800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rtlCol="0" anchor="ctr">
            <a:normAutofit/>
          </a:bodyPr>
          <a:lstStyle/>
          <a:p>
            <a:endParaRPr lang="zh-CN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H_Others_1"/>
          <p:cNvSpPr/>
          <p:nvPr userDrawn="1">
            <p:custDataLst>
              <p:tags r:id="rId2"/>
            </p:custDataLst>
          </p:nvPr>
        </p:nvSpPr>
        <p:spPr>
          <a:xfrm>
            <a:off x="1915544" y="3077568"/>
            <a:ext cx="520005" cy="693340"/>
          </a:xfrm>
          <a:prstGeom prst="ellipse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MH_Others_2"/>
          <p:cNvSpPr/>
          <p:nvPr userDrawn="1">
            <p:custDataLst>
              <p:tags r:id="rId3"/>
            </p:custDataLst>
          </p:nvPr>
        </p:nvSpPr>
        <p:spPr>
          <a:xfrm>
            <a:off x="2511946" y="3023810"/>
            <a:ext cx="75866" cy="800856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400">
              <a:solidFill>
                <a:srgbClr val="1C97C2"/>
              </a:solidFill>
            </a:endParaRPr>
          </a:p>
        </p:txBody>
      </p:sp>
      <p:sp>
        <p:nvSpPr>
          <p:cNvPr id="10" name="MH_Number"/>
          <p:cNvSpPr/>
          <p:nvPr userDrawn="1">
            <p:custDataLst>
              <p:tags r:id="rId4"/>
            </p:custDataLst>
          </p:nvPr>
        </p:nvSpPr>
        <p:spPr>
          <a:xfrm>
            <a:off x="1995065" y="3226080"/>
            <a:ext cx="371475" cy="531336"/>
          </a:xfrm>
          <a:prstGeom prst="rect">
            <a:avLst/>
          </a:prstGeom>
        </p:spPr>
        <p:txBody>
          <a:bodyPr wrap="square" lIns="0" tIns="0" rIns="0" bIns="0" anchor="ctr" anchorCtr="0">
            <a:normAutofit fontScale="77500" lnSpcReduction="20000"/>
          </a:bodyPr>
          <a:lstStyle/>
          <a:p>
            <a:pPr algn="ctr"/>
            <a:endParaRPr lang="zh-CN" altLang="en-US" sz="5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873A2-D93D-4A0E-B684-E905E95F0B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2-5029-44B4-98D3-0CD658CAAE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873A2-D93D-4A0E-B684-E905E95F0B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2-5029-44B4-98D3-0CD658CAAE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873A2-D93D-4A0E-B684-E905E95F0B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2-5029-44B4-98D3-0CD658CAAE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873A2-D93D-4A0E-B684-E905E95F0B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2-5029-44B4-98D3-0CD658CAAE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873A2-D93D-4A0E-B684-E905E95F0B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2-5029-44B4-98D3-0CD658CAAE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7B1873A2-D93D-4A0E-B684-E905E95F0B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0EE969A2-5029-44B4-98D3-0CD658CAAE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1535684"/>
            <a:ext cx="9144000" cy="180492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4800" dirty="0"/>
              <a:t>Unit </a:t>
            </a:r>
            <a:r>
              <a:rPr lang="en-US" altLang="zh-CN" sz="4800" dirty="0" smtClean="0"/>
              <a:t>3</a:t>
            </a:r>
            <a:br>
              <a:rPr lang="en-US" altLang="zh-CN" sz="4800" dirty="0" smtClean="0"/>
            </a:br>
            <a:r>
              <a:rPr lang="en-US" altLang="zh-CN" sz="6000" dirty="0" smtClean="0"/>
              <a:t>Healthy </a:t>
            </a:r>
            <a:r>
              <a:rPr lang="en-US" altLang="zh-CN" sz="6000" dirty="0"/>
              <a:t>or unhealthy</a:t>
            </a:r>
            <a:endParaRPr lang="en-US" altLang="zh-CN" sz="4800" dirty="0"/>
          </a:p>
        </p:txBody>
      </p:sp>
      <p:sp>
        <p:nvSpPr>
          <p:cNvPr id="3" name="矩形 2"/>
          <p:cNvSpPr/>
          <p:nvPr/>
        </p:nvSpPr>
        <p:spPr>
          <a:xfrm>
            <a:off x="0" y="5312385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a\Desktop\健康\234992-1404020I31258.jpg234992-1404020I3125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39" y="-2540"/>
            <a:ext cx="9083516" cy="67075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98683" y="610870"/>
            <a:ext cx="3411379" cy="11887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en-US" altLang="zh-CN" sz="72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Fruit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04-110616162F33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0100" y="2141220"/>
            <a:ext cx="7543800" cy="46418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55507" y="30480"/>
            <a:ext cx="4489133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vegetable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ola_logo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233" y="53975"/>
            <a:ext cx="6078379" cy="67221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zz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9624" y="1101726"/>
            <a:ext cx="7543800" cy="56178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51623" y="59690"/>
            <a:ext cx="181403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pizza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amburg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" y="-89535"/>
            <a:ext cx="9123045" cy="69570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63930" y="895985"/>
            <a:ext cx="6677978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hamburger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0677" y="384810"/>
            <a:ext cx="4521041" cy="11887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sandwich</a:t>
            </a:r>
          </a:p>
        </p:txBody>
      </p:sp>
      <p:pic>
        <p:nvPicPr>
          <p:cNvPr id="3" name="图片 2" descr="sandwich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00676" y="1573531"/>
            <a:ext cx="5211000" cy="5211001"/>
          </a:xfrm>
          <a:prstGeom prst="rect">
            <a:avLst/>
          </a:prstGeom>
          <a:solidFill>
            <a:schemeClr val="lt1"/>
          </a:solidFill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e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46347" y="1186180"/>
            <a:ext cx="6365081" cy="52933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92092" y="-96520"/>
            <a:ext cx="112823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en-US" altLang="zh-CN" sz="72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pie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23561" y="441325"/>
            <a:ext cx="5646420" cy="11887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en-US" altLang="zh-CN" sz="72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noodles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43250" y="2000251"/>
            <a:ext cx="2857024" cy="28568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54517" y="271780"/>
            <a:ext cx="5540693" cy="11887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milk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04110" y="1460501"/>
            <a:ext cx="4441500" cy="50750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75850" y="328295"/>
            <a:ext cx="4288353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barbecue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26494" y="1951355"/>
            <a:ext cx="3571399" cy="32378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Free  talk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dirty="0"/>
              <a:t>、</a:t>
            </a:r>
            <a:r>
              <a:rPr lang="en-US" altLang="zh-CN" dirty="0"/>
              <a:t>Do you think breakfast is important</a:t>
            </a:r>
            <a:r>
              <a:rPr dirty="0"/>
              <a:t>？</a:t>
            </a:r>
          </a:p>
          <a:p>
            <a:r>
              <a:rPr lang="en-US" altLang="zh-CN" dirty="0"/>
              <a:t>2</a:t>
            </a:r>
            <a:r>
              <a:rPr dirty="0"/>
              <a:t>、</a:t>
            </a:r>
            <a:r>
              <a:rPr lang="en-US" altLang="zh-CN" dirty="0"/>
              <a:t>Why do </a:t>
            </a:r>
            <a:r>
              <a:rPr lang="en-US" altLang="zh-CN" dirty="0">
                <a:sym typeface="+mn-ea"/>
              </a:rPr>
              <a:t>you think breakfast is important</a:t>
            </a:r>
            <a:r>
              <a:rPr dirty="0">
                <a:sym typeface="+mn-ea"/>
              </a:rPr>
              <a:t>？</a:t>
            </a:r>
          </a:p>
          <a:p>
            <a:endParaRPr dirty="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ym typeface="+mn-ea"/>
              </a:rPr>
              <a:t/>
            </a:r>
            <a:br>
              <a:rPr lang="en-US" altLang="zh-CN" dirty="0">
                <a:sym typeface="+mn-ea"/>
              </a:rPr>
            </a:br>
            <a:r>
              <a:rPr lang="en-US" altLang="zh-CN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dirty="0">
                <a:sym typeface="+mn-ea"/>
              </a:rPr>
              <a:t>we go back to our text</a:t>
            </a:r>
            <a:r>
              <a:rPr lang="zh-CN" altLang="en-US" dirty="0">
                <a:sym typeface="+mn-ea"/>
              </a:rPr>
              <a:t>，</a:t>
            </a:r>
            <a:r>
              <a:rPr lang="en-US" altLang="zh-CN" dirty="0">
                <a:sym typeface="+mn-ea"/>
              </a:rPr>
              <a:t>How about their breakfast</a:t>
            </a:r>
            <a:r>
              <a:rPr lang="zh-CN" altLang="en-US" dirty="0">
                <a:sym typeface="+mn-ea"/>
              </a:rPr>
              <a:t>？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1)</a:t>
            </a:r>
            <a:r>
              <a:rPr dirty="0" err="1"/>
              <a:t>听录音熟悉课文内容</a:t>
            </a:r>
            <a:endParaRPr dirty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dirty="0" smtClean="0"/>
              <a:t>）</a:t>
            </a:r>
            <a:r>
              <a:rPr dirty="0"/>
              <a:t>理解课对话内容（分别找出三个人的早餐，其中哪一位的早餐生活最健康）</a:t>
            </a:r>
          </a:p>
          <a:p>
            <a:pPr marL="0" indent="0">
              <a:buNone/>
            </a:pPr>
            <a:r>
              <a:rPr lang="en-US" altLang="zh-CN" dirty="0"/>
              <a:t>3</a:t>
            </a:r>
            <a:r>
              <a:rPr dirty="0"/>
              <a:t>）分角色朗读课文（３人一组</a:t>
            </a:r>
            <a:r>
              <a:rPr dirty="0" smtClean="0"/>
              <a:t>）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1584" y="129876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Think</a:t>
            </a:r>
            <a:r>
              <a:rPr lang="zh-CN" altLang="en-US" dirty="0" smtClean="0"/>
              <a:t>：</a:t>
            </a:r>
            <a:r>
              <a:rPr lang="en-US" altLang="zh-CN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sym typeface="+mn-ea"/>
              </a:rPr>
              <a:t>what do you have for breakfast</a:t>
            </a:r>
            <a:r>
              <a:rPr lang="en-US" altLang="zh-CN" dirty="0" smtClean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sym typeface="+mn-ea"/>
              </a:rPr>
              <a:t>?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H="1">
            <a:off x="1890236" y="454661"/>
            <a:ext cx="1985963" cy="6386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985962" y="6798311"/>
            <a:ext cx="5331143" cy="42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812382" y="426085"/>
            <a:ext cx="3504724" cy="6414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495550" y="4731385"/>
            <a:ext cx="3695700" cy="99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154204" y="2769870"/>
            <a:ext cx="1847374" cy="64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234992-1404020I3125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02218" y="5226050"/>
            <a:ext cx="1310164" cy="1388110"/>
          </a:xfrm>
          <a:prstGeom prst="rect">
            <a:avLst/>
          </a:prstGeom>
        </p:spPr>
      </p:pic>
      <p:pic>
        <p:nvPicPr>
          <p:cNvPr id="21" name="图片 20" descr="2304-110616162F33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72890" y="5226051"/>
            <a:ext cx="1947863" cy="116776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880384" y="4950460"/>
            <a:ext cx="1580674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lot of</a:t>
            </a:r>
          </a:p>
        </p:txBody>
      </p:sp>
      <p:sp>
        <p:nvSpPr>
          <p:cNvPr id="26" name="矩形 25"/>
          <p:cNvSpPr/>
          <p:nvPr/>
        </p:nvSpPr>
        <p:spPr>
          <a:xfrm>
            <a:off x="4343400" y="3481070"/>
            <a:ext cx="5244465" cy="8229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some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79634" y="2834640"/>
            <a:ext cx="184731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95975" y="1396365"/>
            <a:ext cx="1322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 </a:t>
            </a:r>
            <a:r>
              <a:rPr lang="en-US" altLang="zh-CN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little 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1" name="图片 30" descr="t01ca7e41e2552a2f6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67577" y="1739901"/>
            <a:ext cx="988219" cy="9353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135256" y="5208271"/>
            <a:ext cx="318325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We should  eat____</a:t>
            </a:r>
            <a:endParaRPr lang="en-US" altLang="zh-CN" sz="2400" baseline="-250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aseline="-25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en-US" altLang="zh-CN" sz="2400" b="1" baseline="-25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vegetables  and  fruit </a:t>
            </a:r>
          </a:p>
          <a:p>
            <a:pPr>
              <a:lnSpc>
                <a:spcPct val="130000"/>
              </a:lnSpc>
            </a:pPr>
            <a:endParaRPr lang="en-US" altLang="zh-CN" sz="1200" baseline="-250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10" y="3554845"/>
            <a:ext cx="2802255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We should  eat____</a:t>
            </a:r>
            <a:endParaRPr lang="en-US" altLang="zh-CN" sz="2000" baseline="-250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000" baseline="-25000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000" b="1" baseline="-25000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bread and drink some   milk</a:t>
            </a:r>
            <a:endParaRPr lang="zh-CN" altLang="en-US" sz="20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5" descr="breakfast 0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59944" y="3072130"/>
            <a:ext cx="1641634" cy="164084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9062" y="1739900"/>
            <a:ext cx="304466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We should eat  _____meat .</a:t>
            </a:r>
          </a:p>
        </p:txBody>
      </p:sp>
      <p:sp>
        <p:nvSpPr>
          <p:cNvPr id="28" name="矩形 27"/>
          <p:cNvSpPr/>
          <p:nvPr/>
        </p:nvSpPr>
        <p:spPr>
          <a:xfrm>
            <a:off x="379095" y="17145"/>
            <a:ext cx="668655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en-US" altLang="zh-CN" sz="40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What do you have for breakfast?</a:t>
            </a:r>
            <a:endParaRPr lang="zh-CN" altLang="en-US" sz="4000" b="1" dirty="0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09953" y="2834640"/>
            <a:ext cx="372409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en-US" altLang="zh-CN" sz="72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Perform</a:t>
            </a:r>
          </a:p>
        </p:txBody>
      </p:sp>
      <p:sp>
        <p:nvSpPr>
          <p:cNvPr id="5" name="矩形 4"/>
          <p:cNvSpPr/>
          <p:nvPr/>
        </p:nvSpPr>
        <p:spPr>
          <a:xfrm>
            <a:off x="2078355" y="4023360"/>
            <a:ext cx="558260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en-US" sz="28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创设相对真实情景，三人一组分角色扮演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ym typeface="+mn-ea"/>
              </a:rPr>
              <a:t>what </a:t>
            </a:r>
            <a:r>
              <a:rPr lang="en-US" dirty="0">
                <a:sym typeface="+mn-ea"/>
              </a:rPr>
              <a:t>did </a:t>
            </a:r>
            <a:r>
              <a:rPr lang="en-US" dirty="0">
                <a:ea typeface="华文仿宋" panose="02010600040101010101" charset="-122"/>
                <a:sym typeface="+mn-ea"/>
              </a:rPr>
              <a:t>you have for breakfast this morning</a:t>
            </a:r>
            <a:r>
              <a:rPr lang="zh-CN" altLang="en-US" dirty="0" smtClean="0">
                <a:ea typeface="华文仿宋" panose="02010600040101010101" charset="-122"/>
                <a:sym typeface="+mn-ea"/>
              </a:rPr>
              <a:t>？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195" y="1244600"/>
            <a:ext cx="4658678" cy="4932680"/>
          </a:xfrm>
        </p:spPr>
        <p:txBody>
          <a:bodyPr/>
          <a:lstStyle/>
          <a:p>
            <a:r>
              <a:rPr lang="en-US" altLang="zh-CN" dirty="0"/>
              <a:t>what did you have breakfast this morning</a:t>
            </a:r>
            <a:r>
              <a:rPr dirty="0"/>
              <a:t>？</a:t>
            </a:r>
          </a:p>
          <a:p>
            <a:r>
              <a:rPr lang="en-US" altLang="zh-CN" dirty="0"/>
              <a:t>I had some ______ ________</a:t>
            </a:r>
          </a:p>
        </p:txBody>
      </p:sp>
      <p:pic>
        <p:nvPicPr>
          <p:cNvPr id="7" name="内容占位符 6" descr="Redocn_2012032008272648_副本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65739" y="2544318"/>
            <a:ext cx="4038600" cy="31097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62569" y="2087118"/>
            <a:ext cx="2503170" cy="4572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b="1" dirty="0">
                <a:effectLst>
                  <a:reflection blurRad="6350" stA="53000" endA="300" endPos="35500" dir="5400000" sy="-90000" algn="bl" rotWithShape="0"/>
                </a:effectLst>
              </a:rPr>
              <a:t>bread and  milk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what did you have breakfast this 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morning</a:t>
            </a:r>
            <a:r>
              <a:rPr dirty="0">
                <a:sym typeface="+mn-ea"/>
              </a:rPr>
              <a:t>？</a:t>
            </a:r>
          </a:p>
          <a:p>
            <a:r>
              <a:rPr lang="en-US" altLang="zh-CN" dirty="0"/>
              <a:t>I had ____________</a:t>
            </a: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43690" y="2815562"/>
            <a:ext cx="3447619" cy="209523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93939" y="3014091"/>
            <a:ext cx="309419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ym typeface="+mn-ea"/>
              </a:rPr>
              <a:t>a hamburger and some cola.</a:t>
            </a:r>
            <a:endParaRPr lang="zh-CN" altLang="en-US" sz="2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what did you have breakfast this 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morning</a:t>
            </a:r>
            <a:r>
              <a:rPr dirty="0">
                <a:sym typeface="+mn-ea"/>
              </a:rPr>
              <a:t>？</a:t>
            </a:r>
          </a:p>
          <a:p>
            <a:r>
              <a:rPr lang="en-US" altLang="zh-CN" dirty="0">
                <a:sym typeface="+mn-ea"/>
              </a:rPr>
              <a:t>I had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an egg and apple</a:t>
            </a:r>
            <a:r>
              <a:rPr dirty="0">
                <a:solidFill>
                  <a:srgbClr val="FF0000"/>
                </a:solidFill>
                <a:sym typeface="+mn-ea"/>
              </a:rPr>
              <a:t>。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548393"/>
            <a:ext cx="4038600" cy="262957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05877" y="2493645"/>
            <a:ext cx="2015490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3377" y="166370"/>
            <a:ext cx="8286274" cy="814070"/>
          </a:xfrm>
        </p:spPr>
        <p:txBody>
          <a:bodyPr>
            <a:normAutofit fontScale="90000"/>
          </a:bodyPr>
          <a:lstStyle/>
          <a:p>
            <a:r>
              <a:rPr>
                <a:sym typeface="+mn-ea"/>
              </a:rPr>
              <a:t/>
            </a:r>
            <a:br>
              <a:rPr>
                <a:sym typeface="+mn-ea"/>
              </a:rPr>
            </a:br>
            <a:endParaRPr lang="zh-CN" altLang="en-US">
              <a:ea typeface="华文仿宋" panose="0201060004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what did you have breakfast this </a:t>
            </a:r>
            <a:endParaRPr lang="en-US" altLang="zh-CN"/>
          </a:p>
          <a:p>
            <a:r>
              <a:rPr lang="en-US" altLang="zh-CN">
                <a:sym typeface="+mn-ea"/>
              </a:rPr>
              <a:t>morning</a:t>
            </a:r>
            <a:r>
              <a:rPr>
                <a:sym typeface="+mn-ea"/>
              </a:rPr>
              <a:t>？</a:t>
            </a:r>
          </a:p>
          <a:p>
            <a:r>
              <a:rPr lang="en-US" altLang="zh-CN">
                <a:sym typeface="+mn-ea"/>
              </a:rPr>
              <a:t>I had some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</a:t>
            </a:r>
            <a:r>
              <a:rPr 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fruit and milk</a:t>
            </a:r>
            <a:endParaRPr lang="en-US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en-US" altLang="zh-CN">
              <a:sym typeface="+mn-ea"/>
            </a:endParaRPr>
          </a:p>
          <a:p>
            <a:endParaRPr lang="en-US" altLang="zh-CN">
              <a:solidFill>
                <a:srgbClr val="FF0000"/>
              </a:solidFill>
              <a:sym typeface="+mn-ea"/>
            </a:endParaRPr>
          </a:p>
          <a:p>
            <a:r>
              <a:rPr lang="en-US" altLang="zh-CN">
                <a:solidFill>
                  <a:srgbClr val="FF0000"/>
                </a:solidFill>
                <a:sym typeface="+mn-ea"/>
              </a:rPr>
              <a:t> </a:t>
            </a:r>
            <a:endParaRPr lang="en-US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64181" y="1600200"/>
            <a:ext cx="3406638" cy="452596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93620" y="2098040"/>
            <a:ext cx="184731" cy="372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09611" y="2806065"/>
            <a:ext cx="184731" cy="372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T:what did you have breakfast this  morning</a:t>
            </a:r>
            <a:r>
              <a:rPr dirty="0">
                <a:sym typeface="+mn-ea"/>
              </a:rPr>
              <a:t>？</a:t>
            </a:r>
          </a:p>
          <a:p>
            <a:r>
              <a:rPr lang="en-US" altLang="zh-CN" dirty="0"/>
              <a:t>S:I eat  </a:t>
            </a:r>
            <a:r>
              <a:rPr lang="en-US" altLang="zh-CN" dirty="0">
                <a:solidFill>
                  <a:srgbClr val="FF0000"/>
                </a:solidFill>
              </a:rPr>
              <a:t>a lot of  candy and  chocolate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T:that's not healthy. you should eat a lot of fruit </a:t>
            </a:r>
            <a:endParaRPr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1</a:t>
            </a:r>
            <a:r>
              <a:rPr dirty="0">
                <a:sym typeface="+mn-ea"/>
              </a:rPr>
              <a:t>、</a:t>
            </a:r>
            <a:r>
              <a:rPr lang="en-US" altLang="zh-CN" dirty="0">
                <a:sym typeface="+mn-ea"/>
              </a:rPr>
              <a:t> How about your breakfast</a:t>
            </a:r>
            <a:r>
              <a:rPr dirty="0">
                <a:sym typeface="+mn-ea"/>
              </a:rPr>
              <a:t>？</a:t>
            </a:r>
            <a:endParaRPr lang="zh-CN" altLang="en-US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/>
              <a:t> T:I had  an egg and milk for breakfast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8159" y="1860550"/>
            <a:ext cx="8121491" cy="44135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sz="3600" dirty="0">
                <a:sym typeface="+mn-ea"/>
              </a:rPr>
              <a:t>（</a:t>
            </a:r>
            <a:r>
              <a:rPr lang="en-US" altLang="zh-CN" sz="3600" dirty="0">
                <a:sym typeface="+mn-ea"/>
              </a:rPr>
              <a:t>1Did you have breakfast this morning</a:t>
            </a:r>
            <a:r>
              <a:rPr sz="3600" dirty="0">
                <a:sym typeface="+mn-ea"/>
              </a:rPr>
              <a:t>？</a:t>
            </a:r>
            <a:endParaRPr sz="3600" dirty="0"/>
          </a:p>
          <a:p>
            <a:pPr>
              <a:lnSpc>
                <a:spcPct val="130000"/>
              </a:lnSpc>
            </a:pPr>
            <a:r>
              <a:rPr sz="3600" dirty="0">
                <a:sym typeface="+mn-ea"/>
              </a:rPr>
              <a:t>（</a:t>
            </a:r>
            <a:r>
              <a:rPr lang="en-US" altLang="zh-CN" sz="3600" dirty="0">
                <a:sym typeface="+mn-ea"/>
              </a:rPr>
              <a:t>2 What did you have for breakfast</a:t>
            </a:r>
            <a:r>
              <a:rPr sz="3600" dirty="0">
                <a:sym typeface="+mn-ea"/>
              </a:rPr>
              <a:t>？</a:t>
            </a:r>
          </a:p>
          <a:p>
            <a:pPr>
              <a:lnSpc>
                <a:spcPct val="130000"/>
              </a:lnSpc>
            </a:pPr>
            <a:r>
              <a:rPr sz="3600" dirty="0">
                <a:sym typeface="+mn-ea"/>
              </a:rPr>
              <a:t>      </a:t>
            </a:r>
            <a:r>
              <a:rPr lang="en-US" sz="3600" dirty="0">
                <a:sym typeface="+mn-ea"/>
              </a:rPr>
              <a:t>I had ___________</a:t>
            </a:r>
          </a:p>
          <a:p>
            <a:pPr>
              <a:lnSpc>
                <a:spcPct val="130000"/>
              </a:lnSpc>
            </a:pPr>
            <a:r>
              <a:rPr sz="3600" dirty="0">
                <a:sym typeface="+mn-ea"/>
              </a:rPr>
              <a:t>（</a:t>
            </a:r>
            <a:r>
              <a:rPr lang="en-US" altLang="zh-CN" sz="3600" dirty="0">
                <a:sym typeface="+mn-ea"/>
              </a:rPr>
              <a:t>3 Do you think your breakfast is </a:t>
            </a:r>
            <a:r>
              <a:rPr lang="en-US" altLang="zh-CN" sz="3600" dirty="0">
                <a:solidFill>
                  <a:srgbClr val="FF0000"/>
                </a:solidFill>
                <a:sym typeface="+mn-ea"/>
              </a:rPr>
              <a:t>healthy</a:t>
            </a:r>
            <a:r>
              <a:rPr sz="3600" dirty="0">
                <a:solidFill>
                  <a:srgbClr val="FF0000"/>
                </a:solidFill>
                <a:sym typeface="+mn-ea"/>
              </a:rPr>
              <a:t>？</a:t>
            </a:r>
            <a:endParaRPr lang="zh-CN" altLang="en-US" sz="36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流程图: 摘录 4"/>
          <p:cNvSpPr/>
          <p:nvPr/>
        </p:nvSpPr>
        <p:spPr>
          <a:xfrm>
            <a:off x="6414135" y="2890520"/>
            <a:ext cx="403860" cy="311150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Guess </a:t>
            </a:r>
            <a:r>
              <a:rPr lang="zh-CN" altLang="en-US"/>
              <a:t>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3600"/>
              <a:t>（</a:t>
            </a:r>
            <a:r>
              <a:rPr lang="en-US" altLang="zh-CN" sz="3600"/>
              <a:t>4 Which kinds of  foods are  healthy</a:t>
            </a:r>
            <a:r>
              <a:rPr sz="3600"/>
              <a:t>？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3150709"/>
  <p:tag name="MH_LIBRARY" val="CONTENTS"/>
  <p:tag name="MH_TYPE" val="TITLE"/>
  <p:tag name="ID" val="5535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3150709"/>
  <p:tag name="MH_LIBRARY" val="CONTENTS"/>
  <p:tag name="MH_TYPE" val="OTHERS"/>
  <p:tag name="ID" val="5535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3150709"/>
  <p:tag name="MH_LIBRARY" val="CONTENTS"/>
  <p:tag name="MH_TYPE" val="OTHERS"/>
  <p:tag name="ID" val="5535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3150709"/>
  <p:tag name="MH_LIBRARY" val="CONTENTS"/>
  <p:tag name="MH_TYPE" val="NUMBER"/>
  <p:tag name="ID" val="553516"/>
  <p:tag name="MH_ORDER" val="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5、20、25、26、27"/>
  <p:tag name="KSO_WM_TEMPLATE_CATEGORY" val="custom"/>
  <p:tag name="KSO_WM_TEMPLATE_INDEX" val="160147"/>
  <p:tag name="KSO_WM_TAG_VERSION" val="1.0"/>
  <p:tag name="KSO_WM_SLIDE_ID" val="custom16014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7"/>
  <p:tag name="KSO_WM_UNIT_TYPE" val="a"/>
  <p:tag name="KSO_WM_UNIT_INDEX" val="1"/>
  <p:tag name="KSO_WM_UNIT_ID" val="custom160147_1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A000120150716A11KPBG</Template>
  <TotalTime>0</TotalTime>
  <Words>269</Words>
  <Application>Microsoft Office PowerPoint</Application>
  <PresentationFormat>全屏显示(4:3)</PresentationFormat>
  <Paragraphs>62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华文仿宋</vt:lpstr>
      <vt:lpstr>宋体</vt:lpstr>
      <vt:lpstr>微软雅黑</vt:lpstr>
      <vt:lpstr>Arial</vt:lpstr>
      <vt:lpstr>Calibri</vt:lpstr>
      <vt:lpstr>Times New Roman</vt:lpstr>
      <vt:lpstr>WWW.2PPT.COM
</vt:lpstr>
      <vt:lpstr>第一PPT模板网-WWW.1PPT.COM  </vt:lpstr>
      <vt:lpstr>Unit 3 Healthy or unhealthy</vt:lpstr>
      <vt:lpstr>Free  talk</vt:lpstr>
      <vt:lpstr>what did you have for breakfast this morning？</vt:lpstr>
      <vt:lpstr>PowerPoint 演示文稿</vt:lpstr>
      <vt:lpstr>PowerPoint 演示文稿</vt:lpstr>
      <vt:lpstr> </vt:lpstr>
      <vt:lpstr>PowerPoint 演示文稿</vt:lpstr>
      <vt:lpstr>1、 How about your breakfast？</vt:lpstr>
      <vt:lpstr>Guess 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2、we go back to our text，How about their breakfast？ </vt:lpstr>
      <vt:lpstr>Think：what do you have for breakfast?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2015-10-13T06:44:00Z</dcterms:created>
  <dcterms:modified xsi:type="dcterms:W3CDTF">2023-01-16T21:18:07Z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name">
    <vt:lpwstr>降落小伞.pptx</vt:lpwstr>
  </property>
  <property fmtid="{D5CDD505-2E9C-101B-9397-08002B2CF9AE}" pid="4" name="fileid">
    <vt:lpwstr>861002</vt:lpwstr>
  </property>
  <property fmtid="{D5CDD505-2E9C-101B-9397-08002B2CF9AE}" pid="5" name="search_tags">
    <vt:lpwstr>PPT模板</vt:lpwstr>
  </property>
  <property fmtid="{D5CDD505-2E9C-101B-9397-08002B2CF9AE}" pid="6" name="ICV">
    <vt:lpwstr>AB19ED77D4F14122A241C02A29AEF71D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