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69" r:id="rId3"/>
    <p:sldId id="299" r:id="rId4"/>
    <p:sldId id="283" r:id="rId5"/>
    <p:sldId id="294" r:id="rId6"/>
    <p:sldId id="300" r:id="rId7"/>
    <p:sldId id="306" r:id="rId8"/>
    <p:sldId id="310" r:id="rId9"/>
    <p:sldId id="296" r:id="rId10"/>
    <p:sldId id="301" r:id="rId11"/>
    <p:sldId id="302" r:id="rId12"/>
    <p:sldId id="303" r:id="rId13"/>
    <p:sldId id="304" r:id="rId14"/>
    <p:sldId id="305" r:id="rId15"/>
    <p:sldId id="307" r:id="rId16"/>
    <p:sldId id="308" r:id="rId17"/>
    <p:sldId id="309" r:id="rId18"/>
    <p:sldId id="311" r:id="rId19"/>
    <p:sldId id="315" r:id="rId20"/>
    <p:sldId id="312" r:id="rId21"/>
    <p:sldId id="314" r:id="rId22"/>
    <p:sldId id="297" r:id="rId23"/>
    <p:sldId id="266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3607" autoAdjust="0"/>
  </p:normalViewPr>
  <p:slideViewPr>
    <p:cSldViewPr snapToGrid="0">
      <p:cViewPr>
        <p:scale>
          <a:sx n="90" d="100"/>
          <a:sy n="90" d="100"/>
        </p:scale>
        <p:origin x="-1620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82-0474-4924-920A-A52D2A16C08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2490-676B-4287-AD1F-63873F1EA6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000837" y="3666837"/>
            <a:ext cx="3191163" cy="31911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8476" y="0"/>
            <a:ext cx="3657607" cy="3306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3781905" y="1668511"/>
            <a:ext cx="46281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再 见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5246" y="3513517"/>
            <a:ext cx="5834378" cy="3432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654464" y="3787409"/>
            <a:ext cx="5511262" cy="3255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 userDrawn="1"/>
        </p:nvSpPr>
        <p:spPr>
          <a:xfrm>
            <a:off x="807617" y="1042485"/>
            <a:ext cx="10576766" cy="5399440"/>
          </a:xfrm>
          <a:prstGeom prst="roundRect">
            <a:avLst>
              <a:gd name="adj" fmla="val 4676"/>
            </a:avLst>
          </a:prstGeom>
          <a:pattFill prst="pct5">
            <a:fgClr>
              <a:srgbClr val="036445"/>
            </a:fgClr>
            <a:bgClr>
              <a:schemeClr val="bg1">
                <a:lumMod val="95000"/>
              </a:schemeClr>
            </a:bgClr>
          </a:patt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53337" y="-43545"/>
            <a:ext cx="1871634" cy="847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黑板, 文字&#10;&#10;描述已自动生成"/>
          <p:cNvPicPr>
            <a:picLocks noChangeAspect="1"/>
          </p:cNvPicPr>
          <p:nvPr userDrawn="1"/>
        </p:nvPicPr>
        <p:blipFill>
          <a:blip r:embed="rId8" cstate="email">
            <a:alphaModFix amt="70000"/>
          </a:blip>
          <a:stretch>
            <a:fillRect/>
          </a:stretch>
        </p:blipFill>
        <p:spPr>
          <a:xfrm rot="16200000">
            <a:off x="2667000" y="-2666999"/>
            <a:ext cx="6858000" cy="12191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82736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正数和负数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649792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79784" y="2220314"/>
            <a:ext cx="4602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正整数、0和负整数统称为整数；</a:t>
            </a:r>
          </a:p>
        </p:txBody>
      </p:sp>
      <p:sp>
        <p:nvSpPr>
          <p:cNvPr id="4" name="矩形 3"/>
          <p:cNvSpPr/>
          <p:nvPr/>
        </p:nvSpPr>
        <p:spPr>
          <a:xfrm>
            <a:off x="2379784" y="2993207"/>
            <a:ext cx="4145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正分数和负分数统称为分数；</a:t>
            </a:r>
          </a:p>
        </p:txBody>
      </p:sp>
      <p:sp>
        <p:nvSpPr>
          <p:cNvPr id="5" name="矩形 4"/>
          <p:cNvSpPr/>
          <p:nvPr/>
        </p:nvSpPr>
        <p:spPr>
          <a:xfrm>
            <a:off x="2379784" y="3766101"/>
            <a:ext cx="3535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整数和分数统称为有理数.</a:t>
            </a:r>
          </a:p>
        </p:txBody>
      </p:sp>
      <p:sp>
        <p:nvSpPr>
          <p:cNvPr id="6" name="矩形 5"/>
          <p:cNvSpPr/>
          <p:nvPr/>
        </p:nvSpPr>
        <p:spPr>
          <a:xfrm>
            <a:off x="1540664" y="1422774"/>
            <a:ext cx="2494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noProof="1">
                <a:latin typeface="思源宋体 CN Light" panose="02020300000000000000" pitchFamily="18" charset="-122"/>
                <a:ea typeface="思源宋体 CN Light" panose="02020300000000000000" pitchFamily="18" charset="-122"/>
                <a:cs typeface="+mn-ea"/>
                <a:sym typeface="Calibri" panose="020F0502020204030204" pitchFamily="34" charset="0"/>
              </a:rPr>
              <a:t>有理数的概念 </a:t>
            </a:r>
          </a:p>
        </p:txBody>
      </p:sp>
      <p:sp>
        <p:nvSpPr>
          <p:cNvPr id="7" name="矩形 6"/>
          <p:cNvSpPr/>
          <p:nvPr/>
        </p:nvSpPr>
        <p:spPr>
          <a:xfrm>
            <a:off x="2379784" y="5204393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有理数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3526545" y="5019056"/>
            <a:ext cx="339969" cy="832338"/>
          </a:xfrm>
          <a:prstGeom prst="leftBrace">
            <a:avLst>
              <a:gd name="adj1" fmla="val 61207"/>
              <a:gd name="adj2" fmla="val 50000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02C4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81234" y="5666058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分数</a:t>
            </a:r>
          </a:p>
        </p:txBody>
      </p:sp>
      <p:sp>
        <p:nvSpPr>
          <p:cNvPr id="10" name="矩形 9"/>
          <p:cNvSpPr/>
          <p:nvPr/>
        </p:nvSpPr>
        <p:spPr>
          <a:xfrm>
            <a:off x="3881235" y="4788223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整数</a:t>
            </a:r>
          </a:p>
        </p:txBody>
      </p:sp>
      <p:sp>
        <p:nvSpPr>
          <p:cNvPr id="11" name="思想气泡: 云 10"/>
          <p:cNvSpPr/>
          <p:nvPr/>
        </p:nvSpPr>
        <p:spPr>
          <a:xfrm>
            <a:off x="6516661" y="4243755"/>
            <a:ext cx="3998939" cy="1718880"/>
          </a:xfrm>
          <a:prstGeom prst="cloudCallout">
            <a:avLst>
              <a:gd name="adj1" fmla="val -80563"/>
              <a:gd name="adj2" fmla="val 1373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你能继续将整数和分数进行分类吗?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39444" y="299776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 dirty="0"/>
              <a:t>有理数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0664" y="1422774"/>
            <a:ext cx="2494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noProof="1">
                <a:latin typeface="思源宋体 CN Light" panose="02020300000000000000" pitchFamily="18" charset="-122"/>
                <a:ea typeface="思源宋体 CN Light" panose="02020300000000000000" pitchFamily="18" charset="-122"/>
                <a:cs typeface="+mn-ea"/>
                <a:sym typeface="Calibri" panose="020F0502020204030204" pitchFamily="34" charset="0"/>
              </a:rPr>
              <a:t>有理数的分类 </a:t>
            </a:r>
          </a:p>
        </p:txBody>
      </p:sp>
      <p:sp>
        <p:nvSpPr>
          <p:cNvPr id="3" name="矩形 2"/>
          <p:cNvSpPr/>
          <p:nvPr/>
        </p:nvSpPr>
        <p:spPr>
          <a:xfrm>
            <a:off x="3607713" y="3577260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有理数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5082605" y="3198167"/>
            <a:ext cx="339969" cy="1219853"/>
          </a:xfrm>
          <a:prstGeom prst="leftBrace">
            <a:avLst>
              <a:gd name="adj1" fmla="val 61207"/>
              <a:gd name="adj2" fmla="val 50000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02C4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37294" y="4293658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分数</a:t>
            </a:r>
          </a:p>
        </p:txBody>
      </p:sp>
      <p:sp>
        <p:nvSpPr>
          <p:cNvPr id="6" name="矩形 5"/>
          <p:cNvSpPr/>
          <p:nvPr/>
        </p:nvSpPr>
        <p:spPr>
          <a:xfrm>
            <a:off x="5437294" y="2967335"/>
            <a:ext cx="792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整数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6372143" y="2738300"/>
            <a:ext cx="339969" cy="832338"/>
          </a:xfrm>
          <a:prstGeom prst="leftBrace">
            <a:avLst>
              <a:gd name="adj1" fmla="val 61207"/>
              <a:gd name="adj2" fmla="val 50000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02C4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97467" y="2504581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正整数</a:t>
            </a:r>
          </a:p>
        </p:txBody>
      </p:sp>
      <p:sp>
        <p:nvSpPr>
          <p:cNvPr id="9" name="矩形 8"/>
          <p:cNvSpPr/>
          <p:nvPr/>
        </p:nvSpPr>
        <p:spPr>
          <a:xfrm>
            <a:off x="6897465" y="3339805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负整数</a:t>
            </a:r>
          </a:p>
        </p:txBody>
      </p:sp>
      <p:sp>
        <p:nvSpPr>
          <p:cNvPr id="10" name="矩形 9"/>
          <p:cNvSpPr/>
          <p:nvPr/>
        </p:nvSpPr>
        <p:spPr>
          <a:xfrm>
            <a:off x="6934748" y="2922193"/>
            <a:ext cx="335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6372143" y="4080100"/>
            <a:ext cx="339969" cy="832338"/>
          </a:xfrm>
          <a:prstGeom prst="leftBrace">
            <a:avLst>
              <a:gd name="adj1" fmla="val 61207"/>
              <a:gd name="adj2" fmla="val 50000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02C4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97466" y="4681605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负分数</a:t>
            </a:r>
          </a:p>
        </p:txBody>
      </p:sp>
      <p:sp>
        <p:nvSpPr>
          <p:cNvPr id="13" name="矩形 12"/>
          <p:cNvSpPr/>
          <p:nvPr/>
        </p:nvSpPr>
        <p:spPr>
          <a:xfrm>
            <a:off x="6897466" y="3956356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正分数</a:t>
            </a:r>
          </a:p>
        </p:txBody>
      </p:sp>
      <p:sp>
        <p:nvSpPr>
          <p:cNvPr id="14" name="矩形 13"/>
          <p:cNvSpPr/>
          <p:nvPr/>
        </p:nvSpPr>
        <p:spPr>
          <a:xfrm>
            <a:off x="1540664" y="2443026"/>
            <a:ext cx="3357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Calibri" panose="020F0502020204030204" pitchFamily="34" charset="0"/>
              </a:rPr>
              <a:t>(1)按有理数的定义分类 </a:t>
            </a:r>
          </a:p>
        </p:txBody>
      </p:sp>
      <p:sp>
        <p:nvSpPr>
          <p:cNvPr id="15" name="思想气泡: 云 14"/>
          <p:cNvSpPr/>
          <p:nvPr/>
        </p:nvSpPr>
        <p:spPr>
          <a:xfrm>
            <a:off x="1083666" y="4418020"/>
            <a:ext cx="3998939" cy="1718880"/>
          </a:xfrm>
          <a:prstGeom prst="cloudCallout">
            <a:avLst>
              <a:gd name="adj1" fmla="val -49488"/>
              <a:gd name="adj2" fmla="val 5465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你还有其他的分类方法吗？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91844" y="299776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0664" y="1422774"/>
            <a:ext cx="2494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noProof="1">
                <a:latin typeface="思源宋体 CN Light" panose="02020300000000000000" pitchFamily="18" charset="-122"/>
                <a:ea typeface="思源宋体 CN Light" panose="02020300000000000000" pitchFamily="18" charset="-122"/>
                <a:cs typeface="+mn-ea"/>
                <a:sym typeface="Calibri" panose="020F0502020204030204" pitchFamily="34" charset="0"/>
              </a:rPr>
              <a:t>有理数的分类 </a:t>
            </a:r>
          </a:p>
        </p:txBody>
      </p:sp>
      <p:sp>
        <p:nvSpPr>
          <p:cNvPr id="3" name="矩形 2"/>
          <p:cNvSpPr/>
          <p:nvPr/>
        </p:nvSpPr>
        <p:spPr>
          <a:xfrm>
            <a:off x="3607713" y="3577260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有理数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5082605" y="3198167"/>
            <a:ext cx="339969" cy="1219853"/>
          </a:xfrm>
          <a:prstGeom prst="leftBrace">
            <a:avLst>
              <a:gd name="adj1" fmla="val 61207"/>
              <a:gd name="adj2" fmla="val 50000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02C4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37294" y="4293658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负有理数</a:t>
            </a:r>
          </a:p>
        </p:txBody>
      </p:sp>
      <p:sp>
        <p:nvSpPr>
          <p:cNvPr id="6" name="矩形 5"/>
          <p:cNvSpPr/>
          <p:nvPr/>
        </p:nvSpPr>
        <p:spPr>
          <a:xfrm>
            <a:off x="5437294" y="2967335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正有理数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6952136" y="2733720"/>
            <a:ext cx="339969" cy="832338"/>
          </a:xfrm>
          <a:prstGeom prst="leftBrace">
            <a:avLst>
              <a:gd name="adj1" fmla="val 61207"/>
              <a:gd name="adj2" fmla="val 50000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02C4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59115" y="2589009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正整数</a:t>
            </a:r>
          </a:p>
        </p:txBody>
      </p:sp>
      <p:sp>
        <p:nvSpPr>
          <p:cNvPr id="9" name="矩形 8"/>
          <p:cNvSpPr/>
          <p:nvPr/>
        </p:nvSpPr>
        <p:spPr>
          <a:xfrm>
            <a:off x="7359114" y="3934983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负整数</a:t>
            </a:r>
          </a:p>
        </p:txBody>
      </p:sp>
      <p:sp>
        <p:nvSpPr>
          <p:cNvPr id="10" name="矩形 9"/>
          <p:cNvSpPr/>
          <p:nvPr/>
        </p:nvSpPr>
        <p:spPr>
          <a:xfrm>
            <a:off x="5633487" y="3613855"/>
            <a:ext cx="335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6952136" y="4075520"/>
            <a:ext cx="339969" cy="832338"/>
          </a:xfrm>
          <a:prstGeom prst="leftBrace">
            <a:avLst>
              <a:gd name="adj1" fmla="val 61207"/>
              <a:gd name="adj2" fmla="val 50000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02C4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59111" y="4581449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负分数</a:t>
            </a:r>
          </a:p>
        </p:txBody>
      </p:sp>
      <p:sp>
        <p:nvSpPr>
          <p:cNvPr id="13" name="矩形 12"/>
          <p:cNvSpPr/>
          <p:nvPr/>
        </p:nvSpPr>
        <p:spPr>
          <a:xfrm>
            <a:off x="7371240" y="3235475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正分数</a:t>
            </a:r>
          </a:p>
        </p:txBody>
      </p:sp>
      <p:sp>
        <p:nvSpPr>
          <p:cNvPr id="14" name="矩形 13"/>
          <p:cNvSpPr/>
          <p:nvPr/>
        </p:nvSpPr>
        <p:spPr>
          <a:xfrm>
            <a:off x="1540664" y="2443026"/>
            <a:ext cx="3357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Calibri" panose="020F0502020204030204" pitchFamily="34" charset="0"/>
              </a:rPr>
              <a:t>(2)按有理数的正负分类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91844" y="299776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2969" y="1475230"/>
            <a:ext cx="9226061" cy="4480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（1）经常用到的概念：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“正数和0”统称为非负数；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“负数和0”统称为非正数.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“正整数和0”统称为非负整数；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“负整数和0”统称为非正整数.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（2）因为有限小数和无限循环小数都可以化为分数，所以有限小数与无线循环小数都是有理数；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圆周率π是一个无限不循环小数，因此它不是分数，也不是有理数.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91844" y="299776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 dirty="0"/>
              <a:t>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7785" y="1409619"/>
            <a:ext cx="460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把下列各数分别填入相应的框内:</a:t>
            </a:r>
          </a:p>
        </p:txBody>
      </p:sp>
      <p:sp>
        <p:nvSpPr>
          <p:cNvPr id="3" name="文本框 2"/>
          <p:cNvSpPr txBox="1"/>
          <p:nvPr/>
        </p:nvSpPr>
        <p:spPr>
          <a:xfrm flipH="1">
            <a:off x="2686363" y="2420816"/>
            <a:ext cx="0" cy="2743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16" name="组合 15"/>
          <p:cNvGrpSpPr/>
          <p:nvPr/>
        </p:nvGrpSpPr>
        <p:grpSpPr>
          <a:xfrm>
            <a:off x="1840524" y="3724398"/>
            <a:ext cx="8762129" cy="1725829"/>
            <a:chOff x="1840524" y="3724398"/>
            <a:chExt cx="8762129" cy="1725829"/>
          </a:xfrm>
        </p:grpSpPr>
        <p:sp>
          <p:nvSpPr>
            <p:cNvPr id="4" name="椭圆 3"/>
            <p:cNvSpPr/>
            <p:nvPr/>
          </p:nvSpPr>
          <p:spPr>
            <a:xfrm>
              <a:off x="1840524" y="3724398"/>
              <a:ext cx="1962746" cy="10117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4106985" y="3724398"/>
              <a:ext cx="1962746" cy="10117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373446" y="3724398"/>
              <a:ext cx="1962746" cy="10117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8639907" y="3724398"/>
              <a:ext cx="1962746" cy="101172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413772" y="4967966"/>
              <a:ext cx="792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正数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680233" y="4986716"/>
              <a:ext cx="792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负数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946693" y="4988562"/>
              <a:ext cx="792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整数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9055260" y="4967965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负分数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580855" y="4346643"/>
              <a:ext cx="487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…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834922" y="4344023"/>
              <a:ext cx="487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…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01384" y="4344022"/>
              <a:ext cx="487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…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367844" y="4344022"/>
              <a:ext cx="487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思源宋体 CN Light" panose="02020300000000000000" pitchFamily="18" charset="-122"/>
                  <a:ea typeface="思源宋体 CN Light" panose="02020300000000000000" pitchFamily="18" charset="-122"/>
                </a:rPr>
                <a:t>…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068659" y="3987386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18" name="矩形 17"/>
          <p:cNvSpPr/>
          <p:nvPr/>
        </p:nvSpPr>
        <p:spPr>
          <a:xfrm>
            <a:off x="6657655" y="4001348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19" name="矩形 18"/>
          <p:cNvSpPr/>
          <p:nvPr/>
        </p:nvSpPr>
        <p:spPr>
          <a:xfrm>
            <a:off x="2464548" y="4001348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0" name="矩形 19"/>
          <p:cNvSpPr/>
          <p:nvPr/>
        </p:nvSpPr>
        <p:spPr>
          <a:xfrm>
            <a:off x="3114095" y="3857029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1" name="矩形 20"/>
          <p:cNvSpPr/>
          <p:nvPr/>
        </p:nvSpPr>
        <p:spPr>
          <a:xfrm>
            <a:off x="7460900" y="4001348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4036225" y="3837171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3" name="矩形 22"/>
          <p:cNvSpPr/>
          <p:nvPr/>
        </p:nvSpPr>
        <p:spPr>
          <a:xfrm>
            <a:off x="7052339" y="3994611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4" name="矩形 23"/>
          <p:cNvSpPr/>
          <p:nvPr/>
        </p:nvSpPr>
        <p:spPr>
          <a:xfrm>
            <a:off x="4627023" y="3791232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5" name="矩形 24"/>
          <p:cNvSpPr/>
          <p:nvPr/>
        </p:nvSpPr>
        <p:spPr>
          <a:xfrm>
            <a:off x="4908018" y="4147362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8786050" y="3835013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7" name="矩形 26"/>
          <p:cNvSpPr/>
          <p:nvPr/>
        </p:nvSpPr>
        <p:spPr>
          <a:xfrm>
            <a:off x="9607747" y="4078217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8" name="矩形 27"/>
          <p:cNvSpPr/>
          <p:nvPr/>
        </p:nvSpPr>
        <p:spPr>
          <a:xfrm>
            <a:off x="6888626" y="3654834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9" name="文本框 28"/>
          <p:cNvSpPr txBox="1"/>
          <p:nvPr/>
        </p:nvSpPr>
        <p:spPr>
          <a:xfrm>
            <a:off x="1239444" y="299776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5046" y="1716217"/>
            <a:ext cx="9401907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kern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根据下列数的排列规律，在这列数的后面再添加3个数：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（1）1，-2，3，-4，5，-6，7，-8，____，____，____…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（2）1，-3，1，-3，1，-3，1，-3，____，____，____…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（3）2，-4，6，-8，10，-12，14，-16，____，____，____…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kern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（4）1，-1，2，-3，4，-7，11，-18，____，____，____…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570514" y="2409093"/>
            <a:ext cx="335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7386638" y="2351485"/>
            <a:ext cx="589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330590" y="2351485"/>
            <a:ext cx="487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582997" y="2866293"/>
            <a:ext cx="335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19394" y="2939621"/>
            <a:ext cx="58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29840" y="2866293"/>
            <a:ext cx="335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082634" y="3461179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008357" y="3429000"/>
            <a:ext cx="589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924558" y="3429000"/>
            <a:ext cx="487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820907" y="3982738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603149" y="3991708"/>
            <a:ext cx="6977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- 47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595383" y="3991708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91843" y="299776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3050" y="1221901"/>
            <a:ext cx="910590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很多情况下，工厂生产的产品不能够非常精确，但是只要在允许的范围之内即为合格。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这时为了方便，就会用正负数来表示允许误差。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85008" y="3176893"/>
            <a:ext cx="5177155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某环形零件上标注以下信息（单位：mm）：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06572" y="3873939"/>
            <a:ext cx="3508526" cy="2115590"/>
            <a:chOff x="1739947" y="3878399"/>
            <a:chExt cx="3508526" cy="2115590"/>
          </a:xfrm>
        </p:grpSpPr>
        <p:sp>
          <p:nvSpPr>
            <p:cNvPr id="5" name="椭圆 4"/>
            <p:cNvSpPr/>
            <p:nvPr/>
          </p:nvSpPr>
          <p:spPr>
            <a:xfrm>
              <a:off x="1739947" y="3878399"/>
              <a:ext cx="1814194" cy="181419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箭头连接符 5"/>
            <p:cNvCxnSpPr>
              <a:stCxn id="5" idx="1"/>
              <a:endCxn id="5" idx="5"/>
            </p:cNvCxnSpPr>
            <p:nvPr/>
          </p:nvCxnSpPr>
          <p:spPr>
            <a:xfrm>
              <a:off x="2005630" y="4144082"/>
              <a:ext cx="1282828" cy="1282828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4530007" y="5209159"/>
              <a:ext cx="718466" cy="636240"/>
              <a:chOff x="4218180" y="3376562"/>
              <a:chExt cx="718466" cy="63624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218181" y="3376562"/>
                <a:ext cx="713105" cy="36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+0.02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232608" y="3643470"/>
                <a:ext cx="754380" cy="36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-0.03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395354" y="5162992"/>
              <a:ext cx="1282345" cy="830997"/>
              <a:chOff x="5894561" y="2941776"/>
              <a:chExt cx="1282345" cy="830997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319031" y="2941776"/>
                <a:ext cx="857875" cy="82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b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</a:p>
            </p:txBody>
          </p:sp>
          <p:graphicFrame>
            <p:nvGraphicFramePr>
              <p:cNvPr id="10" name="对象 9"/>
              <p:cNvGraphicFramePr>
                <a:graphicFrameLocks noChangeAspect="1"/>
              </p:cNvGraphicFramePr>
              <p:nvPr/>
            </p:nvGraphicFramePr>
            <p:xfrm>
              <a:off x="5894561" y="3019283"/>
              <a:ext cx="539750" cy="6836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name="Equation" r:id="rId3" imgW="4572000" imgH="5791200" progId="Equation.DSMT4">
                      <p:embed/>
                    </p:oleObj>
                  </mc:Choice>
                  <mc:Fallback>
                    <p:oleObj name="Equation" r:id="rId3" imgW="4572000" imgH="5791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894561" y="3019283"/>
                            <a:ext cx="539750" cy="68368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5" name="矩形 14"/>
          <p:cNvSpPr/>
          <p:nvPr/>
        </p:nvSpPr>
        <p:spPr>
          <a:xfrm>
            <a:off x="4953654" y="3808830"/>
            <a:ext cx="6381096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说明该零件的尺寸标准是50mm；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但实际产品的直径最大可以是50.02mm;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最小直径可以是49.97mm；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所以该零件合格尺寸的范围是49.97mm ~ 50.02mm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87044" y="299776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允许误差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0743" y="1547598"/>
            <a:ext cx="8723086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一袋面粉的质量标注为“20±0.2”（单位：kg），则下列面粉中不合格的是哪一个（          ）</a:t>
            </a:r>
          </a:p>
        </p:txBody>
      </p:sp>
      <p:sp>
        <p:nvSpPr>
          <p:cNvPr id="4" name="矩形 3"/>
          <p:cNvSpPr/>
          <p:nvPr/>
        </p:nvSpPr>
        <p:spPr>
          <a:xfrm>
            <a:off x="2409372" y="3582227"/>
            <a:ext cx="609600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A. 19.8kg       	 	B. 20.15kg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C. 20.21kg    	  	D. 19.95kg     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94652" y="2503962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91844" y="299776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7044" y="299776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  <p:sp>
        <p:nvSpPr>
          <p:cNvPr id="3" name="矩形 2"/>
          <p:cNvSpPr/>
          <p:nvPr/>
        </p:nvSpPr>
        <p:spPr>
          <a:xfrm>
            <a:off x="1559170" y="1421957"/>
            <a:ext cx="907366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1．超市出售的某种品牌的面粉袋上，标有质量为（25±0.2）kg的字样，从中任意拿出两袋，它们的质量最多相差（        ）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A．0.2 kg		B．0.3 kg		C．0.4 kg	     D．50.4 kg</a:t>
            </a:r>
          </a:p>
        </p:txBody>
      </p:sp>
      <p:sp>
        <p:nvSpPr>
          <p:cNvPr id="4" name="矩形 3"/>
          <p:cNvSpPr/>
          <p:nvPr/>
        </p:nvSpPr>
        <p:spPr>
          <a:xfrm>
            <a:off x="1559170" y="3836799"/>
            <a:ext cx="907366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20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2．四个数-3.14，0，1，2中为负数的是（        ）</a:t>
            </a:r>
          </a:p>
          <a:p>
            <a:pPr fontAlgn="ctr">
              <a:lnSpc>
                <a:spcPct val="20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A．-3.14	  B．0		C．1		D．2</a:t>
            </a:r>
          </a:p>
        </p:txBody>
      </p:sp>
      <p:sp>
        <p:nvSpPr>
          <p:cNvPr id="5" name="矩形 4"/>
          <p:cNvSpPr/>
          <p:nvPr/>
        </p:nvSpPr>
        <p:spPr>
          <a:xfrm>
            <a:off x="8916106" y="2095472"/>
            <a:ext cx="4400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6" name="矩形 5"/>
          <p:cNvSpPr/>
          <p:nvPr/>
        </p:nvSpPr>
        <p:spPr>
          <a:xfrm>
            <a:off x="7298324" y="4193903"/>
            <a:ext cx="4400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2215" y="1997839"/>
            <a:ext cx="7326924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3．下列说法中，正确的是(          )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A．有理数分为正数、0和负数	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B．有理数分为正整数、0和负数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C．有理数分为分数、小数和整数	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D．有理数分为正整数、0和负整数</a:t>
            </a:r>
          </a:p>
        </p:txBody>
      </p:sp>
      <p:sp>
        <p:nvSpPr>
          <p:cNvPr id="3" name="矩形 2"/>
          <p:cNvSpPr/>
          <p:nvPr/>
        </p:nvSpPr>
        <p:spPr>
          <a:xfrm>
            <a:off x="6325307" y="2154088"/>
            <a:ext cx="4400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7044" y="299776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2267067" y="2622157"/>
            <a:ext cx="6736080" cy="1737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1、理解负数的引入过程；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2、理解有理数的意义，能够将有理数进行分类；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3、会判断一个数是否是有理数.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87045" y="299776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7044" y="299776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  <p:sp>
        <p:nvSpPr>
          <p:cNvPr id="3" name="矩形 2"/>
          <p:cNvSpPr/>
          <p:nvPr/>
        </p:nvSpPr>
        <p:spPr>
          <a:xfrm>
            <a:off x="1594338" y="1259032"/>
            <a:ext cx="9155723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4．下列语句正确的是(          )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A．“+15米”表示向东走15米	B．0℃表示没有温度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C．﹣a可以表示正数		D．0既是正数也是负数</a:t>
            </a:r>
          </a:p>
        </p:txBody>
      </p:sp>
      <p:sp>
        <p:nvSpPr>
          <p:cNvPr id="5" name="矩形 4"/>
          <p:cNvSpPr/>
          <p:nvPr/>
        </p:nvSpPr>
        <p:spPr>
          <a:xfrm>
            <a:off x="1594338" y="3278123"/>
            <a:ext cx="900332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b="1" kern="10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5．在， ， 0，-1，0.4，π，2，-3，-6这些数中，有理数有m个，自然数有n个，分数有k个，则的值为（       ）</a:t>
            </a:r>
          </a:p>
        </p:txBody>
      </p:sp>
      <p:sp>
        <p:nvSpPr>
          <p:cNvPr id="6" name="矩形 5"/>
          <p:cNvSpPr/>
          <p:nvPr/>
        </p:nvSpPr>
        <p:spPr>
          <a:xfrm>
            <a:off x="2086708" y="4989438"/>
            <a:ext cx="4816158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sz="2400" b="1" kern="100">
                <a:latin typeface="Times New Roman" panose="02020603050405020304" pitchFamily="18" charset="0"/>
                <a:ea typeface="宋体" panose="02010600030101010101" pitchFamily="2" charset="-122"/>
              </a:rPr>
              <a:t>A．3	B．2	C．1	D．4</a:t>
            </a:r>
          </a:p>
        </p:txBody>
      </p:sp>
      <p:sp>
        <p:nvSpPr>
          <p:cNvPr id="7" name="矩形 6"/>
          <p:cNvSpPr/>
          <p:nvPr/>
        </p:nvSpPr>
        <p:spPr>
          <a:xfrm>
            <a:off x="4977153" y="1438980"/>
            <a:ext cx="4400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8" name="矩形 7"/>
          <p:cNvSpPr/>
          <p:nvPr/>
        </p:nvSpPr>
        <p:spPr>
          <a:xfrm>
            <a:off x="9373306" y="4217350"/>
            <a:ext cx="4400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4338" y="1799491"/>
            <a:ext cx="9425354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400" b="1" kern="10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6．下列说法中：①0是最小的整数；②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有理数不是正数就是负数</a:t>
            </a:r>
            <a:r>
              <a:rPr lang="en-US" altLang="zh-CN" sz="2400" b="1" kern="10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；③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非负数就是正数</a:t>
            </a:r>
            <a:r>
              <a:rPr lang="en-US" altLang="zh-CN" sz="2400" b="1" kern="10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；④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不仅是有理数，而且是分数</a:t>
            </a:r>
            <a:r>
              <a:rPr lang="en-US" altLang="zh-CN" sz="2400" b="1" kern="10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；⑤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是无限不循环小数，所以不是有理数</a:t>
            </a:r>
            <a:r>
              <a:rPr lang="en-US" altLang="zh-CN" sz="2400" b="1" kern="10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；⑥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无限小数不都是有理数</a:t>
            </a:r>
            <a:r>
              <a:rPr lang="en-US" altLang="zh-CN" sz="2400" b="1" kern="10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；⑦</a:t>
            </a:r>
            <a:r>
              <a:rPr lang="en-US" altLang="zh-CN" sz="2400" b="1" kern="100" dirty="0" err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正数中没有最小的数，负数中没有最大的数．其中错误的说法的个数为</a:t>
            </a:r>
            <a:r>
              <a:rPr lang="en-US" altLang="zh-CN" sz="2400" b="1" kern="10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         ）</a:t>
            </a:r>
          </a:p>
          <a:p>
            <a:pPr fontAlgn="ctr">
              <a:lnSpc>
                <a:spcPct val="150000"/>
              </a:lnSpc>
            </a:pPr>
            <a:r>
              <a:rPr lang="en-US" altLang="zh-CN" sz="2400" b="1" kern="10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A．7个	B．6个	C．5个	D．4个</a:t>
            </a:r>
          </a:p>
        </p:txBody>
      </p:sp>
      <p:sp>
        <p:nvSpPr>
          <p:cNvPr id="3" name="矩形 2"/>
          <p:cNvSpPr/>
          <p:nvPr/>
        </p:nvSpPr>
        <p:spPr>
          <a:xfrm>
            <a:off x="2140169" y="4381472"/>
            <a:ext cx="4400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7044" y="299776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087045" y="299776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课堂总结</a:t>
            </a:r>
          </a:p>
        </p:txBody>
      </p:sp>
      <p:sp>
        <p:nvSpPr>
          <p:cNvPr id="6" name="圆角矩形 16"/>
          <p:cNvSpPr/>
          <p:nvPr/>
        </p:nvSpPr>
        <p:spPr>
          <a:xfrm>
            <a:off x="5446486" y="2584008"/>
            <a:ext cx="2953663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正数和负数的概念</a:t>
            </a:r>
          </a:p>
        </p:txBody>
      </p:sp>
      <p:sp>
        <p:nvSpPr>
          <p:cNvPr id="8" name="圆角矩形 17"/>
          <p:cNvSpPr/>
          <p:nvPr/>
        </p:nvSpPr>
        <p:spPr>
          <a:xfrm>
            <a:off x="3662897" y="3255724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知识</a:t>
            </a:r>
          </a:p>
        </p:txBody>
      </p:sp>
      <p:sp>
        <p:nvSpPr>
          <p:cNvPr id="9" name="圆角矩形 22"/>
          <p:cNvSpPr/>
          <p:nvPr/>
        </p:nvSpPr>
        <p:spPr>
          <a:xfrm>
            <a:off x="3662897" y="5100617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考点</a:t>
            </a:r>
          </a:p>
        </p:txBody>
      </p:sp>
      <p:sp>
        <p:nvSpPr>
          <p:cNvPr id="10" name="圆角矩形 23"/>
          <p:cNvSpPr/>
          <p:nvPr/>
        </p:nvSpPr>
        <p:spPr>
          <a:xfrm>
            <a:off x="5446488" y="5113194"/>
            <a:ext cx="2953663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把有理数进行分类</a:t>
            </a:r>
          </a:p>
        </p:txBody>
      </p:sp>
      <p:sp>
        <p:nvSpPr>
          <p:cNvPr id="11" name="圆角矩形 16"/>
          <p:cNvSpPr/>
          <p:nvPr/>
        </p:nvSpPr>
        <p:spPr>
          <a:xfrm>
            <a:off x="5446487" y="3927440"/>
            <a:ext cx="2953663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有理数的概念及分类</a:t>
            </a:r>
          </a:p>
        </p:txBody>
      </p:sp>
      <p:sp>
        <p:nvSpPr>
          <p:cNvPr id="12" name="圆角矩形 16"/>
          <p:cNvSpPr/>
          <p:nvPr/>
        </p:nvSpPr>
        <p:spPr>
          <a:xfrm>
            <a:off x="5446487" y="3255724"/>
            <a:ext cx="2953663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0的意义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4970888" y="2962575"/>
            <a:ext cx="393840" cy="1160584"/>
          </a:xfrm>
          <a:prstGeom prst="leftBrace">
            <a:avLst>
              <a:gd name="adj1" fmla="val 73671"/>
              <a:gd name="adj2" fmla="val 50000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67126" y="1264893"/>
            <a:ext cx="4657748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239500" y="12560300"/>
            <a:ext cx="355600" cy="2540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9445" y="299776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重难点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08117" y="2464251"/>
            <a:ext cx="56692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有理数的意义，判断一个数是否为有理数。</a:t>
            </a:r>
          </a:p>
        </p:txBody>
      </p:sp>
      <p:sp>
        <p:nvSpPr>
          <p:cNvPr id="4" name="矩形: 圆角 7"/>
          <p:cNvSpPr/>
          <p:nvPr/>
        </p:nvSpPr>
        <p:spPr>
          <a:xfrm>
            <a:off x="2489034" y="2464251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重点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06517" y="4223480"/>
            <a:ext cx="378151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有理数的分类。</a:t>
            </a:r>
          </a:p>
        </p:txBody>
      </p:sp>
      <p:sp>
        <p:nvSpPr>
          <p:cNvPr id="6" name="矩形: 圆角 7"/>
          <p:cNvSpPr/>
          <p:nvPr/>
        </p:nvSpPr>
        <p:spPr>
          <a:xfrm>
            <a:off x="2489034" y="4223480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1391845" y="299776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 dirty="0"/>
              <a:t>回顾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63713" y="1533770"/>
            <a:ext cx="8864573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（1）如果飞机上升200m记作+200m，那么飞机下降300m，可记作_____________m。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（2）如果规定铅球的质量高于标准质量为正，低于标准质量为负，那么：甲铅球高于标准质量0.003kg，可记作__________g；乙铅球低于标准质量0.002kg，可记作_________g.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（3）某股票上涨1.8%记作+1.8%，那么下跌2.1%可记作______.</a:t>
            </a:r>
          </a:p>
        </p:txBody>
      </p:sp>
      <p:sp>
        <p:nvSpPr>
          <p:cNvPr id="4" name="矩形 3"/>
          <p:cNvSpPr/>
          <p:nvPr/>
        </p:nvSpPr>
        <p:spPr>
          <a:xfrm>
            <a:off x="2880941" y="2083750"/>
            <a:ext cx="835343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-300</a:t>
            </a:r>
          </a:p>
        </p:txBody>
      </p:sp>
      <p:sp>
        <p:nvSpPr>
          <p:cNvPr id="14" name="矩形 13"/>
          <p:cNvSpPr/>
          <p:nvPr/>
        </p:nvSpPr>
        <p:spPr>
          <a:xfrm>
            <a:off x="8695589" y="3217096"/>
            <a:ext cx="11861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+0.003</a:t>
            </a:r>
          </a:p>
        </p:txBody>
      </p:sp>
      <p:sp>
        <p:nvSpPr>
          <p:cNvPr id="15" name="矩形 14"/>
          <p:cNvSpPr/>
          <p:nvPr/>
        </p:nvSpPr>
        <p:spPr>
          <a:xfrm>
            <a:off x="6947848" y="3740315"/>
            <a:ext cx="11020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-0.002</a:t>
            </a:r>
          </a:p>
        </p:txBody>
      </p:sp>
      <p:sp>
        <p:nvSpPr>
          <p:cNvPr id="16" name="矩形 15"/>
          <p:cNvSpPr/>
          <p:nvPr/>
        </p:nvSpPr>
        <p:spPr>
          <a:xfrm>
            <a:off x="9410695" y="4294225"/>
            <a:ext cx="1102042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-2.1%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391844" y="299776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 dirty="0"/>
              <a:t>正数</a:t>
            </a:r>
          </a:p>
        </p:txBody>
      </p:sp>
      <p:sp>
        <p:nvSpPr>
          <p:cNvPr id="2" name="矩形 1"/>
          <p:cNvSpPr/>
          <p:nvPr/>
        </p:nvSpPr>
        <p:spPr>
          <a:xfrm>
            <a:off x="1753680" y="1774543"/>
            <a:ext cx="8684637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Arial" panose="020B0604020202020204" pitchFamily="34" charset="0"/>
              </a:rPr>
              <a:t>在前面的问题中，出现了+200，+0.003，＋1.8％等数，这些数都是我们前面所学过的数，它们在问题中分别表示上升200m、高于标准质量0.003kg等，我们把这些在已学过的数（0除外）的前面添上“+”得到的数叫做正数；正数中的“+”可省略不写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7038" y="1739691"/>
            <a:ext cx="8650233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宋体" panose="02010600030101010101" pitchFamily="2" charset="-122"/>
              </a:rPr>
              <a:t>－300、－0.002、－2.1％等数，在问题中，分别表示下降300m、低于标准质量0.002kg等，我们把在已学过的数（0除外）的前面加上“－”得到的数叫做负数.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1737284" y="4671854"/>
            <a:ext cx="4220308" cy="616299"/>
          </a:xfrm>
          <a:prstGeom prst="roundRect">
            <a:avLst>
              <a:gd name="adj" fmla="val 35689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Arial" panose="020B0604020202020204" pitchFamily="34" charset="0"/>
              </a:rPr>
              <a:t>0既不是正数也不是负数.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737284" y="5515078"/>
            <a:ext cx="4220308" cy="616299"/>
          </a:xfrm>
          <a:prstGeom prst="roundRect">
            <a:avLst>
              <a:gd name="adj" fmla="val 33787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Arial" panose="020B0604020202020204" pitchFamily="34" charset="0"/>
              </a:rPr>
              <a:t>0是正数和负数的分界线</a:t>
            </a:r>
          </a:p>
        </p:txBody>
      </p:sp>
      <p:sp>
        <p:nvSpPr>
          <p:cNvPr id="4" name="思想气泡: 云 3"/>
          <p:cNvSpPr/>
          <p:nvPr/>
        </p:nvSpPr>
        <p:spPr>
          <a:xfrm>
            <a:off x="5361355" y="3429000"/>
            <a:ext cx="4138246" cy="1459523"/>
          </a:xfrm>
          <a:prstGeom prst="cloudCallout">
            <a:avLst>
              <a:gd name="adj1" fmla="val 81717"/>
              <a:gd name="adj2" fmla="val 4624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思考：0是正数还是负数？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91844" y="299776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 dirty="0"/>
              <a:t>负数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7785" y="2030943"/>
            <a:ext cx="5669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判断下列各数哪些是正数，哪些是负数：</a:t>
            </a:r>
          </a:p>
        </p:txBody>
      </p:sp>
      <p:sp>
        <p:nvSpPr>
          <p:cNvPr id="4" name="矩形 3"/>
          <p:cNvSpPr/>
          <p:nvPr/>
        </p:nvSpPr>
        <p:spPr>
          <a:xfrm>
            <a:off x="1886302" y="3035911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1239444" y="299776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46250" y="3025938"/>
            <a:ext cx="88773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不对，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“0”不仅可以表示“没有”，而且具有非常确定的含义。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如：温度0℃不能说没有温度；0点表示每天的起点时刻等等。</a:t>
            </a:r>
          </a:p>
        </p:txBody>
      </p:sp>
      <p:sp>
        <p:nvSpPr>
          <p:cNvPr id="3" name="矩形 2"/>
          <p:cNvSpPr/>
          <p:nvPr/>
        </p:nvSpPr>
        <p:spPr>
          <a:xfrm>
            <a:off x="1527788" y="1837297"/>
            <a:ext cx="4678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“0” 的意义就是“没有”对吗？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5781" y="299776"/>
            <a:ext cx="128460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en-US" altLang="zh-CN" dirty="0"/>
              <a:t>0的意义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91844" y="299776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pitchFamily="65" charset="-122"/>
                <a:ea typeface="方正北魏楷书简体" panose="03000509000000000000" pitchFamily="65" charset="-122"/>
              </a:defRPr>
            </a:lvl1pPr>
          </a:lstStyle>
          <a:p>
            <a:r>
              <a:rPr lang="zh-CN" altLang="en-US"/>
              <a:t>练习</a:t>
            </a:r>
          </a:p>
        </p:txBody>
      </p:sp>
      <p:sp>
        <p:nvSpPr>
          <p:cNvPr id="5" name="矩形 4"/>
          <p:cNvSpPr/>
          <p:nvPr/>
        </p:nvSpPr>
        <p:spPr>
          <a:xfrm>
            <a:off x="2298700" y="1681481"/>
            <a:ext cx="6096000" cy="37490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b="1" kern="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下列关于“0”的叙述，不正确的是 (          )</a:t>
            </a:r>
          </a:p>
          <a:p>
            <a:pPr algn="just">
              <a:lnSpc>
                <a:spcPct val="200000"/>
              </a:lnSpc>
            </a:pPr>
            <a:r>
              <a:rPr lang="zh-CN" altLang="en-US" sz="2400" b="1" kern="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A. 0 是正数与负数的分界</a:t>
            </a:r>
          </a:p>
          <a:p>
            <a:pPr algn="just">
              <a:lnSpc>
                <a:spcPct val="200000"/>
              </a:lnSpc>
            </a:pPr>
            <a:r>
              <a:rPr lang="zh-CN" altLang="en-US" sz="2400" b="1" kern="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B. 0 比任何负数都大</a:t>
            </a:r>
          </a:p>
          <a:p>
            <a:pPr algn="just">
              <a:lnSpc>
                <a:spcPct val="200000"/>
              </a:lnSpc>
            </a:pPr>
            <a:r>
              <a:rPr lang="zh-CN" altLang="en-US" sz="2400" b="1" kern="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C. 0 只表示没有</a:t>
            </a:r>
          </a:p>
          <a:p>
            <a:pPr algn="just">
              <a:lnSpc>
                <a:spcPct val="200000"/>
              </a:lnSpc>
            </a:pPr>
            <a:r>
              <a:rPr lang="zh-CN" altLang="en-US" sz="2400" b="1" kern="0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D. 0 常用来表示某种量的基准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95823" y="1873955"/>
            <a:ext cx="476568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FIRST_PUBLISH" val="1"/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宽屏</PresentationFormat>
  <Paragraphs>160</Paragraphs>
  <Slides>23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等线</vt:lpstr>
      <vt:lpstr>等线 Light</vt:lpstr>
      <vt:lpstr>方正北魏楷书简体</vt:lpstr>
      <vt:lpstr>楷体</vt:lpstr>
      <vt:lpstr>思源黑体 CN Heavy</vt:lpstr>
      <vt:lpstr>思源宋体 CN Light</vt:lpstr>
      <vt:lpstr>宋体</vt:lpstr>
      <vt:lpstr>微软雅黑</vt:lpstr>
      <vt:lpstr>Arial</vt:lpstr>
      <vt:lpstr>Calibri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2021-09-12T23:14:00Z</cp:lastPrinted>
  <dcterms:created xsi:type="dcterms:W3CDTF">2021-09-12T23:14:00Z</dcterms:created>
  <dcterms:modified xsi:type="dcterms:W3CDTF">2023-01-16T21:18:12Z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F22A507CC0444A6AA3F670330FBE5892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