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DC55-E3E2-499E-B82A-48083B70475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F5AF-210D-4B2B-A8BD-D53A6AEED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microsoft.com/office/2007/relationships/media" Target="../media/media4.mp3"/><Relationship Id="rId18" Type="http://schemas.openxmlformats.org/officeDocument/2006/relationships/audio" Target="../media/media6.mp3"/><Relationship Id="rId3" Type="http://schemas.openxmlformats.org/officeDocument/2006/relationships/tags" Target="../tags/tag3.xml"/><Relationship Id="rId21" Type="http://schemas.microsoft.com/office/2007/relationships/media" Target="../media/media8.mp3"/><Relationship Id="rId7" Type="http://schemas.microsoft.com/office/2007/relationships/media" Target="../media/media1.mp3"/><Relationship Id="rId12" Type="http://schemas.openxmlformats.org/officeDocument/2006/relationships/audio" Target="../media/media3.mp3"/><Relationship Id="rId17" Type="http://schemas.microsoft.com/office/2007/relationships/media" Target="../media/media6.mp3"/><Relationship Id="rId2" Type="http://schemas.openxmlformats.org/officeDocument/2006/relationships/tags" Target="../tags/tag2.xml"/><Relationship Id="rId16" Type="http://schemas.openxmlformats.org/officeDocument/2006/relationships/audio" Target="../media/media5.mp3"/><Relationship Id="rId20" Type="http://schemas.openxmlformats.org/officeDocument/2006/relationships/audio" Target="../media/media7.mp3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microsoft.com/office/2007/relationships/media" Target="../media/media3.mp3"/><Relationship Id="rId24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microsoft.com/office/2007/relationships/media" Target="../media/media5.mp3"/><Relationship Id="rId23" Type="http://schemas.openxmlformats.org/officeDocument/2006/relationships/slideLayout" Target="../slideLayouts/slideLayout2.xml"/><Relationship Id="rId10" Type="http://schemas.openxmlformats.org/officeDocument/2006/relationships/audio" Target="../media/media2.mp3"/><Relationship Id="rId19" Type="http://schemas.microsoft.com/office/2007/relationships/media" Target="../media/media7.mp3"/><Relationship Id="rId4" Type="http://schemas.openxmlformats.org/officeDocument/2006/relationships/tags" Target="../tags/tag4.xml"/><Relationship Id="rId9" Type="http://schemas.microsoft.com/office/2007/relationships/media" Target="../media/media2.mp3"/><Relationship Id="rId14" Type="http://schemas.openxmlformats.org/officeDocument/2006/relationships/audio" Target="../media/media4.mp3"/><Relationship Id="rId22" Type="http://schemas.openxmlformats.org/officeDocument/2006/relationships/audio" Target="../media/media8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3" Type="http://schemas.openxmlformats.org/officeDocument/2006/relationships/tags" Target="../tags/tag9.xml"/><Relationship Id="rId7" Type="http://schemas.microsoft.com/office/2007/relationships/media" Target="../media/media9.mp3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2.png"/><Relationship Id="rId5" Type="http://schemas.openxmlformats.org/officeDocument/2006/relationships/tags" Target="../tags/tag11.xml"/><Relationship Id="rId10" Type="http://schemas.openxmlformats.org/officeDocument/2006/relationships/image" Target="../media/image3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0" y="1371600"/>
            <a:ext cx="9144000" cy="232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zh-CN" sz="3200" dirty="0">
                <a:cs typeface="Times New Roman" panose="02020603050405020304" pitchFamily="18" charset="0"/>
              </a:rPr>
              <a:t>Unit 8 </a:t>
            </a:r>
            <a:r>
              <a:rPr lang="en-US" altLang="zh-CN" sz="3200" dirty="0"/>
              <a:t>Countries around the World</a:t>
            </a:r>
            <a:endParaRPr lang="en-US" altLang="zh-CN" sz="32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en-US" altLang="zh-CN" sz="4800" dirty="0" smtClean="0">
                <a:cs typeface="Times New Roman" panose="02020603050405020304" pitchFamily="18" charset="0"/>
              </a:rPr>
              <a:t>The </a:t>
            </a:r>
            <a:r>
              <a:rPr lang="en-US" altLang="zh-CN" sz="4800" dirty="0">
                <a:cs typeface="Times New Roman" panose="02020603050405020304" pitchFamily="18" charset="0"/>
              </a:rPr>
              <a:t>U.K. and Australia</a:t>
            </a:r>
            <a:endParaRPr lang="zh-CN" altLang="en-US" sz="4800" dirty="0"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4754" y="54102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124200" y="17420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60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 Unicode MS" panose="020B0604020202020204" pitchFamily="34" charset="-122"/>
              </a:rPr>
              <a:t>再见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words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5" name="菱形 14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029200" y="1259268"/>
            <a:ext cx="3886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73025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adj.&amp;</a:t>
            </a:r>
            <a:r>
              <a:rPr kumimoji="0" lang="en-US" altLang="zh-CN" sz="1800" b="0" dirty="0" err="1"/>
              <a:t>pron</a:t>
            </a:r>
            <a:r>
              <a:rPr kumimoji="0" lang="en-US" altLang="zh-CN" sz="1800" b="0" dirty="0"/>
              <a:t>.</a:t>
            </a:r>
            <a:r>
              <a:rPr kumimoji="0" lang="zh-CN" altLang="en-US" sz="1800" b="0" dirty="0"/>
              <a:t>一样的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 err="1"/>
              <a:t>conj</a:t>
            </a:r>
            <a:r>
              <a:rPr kumimoji="0" lang="en-US" altLang="zh-CN" sz="1800" b="0" dirty="0"/>
              <a:t>.&amp;prep.</a:t>
            </a:r>
            <a:r>
              <a:rPr kumimoji="0" lang="zh-CN" altLang="en-US" sz="1800" b="0" dirty="0"/>
              <a:t>和</a:t>
            </a:r>
            <a:r>
              <a:rPr kumimoji="0" lang="en-US" altLang="zh-CN" sz="1800" b="0" dirty="0"/>
              <a:t>....</a:t>
            </a:r>
            <a:r>
              <a:rPr kumimoji="0" lang="zh-CN" altLang="en-US" sz="1800" b="0" dirty="0"/>
              <a:t>一样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大本钟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塔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堪培拉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袋鼠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歌剧院；歌剧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悉尼歌剧院</a:t>
            </a:r>
            <a:endParaRPr kumimoji="0" lang="en-US" altLang="zh-CN" sz="1800" b="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524001" y="1397000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same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524000" y="1905000"/>
            <a:ext cx="103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524000" y="3071283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tower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524000" y="2484967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Big Ben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524000" y="3619501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Canberra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524000" y="4140201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kangaroo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524000" y="4648201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opera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524000" y="5257801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Sydney Opera House</a:t>
            </a:r>
          </a:p>
        </p:txBody>
      </p:sp>
      <p:pic>
        <p:nvPicPr>
          <p:cNvPr id="2" name="sam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209800" y="1295400"/>
            <a:ext cx="609600" cy="812800"/>
          </a:xfrm>
          <a:prstGeom prst="rect">
            <a:avLst/>
          </a:prstGeom>
        </p:spPr>
      </p:pic>
      <p:pic>
        <p:nvPicPr>
          <p:cNvPr id="3" name="a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905000" y="1803400"/>
            <a:ext cx="609600" cy="812800"/>
          </a:xfrm>
          <a:prstGeom prst="rect">
            <a:avLst/>
          </a:prstGeom>
        </p:spPr>
      </p:pic>
      <p:pic>
        <p:nvPicPr>
          <p:cNvPr id="4" name="Big Ben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438400" y="2311400"/>
            <a:ext cx="609600" cy="812800"/>
          </a:xfrm>
          <a:prstGeom prst="rect">
            <a:avLst/>
          </a:prstGeom>
        </p:spPr>
      </p:pic>
      <p:pic>
        <p:nvPicPr>
          <p:cNvPr id="5" name="tower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209800" y="3022600"/>
            <a:ext cx="609600" cy="812800"/>
          </a:xfrm>
          <a:prstGeom prst="rect">
            <a:avLst/>
          </a:prstGeom>
        </p:spPr>
      </p:pic>
      <p:pic>
        <p:nvPicPr>
          <p:cNvPr id="6" name="Canberra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590800" y="3530600"/>
            <a:ext cx="609600" cy="812800"/>
          </a:xfrm>
          <a:prstGeom prst="rect">
            <a:avLst/>
          </a:prstGeom>
        </p:spPr>
      </p:pic>
      <p:pic>
        <p:nvPicPr>
          <p:cNvPr id="7" name="kangaro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590800" y="4038600"/>
            <a:ext cx="609600" cy="812800"/>
          </a:xfrm>
          <a:prstGeom prst="rect">
            <a:avLst/>
          </a:prstGeom>
        </p:spPr>
      </p:pic>
      <p:pic>
        <p:nvPicPr>
          <p:cNvPr id="24" name="opera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209800" y="4546600"/>
            <a:ext cx="609600" cy="812800"/>
          </a:xfrm>
          <a:prstGeom prst="rect">
            <a:avLst/>
          </a:prstGeom>
        </p:spPr>
      </p:pic>
      <p:pic>
        <p:nvPicPr>
          <p:cNvPr id="25" name="Sydney Opera Hous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657600" y="51562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8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Listen and read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2" name="菱形 11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4200" y="1397001"/>
            <a:ext cx="3429000" cy="5348871"/>
          </a:xfrm>
          <a:prstGeom prst="rect">
            <a:avLst/>
          </a:prstGeom>
        </p:spPr>
      </p:pic>
      <p:pic>
        <p:nvPicPr>
          <p:cNvPr id="3" name="七年级上册Unit 8-Lesson 47课文音频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00400" y="1778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Phrases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44666" y="2132879"/>
            <a:ext cx="7086600" cy="280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zh-CN" altLang="en-US" sz="2000" b="0" dirty="0"/>
              <a:t>阅读课文找出下列短语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1.</a:t>
            </a:r>
            <a:r>
              <a:rPr kumimoji="0" lang="zh-CN" altLang="en-US" sz="2000" b="0" dirty="0"/>
              <a:t>这是英国的</a:t>
            </a:r>
            <a:r>
              <a:rPr kumimoji="0" lang="en-US" altLang="zh-CN" sz="2000" b="0" dirty="0"/>
              <a:t>.....</a:t>
            </a:r>
            <a:r>
              <a:rPr kumimoji="0" lang="en-US" altLang="zh-CN" sz="2000" b="0" dirty="0">
                <a:latin typeface="宋体" panose="02010600030101010101" pitchFamily="2" charset="-122"/>
              </a:rPr>
              <a:t>_________________</a:t>
            </a:r>
            <a:endParaRPr kumimoji="0" lang="en-US" altLang="zh-CN" sz="2000" b="0" dirty="0"/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2.</a:t>
            </a:r>
            <a:r>
              <a:rPr kumimoji="0" lang="zh-CN" altLang="en-US" sz="2000" b="0" dirty="0"/>
              <a:t>英国地图</a:t>
            </a:r>
            <a:r>
              <a:rPr kumimoji="0" lang="en-US" altLang="zh-CN" sz="2000" b="0" dirty="0"/>
              <a:t>___________________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3.</a:t>
            </a:r>
            <a:r>
              <a:rPr kumimoji="0" lang="zh-CN" altLang="en-US" sz="2000" b="0" dirty="0"/>
              <a:t>这是</a:t>
            </a:r>
            <a:r>
              <a:rPr kumimoji="0" lang="en-US" altLang="zh-CN" sz="2000" b="0" dirty="0"/>
              <a:t>.._________   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4.</a:t>
            </a:r>
            <a:r>
              <a:rPr kumimoji="0" lang="zh-CN" altLang="en-US" sz="2000" b="0" dirty="0"/>
              <a:t>一个著名的塔钟在</a:t>
            </a:r>
            <a:r>
              <a:rPr kumimoji="0" lang="en-US" altLang="zh-CN" sz="2000" b="0" dirty="0"/>
              <a:t>......_____________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5.</a:t>
            </a:r>
            <a:r>
              <a:rPr kumimoji="0" lang="zh-CN" altLang="en-US" sz="2000" b="0" dirty="0"/>
              <a:t>澳大利亚国旗</a:t>
            </a:r>
            <a:r>
              <a:rPr kumimoji="0" lang="en-US" altLang="zh-CN" sz="2000" b="0" dirty="0"/>
              <a:t>______________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76600" y="2343150"/>
            <a:ext cx="3352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It’s the U.K.’s.......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276600" y="4476750"/>
            <a:ext cx="255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Australia’s flag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 rot="10800000" flipV="1">
            <a:off x="4038600" y="3950843"/>
            <a:ext cx="3733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It is a famous clock tower in.....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362200" y="3460750"/>
            <a:ext cx="2286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Here’s the...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743200" y="2851150"/>
            <a:ext cx="28511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a map of the U.K.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7800" y="4096800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Those shirts are the same size as yours.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那些衬衫和你的</a:t>
            </a:r>
            <a:r>
              <a:rPr lang="en-US" altLang="zh-CN" kern="100" dirty="0">
                <a:latin typeface="Times New Roman" panose="02020603050405020304" pitchFamily="18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</a:rPr>
              <a:t>衬衫</a:t>
            </a:r>
            <a:r>
              <a:rPr lang="en-US" altLang="zh-CN" kern="100" dirty="0">
                <a:latin typeface="Times New Roman" panose="02020603050405020304" pitchFamily="18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</a:rPr>
              <a:t>尺寸一样大。</a:t>
            </a:r>
          </a:p>
        </p:txBody>
      </p:sp>
      <p:sp>
        <p:nvSpPr>
          <p:cNvPr id="3" name="矩形 2"/>
          <p:cNvSpPr/>
          <p:nvPr/>
        </p:nvSpPr>
        <p:spPr>
          <a:xfrm>
            <a:off x="1295401" y="1658399"/>
            <a:ext cx="44909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same adj. </a:t>
            </a:r>
            <a:r>
              <a:rPr lang="zh-CN" altLang="zh-CN" b="1" kern="100" dirty="0">
                <a:latin typeface="Times New Roman" panose="02020603050405020304" pitchFamily="18" charset="0"/>
              </a:rPr>
              <a:t>＆</a:t>
            </a:r>
            <a:r>
              <a:rPr lang="en-US" altLang="zh-CN" b="1" kern="100" dirty="0">
                <a:latin typeface="Times New Roman" panose="02020603050405020304" pitchFamily="18" charset="0"/>
              </a:rPr>
              <a:t>pron. </a:t>
            </a:r>
            <a:r>
              <a:rPr lang="zh-CN" altLang="zh-CN" b="1" kern="100" dirty="0">
                <a:latin typeface="Times New Roman" panose="02020603050405020304" pitchFamily="18" charset="0"/>
              </a:rPr>
              <a:t>一样</a:t>
            </a:r>
            <a:r>
              <a:rPr lang="en-US" altLang="zh-CN" b="1" kern="100" dirty="0">
                <a:latin typeface="Times New Roman" panose="02020603050405020304" pitchFamily="18" charset="0"/>
              </a:rPr>
              <a:t>(</a:t>
            </a:r>
            <a:r>
              <a:rPr lang="zh-CN" altLang="zh-CN" b="1" kern="100" dirty="0">
                <a:latin typeface="Times New Roman" panose="02020603050405020304" pitchFamily="18" charset="0"/>
              </a:rPr>
              <a:t>的</a:t>
            </a:r>
            <a:r>
              <a:rPr lang="en-US" altLang="zh-CN" b="1" kern="100" dirty="0">
                <a:latin typeface="Times New Roman" panose="02020603050405020304" pitchFamily="18" charset="0"/>
              </a:rPr>
              <a:t>)</a:t>
            </a:r>
            <a:r>
              <a:rPr lang="zh-CN" altLang="zh-CN" b="1" kern="100" dirty="0">
                <a:latin typeface="Times New Roman" panose="02020603050405020304" pitchFamily="18" charset="0"/>
              </a:rPr>
              <a:t>；相同</a:t>
            </a:r>
            <a:r>
              <a:rPr lang="en-US" altLang="zh-CN" b="1" kern="100" dirty="0">
                <a:latin typeface="Times New Roman" panose="02020603050405020304" pitchFamily="18" charset="0"/>
              </a:rPr>
              <a:t>(</a:t>
            </a:r>
            <a:r>
              <a:rPr lang="zh-CN" altLang="zh-CN" b="1" kern="100" dirty="0">
                <a:latin typeface="Times New Roman" panose="02020603050405020304" pitchFamily="18" charset="0"/>
              </a:rPr>
              <a:t>的</a:t>
            </a:r>
            <a:r>
              <a:rPr lang="en-US" altLang="zh-CN" b="1" kern="100" dirty="0">
                <a:latin typeface="Times New Roman" panose="02020603050405020304" pitchFamily="18" charset="0"/>
              </a:rPr>
              <a:t>)</a:t>
            </a:r>
            <a:endParaRPr lang="zh-CN" altLang="zh-CN" b="1" kern="100" dirty="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4000" y="2369599"/>
            <a:ext cx="6172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same</a:t>
            </a:r>
            <a:r>
              <a:rPr lang="zh-CN" altLang="zh-CN" kern="100" dirty="0">
                <a:latin typeface="Times New Roman" panose="02020603050405020304" pitchFamily="18" charset="0"/>
              </a:rPr>
              <a:t>作形容词时，常与定冠词</a:t>
            </a:r>
            <a:r>
              <a:rPr lang="en-US" altLang="zh-CN" kern="100" dirty="0">
                <a:latin typeface="Times New Roman" panose="02020603050405020304" pitchFamily="18" charset="0"/>
              </a:rPr>
              <a:t>the</a:t>
            </a:r>
            <a:r>
              <a:rPr lang="zh-CN" altLang="zh-CN" kern="100" dirty="0">
                <a:latin typeface="Times New Roman" panose="02020603050405020304" pitchFamily="18" charset="0"/>
              </a:rPr>
              <a:t>连用，表示“同样的……”，后接可数名词的单数形式。其反义词为</a:t>
            </a:r>
            <a:r>
              <a:rPr lang="en-US" altLang="zh-CN" kern="100" dirty="0">
                <a:latin typeface="Times New Roman" panose="02020603050405020304" pitchFamily="18" charset="0"/>
              </a:rPr>
              <a:t>different</a:t>
            </a:r>
            <a:r>
              <a:rPr lang="zh-CN" altLang="zh-CN" kern="100" dirty="0">
                <a:latin typeface="Times New Roman" panose="02020603050405020304" pitchFamily="18" charset="0"/>
              </a:rPr>
              <a:t>。常用词组</a:t>
            </a:r>
            <a:r>
              <a:rPr lang="en-US" altLang="zh-CN" kern="100" dirty="0">
                <a:latin typeface="Times New Roman" panose="02020603050405020304" pitchFamily="18" charset="0"/>
              </a:rPr>
              <a:t>the same...as...</a:t>
            </a:r>
            <a:r>
              <a:rPr lang="zh-CN" altLang="zh-CN" kern="100" dirty="0">
                <a:latin typeface="Times New Roman" panose="02020603050405020304" pitchFamily="18" charset="0"/>
              </a:rPr>
              <a:t>意为“和……一样”。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95400" y="2616201"/>
            <a:ext cx="5791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There is a table in the corner.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有一张桌子在角落里。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 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9201" y="1905001"/>
            <a:ext cx="276453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in the corner </a:t>
            </a:r>
            <a:r>
              <a:rPr lang="zh-CN" altLang="zh-CN" b="1" kern="100" dirty="0">
                <a:latin typeface="Times New Roman" panose="02020603050405020304" pitchFamily="18" charset="0"/>
              </a:rPr>
              <a:t>在角落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66800" y="3733801"/>
            <a:ext cx="693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One of the most important things in 2016 is the 31th Olympic Games in Rio de Janeiro.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2016</a:t>
            </a:r>
            <a:r>
              <a:rPr lang="zh-CN" altLang="zh-CN" kern="100" dirty="0">
                <a:latin typeface="Times New Roman" panose="02020603050405020304" pitchFamily="18" charset="0"/>
              </a:rPr>
              <a:t>年最重要的事情之一就是在里约热内卢举办的第</a:t>
            </a:r>
            <a:r>
              <a:rPr lang="en-US" altLang="zh-CN" kern="100" dirty="0">
                <a:latin typeface="Times New Roman" panose="02020603050405020304" pitchFamily="18" charset="0"/>
              </a:rPr>
              <a:t>31</a:t>
            </a:r>
            <a:r>
              <a:rPr lang="zh-CN" altLang="zh-CN" kern="100" dirty="0">
                <a:latin typeface="Times New Roman" panose="02020603050405020304" pitchFamily="18" charset="0"/>
              </a:rPr>
              <a:t>届奥运会。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0600" y="1397001"/>
            <a:ext cx="24400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one of...</a:t>
            </a:r>
            <a:r>
              <a:rPr lang="zh-CN" altLang="zh-CN" b="1" kern="100" dirty="0">
                <a:latin typeface="Times New Roman" panose="02020603050405020304" pitchFamily="18" charset="0"/>
              </a:rPr>
              <a:t>……之一</a:t>
            </a:r>
          </a:p>
        </p:txBody>
      </p:sp>
      <p:sp>
        <p:nvSpPr>
          <p:cNvPr id="4" name="矩形 3"/>
          <p:cNvSpPr/>
          <p:nvPr/>
        </p:nvSpPr>
        <p:spPr>
          <a:xfrm>
            <a:off x="1066800" y="2006601"/>
            <a:ext cx="6629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</a:rPr>
              <a:t>one of...</a:t>
            </a:r>
            <a:r>
              <a:rPr lang="zh-CN" altLang="zh-CN" kern="100" dirty="0">
                <a:latin typeface="Times New Roman" panose="02020603050405020304" pitchFamily="18" charset="0"/>
              </a:rPr>
              <a:t>意为“……之一”，后面接名词或代词的复数形式。</a:t>
            </a:r>
          </a:p>
        </p:txBody>
      </p:sp>
      <p:sp>
        <p:nvSpPr>
          <p:cNvPr id="5" name="矩形 4"/>
          <p:cNvSpPr/>
          <p:nvPr/>
        </p:nvSpPr>
        <p:spPr>
          <a:xfrm>
            <a:off x="1066800" y="2514601"/>
            <a:ext cx="6400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Bob is one of my best friends. </a:t>
            </a:r>
            <a:r>
              <a:rPr lang="zh-CN" altLang="zh-CN" kern="100" dirty="0">
                <a:latin typeface="Times New Roman" panose="02020603050405020304" pitchFamily="18" charset="0"/>
              </a:rPr>
              <a:t>鲍勃是我最好的朋友之一。</a:t>
            </a:r>
          </a:p>
        </p:txBody>
      </p:sp>
      <p:sp>
        <p:nvSpPr>
          <p:cNvPr id="6" name="矩形 5"/>
          <p:cNvSpPr/>
          <p:nvPr/>
        </p:nvSpPr>
        <p:spPr>
          <a:xfrm>
            <a:off x="1066800" y="3124201"/>
            <a:ext cx="6629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②如果名词前有形容词修饰，则用形容词的最高级形式。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8200" y="3327401"/>
            <a:ext cx="6934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One of my friends is going to travel to New York.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我的一个朋友将要去纽约旅行。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 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2000" y="20648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【注意】</a:t>
            </a:r>
            <a:r>
              <a:rPr lang="zh-CN" altLang="zh-CN" kern="100" dirty="0">
                <a:latin typeface="Times New Roman" panose="02020603050405020304" pitchFamily="18" charset="0"/>
              </a:rPr>
              <a:t>当“</a:t>
            </a:r>
            <a:r>
              <a:rPr lang="en-US" altLang="zh-CN" kern="100" dirty="0">
                <a:latin typeface="Times New Roman" panose="02020603050405020304" pitchFamily="18" charset="0"/>
              </a:rPr>
              <a:t>one of+</a:t>
            </a:r>
            <a:r>
              <a:rPr lang="zh-CN" altLang="zh-CN" kern="100" dirty="0">
                <a:latin typeface="Times New Roman" panose="02020603050405020304" pitchFamily="18" charset="0"/>
              </a:rPr>
              <a:t>名词复数”在句中作主语时，其中心词为</a:t>
            </a:r>
            <a:r>
              <a:rPr lang="en-US" altLang="zh-CN" kern="100" dirty="0">
                <a:latin typeface="Times New Roman" panose="02020603050405020304" pitchFamily="18" charset="0"/>
              </a:rPr>
              <a:t>one</a:t>
            </a:r>
            <a:r>
              <a:rPr lang="zh-CN" altLang="zh-CN" kern="100" dirty="0">
                <a:latin typeface="Times New Roman" panose="02020603050405020304" pitchFamily="18" charset="0"/>
              </a:rPr>
              <a:t>，故其后的谓语动词要用第三人称单数形式。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3429001" y="889000"/>
            <a:ext cx="1944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自主学习要求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351092" y="2209800"/>
            <a:ext cx="66436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习以上内容，认真完成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、预习案上的习题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、老师布置的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讨论作业</a:t>
            </a:r>
            <a:endParaRPr lang="en-US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通过书籍和网络了解英国和澳大利亚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 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heme/theme1.xml><?xml version="1.0" encoding="utf-8"?>
<a:theme xmlns:a="http://schemas.openxmlformats.org/drawingml/2006/main" name="WWW.2PPT.COM&#10;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主题51</Template>
  <TotalTime>0</TotalTime>
  <Words>401</Words>
  <Application>Microsoft Office PowerPoint</Application>
  <PresentationFormat>全屏显示(4:3)</PresentationFormat>
  <Paragraphs>62</Paragraphs>
  <Slides>10</Slides>
  <Notes>1</Notes>
  <HiddenSlides>0</HiddenSlides>
  <MMClips>9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 Unicode MS</vt:lpstr>
      <vt:lpstr>Gungsuh</vt:lpstr>
      <vt:lpstr>等线</vt:lpstr>
      <vt:lpstr>华文行楷</vt:lpstr>
      <vt:lpstr>华文隶书</vt:lpstr>
      <vt:lpstr>宋体</vt:lpstr>
      <vt:lpstr>微软雅黑</vt:lpstr>
      <vt:lpstr>Arial</vt:lpstr>
      <vt:lpstr>Calibri</vt:lpstr>
      <vt:lpstr>Segoe Print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29</cp:revision>
  <dcterms:created xsi:type="dcterms:W3CDTF">2018-01-26T07:36:00Z</dcterms:created>
  <dcterms:modified xsi:type="dcterms:W3CDTF">2023-01-16T21:18:18Z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89823D7E637049CDA706B6FB6D5A9A6D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