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260" r:id="rId5"/>
    <p:sldId id="257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4" r:id="rId16"/>
    <p:sldId id="277" r:id="rId17"/>
    <p:sldId id="278" r:id="rId18"/>
    <p:sldId id="290" r:id="rId19"/>
    <p:sldId id="262" r:id="rId20"/>
    <p:sldId id="265" r:id="rId21"/>
    <p:sldId id="280" r:id="rId22"/>
    <p:sldId id="266" r:id="rId23"/>
    <p:sldId id="281" r:id="rId24"/>
    <p:sldId id="282" r:id="rId25"/>
    <p:sldId id="284" r:id="rId26"/>
    <p:sldId id="283" r:id="rId27"/>
    <p:sldId id="292" r:id="rId28"/>
    <p:sldId id="285" r:id="rId29"/>
    <p:sldId id="291" r:id="rId30"/>
    <p:sldId id="286" r:id="rId31"/>
    <p:sldId id="287" r:id="rId32"/>
    <p:sldId id="288" r:id="rId33"/>
    <p:sldId id="293" r:id="rId34"/>
    <p:sldId id="294" r:id="rId3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3"/>
    <p:restoredTop sz="94660"/>
  </p:normalViewPr>
  <p:slideViewPr>
    <p:cSldViewPr showGuides="1">
      <p:cViewPr varScale="1">
        <p:scale>
          <a:sx n="107" d="100"/>
          <a:sy n="107" d="100"/>
        </p:scale>
        <p:origin x="-2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CAD1C1-E82C-42B0-A21E-DEAEDC0E1591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C6AEAB-BD13-419C-A98E-A27E8DCA588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6B9991-5A9F-4AAC-BC68-AB589409735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2BF868-B5B7-4844-A78F-720D2946F5F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27FE34-8D55-4FF7-BE3E-CA93F58ADEF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9F43E8-3898-49F6-926B-1C1E5FC9183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023BFA-6870-4B79-A221-738A8E60F71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21C10C-3F85-447F-A848-81B407F6A971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8A884A-C6ED-4628-AD32-D0A7C117831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3C6AF4-FF31-4DF0-8695-5AB2181BD731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5E54F6-F199-46A7-B29D-1C30351010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247775" y="1981200"/>
            <a:ext cx="66294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CascadeUp">
              <a:avLst>
                <a:gd name="adj" fmla="val 9758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折线统计图</a:t>
            </a:r>
          </a:p>
        </p:txBody>
      </p:sp>
      <p:sp>
        <p:nvSpPr>
          <p:cNvPr id="14340" name="Rectangle 6"/>
          <p:cNvSpPr/>
          <p:nvPr/>
        </p:nvSpPr>
        <p:spPr>
          <a:xfrm>
            <a:off x="1584325" y="541338"/>
            <a:ext cx="584517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西师大版五年级数学下册</a:t>
            </a:r>
          </a:p>
        </p:txBody>
      </p:sp>
      <p:sp>
        <p:nvSpPr>
          <p:cNvPr id="8" name="矩形 7"/>
          <p:cNvSpPr/>
          <p:nvPr/>
        </p:nvSpPr>
        <p:spPr>
          <a:xfrm>
            <a:off x="3182036" y="592296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/>
          <p:nvPr/>
        </p:nvSpPr>
        <p:spPr>
          <a:xfrm>
            <a:off x="457200" y="-457200"/>
            <a:ext cx="8686800" cy="1295400"/>
          </a:xfrm>
          <a:prstGeom prst="rect">
            <a:avLst/>
          </a:prstGeom>
          <a:noFill/>
          <a:ln w="9525">
            <a:noFill/>
          </a:ln>
          <a:effectLst>
            <a:outerShdw dist="12700" algn="ctr" rotWithShape="0">
              <a:srgbClr val="808080"/>
            </a:outerShdw>
          </a:effectLst>
        </p:spPr>
        <p:txBody>
          <a:bodyPr anchor="b" anchorCtr="0"/>
          <a:lstStyle/>
          <a:p>
            <a:pPr algn="ctr"/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北京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26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日至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31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  <a:b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新增“非典”病人数量统计图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/>
        </p:nvGraphicFramePr>
        <p:xfrm>
          <a:off x="1752600" y="1295400"/>
          <a:ext cx="5410200" cy="39401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629" name="Line 77"/>
          <p:cNvSpPr/>
          <p:nvPr/>
        </p:nvSpPr>
        <p:spPr>
          <a:xfrm flipV="1">
            <a:off x="1752600" y="914400"/>
            <a:ext cx="0" cy="434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630" name="Line 78"/>
          <p:cNvSpPr/>
          <p:nvPr/>
        </p:nvSpPr>
        <p:spPr>
          <a:xfrm>
            <a:off x="1676400" y="5257800"/>
            <a:ext cx="594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631" name="Group 79"/>
          <p:cNvGrpSpPr/>
          <p:nvPr/>
        </p:nvGrpSpPr>
        <p:grpSpPr>
          <a:xfrm>
            <a:off x="838200" y="1066800"/>
            <a:ext cx="838200" cy="4419600"/>
            <a:chOff x="528" y="1152"/>
            <a:chExt cx="528" cy="2784"/>
          </a:xfrm>
        </p:grpSpPr>
        <p:sp>
          <p:nvSpPr>
            <p:cNvPr id="23667" name="Text Box 80"/>
            <p:cNvSpPr txBox="1"/>
            <p:nvPr/>
          </p:nvSpPr>
          <p:spPr>
            <a:xfrm>
              <a:off x="624" y="331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</a:rPr>
                <a:t>20</a:t>
              </a:r>
            </a:p>
          </p:txBody>
        </p:sp>
        <p:grpSp>
          <p:nvGrpSpPr>
            <p:cNvPr id="23668" name="Group 81"/>
            <p:cNvGrpSpPr/>
            <p:nvPr/>
          </p:nvGrpSpPr>
          <p:grpSpPr>
            <a:xfrm>
              <a:off x="528" y="1152"/>
              <a:ext cx="528" cy="2784"/>
              <a:chOff x="528" y="1152"/>
              <a:chExt cx="528" cy="2784"/>
            </a:xfrm>
          </p:grpSpPr>
          <p:sp>
            <p:nvSpPr>
              <p:cNvPr id="23669" name="Text Box 82"/>
              <p:cNvSpPr txBox="1"/>
              <p:nvPr/>
            </p:nvSpPr>
            <p:spPr>
              <a:xfrm>
                <a:off x="720" y="3648"/>
                <a:ext cx="3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3670" name="Text Box 83"/>
              <p:cNvSpPr txBox="1"/>
              <p:nvPr/>
            </p:nvSpPr>
            <p:spPr>
              <a:xfrm>
                <a:off x="624" y="2256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23671" name="Text Box 84"/>
              <p:cNvSpPr txBox="1"/>
              <p:nvPr/>
            </p:nvSpPr>
            <p:spPr>
              <a:xfrm>
                <a:off x="528" y="1872"/>
                <a:ext cx="48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23672" name="Text Box 85"/>
              <p:cNvSpPr txBox="1"/>
              <p:nvPr/>
            </p:nvSpPr>
            <p:spPr>
              <a:xfrm>
                <a:off x="528" y="1488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120</a:t>
                </a:r>
              </a:p>
            </p:txBody>
          </p:sp>
          <p:sp>
            <p:nvSpPr>
              <p:cNvPr id="23673" name="Text Box 86"/>
              <p:cNvSpPr txBox="1"/>
              <p:nvPr/>
            </p:nvSpPr>
            <p:spPr>
              <a:xfrm>
                <a:off x="624" y="2592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23674" name="Text Box 87"/>
              <p:cNvSpPr txBox="1"/>
              <p:nvPr/>
            </p:nvSpPr>
            <p:spPr>
              <a:xfrm>
                <a:off x="528" y="1152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140</a:t>
                </a:r>
              </a:p>
            </p:txBody>
          </p:sp>
          <p:sp>
            <p:nvSpPr>
              <p:cNvPr id="23675" name="Text Box 88"/>
              <p:cNvSpPr txBox="1"/>
              <p:nvPr/>
            </p:nvSpPr>
            <p:spPr>
              <a:xfrm>
                <a:off x="624" y="2928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40</a:t>
                </a:r>
              </a:p>
            </p:txBody>
          </p:sp>
        </p:grpSp>
      </p:grpSp>
      <p:sp>
        <p:nvSpPr>
          <p:cNvPr id="23632" name="Text Box 89"/>
          <p:cNvSpPr txBox="1"/>
          <p:nvPr/>
        </p:nvSpPr>
        <p:spPr>
          <a:xfrm>
            <a:off x="1752600" y="5410200"/>
            <a:ext cx="5715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23633" name="Text Box 90"/>
          <p:cNvSpPr txBox="1"/>
          <p:nvPr/>
        </p:nvSpPr>
        <p:spPr>
          <a:xfrm>
            <a:off x="2057400" y="533400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26     1      6      11    16    21   26     31</a:t>
            </a:r>
          </a:p>
        </p:txBody>
      </p:sp>
      <p:sp>
        <p:nvSpPr>
          <p:cNvPr id="23634" name="Text Box 91"/>
          <p:cNvSpPr txBox="1"/>
          <p:nvPr/>
        </p:nvSpPr>
        <p:spPr>
          <a:xfrm>
            <a:off x="7696200" y="46482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dirty="0">
              <a:latin typeface="Arial" panose="020B0604020202020204" pitchFamily="34" charset="0"/>
            </a:endParaRPr>
          </a:p>
        </p:txBody>
      </p:sp>
      <p:sp>
        <p:nvSpPr>
          <p:cNvPr id="23635" name="Text Box 92"/>
          <p:cNvSpPr txBox="1"/>
          <p:nvPr/>
        </p:nvSpPr>
        <p:spPr>
          <a:xfrm>
            <a:off x="7543800" y="48768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日期（日）</a:t>
            </a:r>
          </a:p>
        </p:txBody>
      </p:sp>
      <p:sp>
        <p:nvSpPr>
          <p:cNvPr id="23636" name="Text Box 93"/>
          <p:cNvSpPr txBox="1"/>
          <p:nvPr/>
        </p:nvSpPr>
        <p:spPr>
          <a:xfrm>
            <a:off x="762000" y="5334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人数（人）</a:t>
            </a:r>
          </a:p>
        </p:txBody>
      </p:sp>
      <p:sp>
        <p:nvSpPr>
          <p:cNvPr id="23637" name="Text Box 94"/>
          <p:cNvSpPr txBox="1"/>
          <p:nvPr/>
        </p:nvSpPr>
        <p:spPr>
          <a:xfrm>
            <a:off x="2133600" y="20574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3638" name="Text Box 95"/>
          <p:cNvSpPr txBox="1"/>
          <p:nvPr/>
        </p:nvSpPr>
        <p:spPr>
          <a:xfrm>
            <a:off x="2819400" y="16002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3639" name="Text Box 96"/>
          <p:cNvSpPr txBox="1"/>
          <p:nvPr/>
        </p:nvSpPr>
        <p:spPr>
          <a:xfrm>
            <a:off x="3429000" y="3124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3640" name="Text Box 97"/>
          <p:cNvSpPr txBox="1"/>
          <p:nvPr/>
        </p:nvSpPr>
        <p:spPr>
          <a:xfrm>
            <a:off x="4114800" y="38862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3641" name="Text Box 98"/>
          <p:cNvSpPr txBox="1"/>
          <p:nvPr/>
        </p:nvSpPr>
        <p:spPr>
          <a:xfrm>
            <a:off x="4800600" y="43434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3642" name="Text Box 99"/>
          <p:cNvSpPr txBox="1"/>
          <p:nvPr/>
        </p:nvSpPr>
        <p:spPr>
          <a:xfrm>
            <a:off x="5486400" y="48768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3643" name="Text Box 100"/>
          <p:cNvSpPr txBox="1"/>
          <p:nvPr/>
        </p:nvSpPr>
        <p:spPr>
          <a:xfrm>
            <a:off x="6172200" y="49530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3644" name="Text Box 101"/>
          <p:cNvSpPr txBox="1"/>
          <p:nvPr/>
        </p:nvSpPr>
        <p:spPr>
          <a:xfrm>
            <a:off x="6781800" y="5029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3645" name="Line 102"/>
          <p:cNvSpPr/>
          <p:nvPr/>
        </p:nvSpPr>
        <p:spPr>
          <a:xfrm flipV="1">
            <a:off x="2438400" y="1752600"/>
            <a:ext cx="6858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646" name="Line 103"/>
          <p:cNvSpPr/>
          <p:nvPr/>
        </p:nvSpPr>
        <p:spPr>
          <a:xfrm>
            <a:off x="3124200" y="1752600"/>
            <a:ext cx="685800" cy="1600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647" name="Line 104"/>
          <p:cNvSpPr/>
          <p:nvPr/>
        </p:nvSpPr>
        <p:spPr>
          <a:xfrm>
            <a:off x="3810000" y="3352800"/>
            <a:ext cx="60960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648" name="Line 105"/>
          <p:cNvSpPr/>
          <p:nvPr/>
        </p:nvSpPr>
        <p:spPr>
          <a:xfrm>
            <a:off x="4419600" y="4038600"/>
            <a:ext cx="6858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649" name="Line 106"/>
          <p:cNvSpPr/>
          <p:nvPr/>
        </p:nvSpPr>
        <p:spPr>
          <a:xfrm>
            <a:off x="5105400" y="4495800"/>
            <a:ext cx="6858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650" name="Line 107"/>
          <p:cNvSpPr/>
          <p:nvPr/>
        </p:nvSpPr>
        <p:spPr>
          <a:xfrm>
            <a:off x="5791200" y="50292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651" name="Line 108"/>
          <p:cNvSpPr/>
          <p:nvPr/>
        </p:nvSpPr>
        <p:spPr>
          <a:xfrm>
            <a:off x="6477000" y="51054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652" name="Text Box 109"/>
          <p:cNvSpPr txBox="1"/>
          <p:nvPr/>
        </p:nvSpPr>
        <p:spPr>
          <a:xfrm>
            <a:off x="5715000" y="6858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</a:p>
        </p:txBody>
      </p:sp>
      <p:pic>
        <p:nvPicPr>
          <p:cNvPr id="23653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715000"/>
            <a:ext cx="3810000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654" name="Pictur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188075"/>
            <a:ext cx="5715000" cy="66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5" name="Text Box 115"/>
          <p:cNvSpPr txBox="1"/>
          <p:nvPr/>
        </p:nvSpPr>
        <p:spPr>
          <a:xfrm>
            <a:off x="3886200" y="60198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596" name="Text Box 116"/>
          <p:cNvSpPr txBox="1"/>
          <p:nvPr/>
        </p:nvSpPr>
        <p:spPr>
          <a:xfrm>
            <a:off x="4876800" y="60198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3657" name="Text Box 117"/>
          <p:cNvSpPr txBox="1"/>
          <p:nvPr/>
        </p:nvSpPr>
        <p:spPr>
          <a:xfrm>
            <a:off x="1676400" y="1828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113</a:t>
            </a:r>
          </a:p>
        </p:txBody>
      </p:sp>
      <p:sp>
        <p:nvSpPr>
          <p:cNvPr id="23658" name="Text Box 118"/>
          <p:cNvSpPr txBox="1"/>
          <p:nvPr/>
        </p:nvSpPr>
        <p:spPr>
          <a:xfrm>
            <a:off x="2895600" y="1371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122</a:t>
            </a:r>
          </a:p>
        </p:txBody>
      </p:sp>
      <p:sp>
        <p:nvSpPr>
          <p:cNvPr id="23659" name="Text Box 119"/>
          <p:cNvSpPr txBox="1"/>
          <p:nvPr/>
        </p:nvSpPr>
        <p:spPr>
          <a:xfrm>
            <a:off x="3505200" y="2895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3660" name="Text Box 120"/>
          <p:cNvSpPr txBox="1"/>
          <p:nvPr/>
        </p:nvSpPr>
        <p:spPr>
          <a:xfrm>
            <a:off x="4191000" y="3657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3661" name="Text Box 121"/>
          <p:cNvSpPr txBox="1"/>
          <p:nvPr/>
        </p:nvSpPr>
        <p:spPr>
          <a:xfrm>
            <a:off x="4800600" y="4114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3662" name="Text Box 122"/>
          <p:cNvSpPr txBox="1"/>
          <p:nvPr/>
        </p:nvSpPr>
        <p:spPr>
          <a:xfrm>
            <a:off x="64770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3663" name="Text Box 123"/>
          <p:cNvSpPr txBox="1"/>
          <p:nvPr/>
        </p:nvSpPr>
        <p:spPr>
          <a:xfrm>
            <a:off x="54102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3664" name="Text Box 124"/>
          <p:cNvSpPr txBox="1"/>
          <p:nvPr/>
        </p:nvSpPr>
        <p:spPr>
          <a:xfrm>
            <a:off x="58674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605" name="Text Box 125"/>
          <p:cNvSpPr txBox="1"/>
          <p:nvPr/>
        </p:nvSpPr>
        <p:spPr>
          <a:xfrm>
            <a:off x="6629400" y="6019800"/>
            <a:ext cx="7794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122</a:t>
            </a:r>
          </a:p>
        </p:txBody>
      </p:sp>
      <p:sp>
        <p:nvSpPr>
          <p:cNvPr id="20606" name="Text Box 126"/>
          <p:cNvSpPr txBox="1"/>
          <p:nvPr/>
        </p:nvSpPr>
        <p:spPr>
          <a:xfrm>
            <a:off x="4343400" y="6338888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减少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5" grpId="0"/>
      <p:bldP spid="20596" grpId="0"/>
      <p:bldP spid="20605" grpId="0"/>
      <p:bldP spid="206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/>
          <p:nvPr/>
        </p:nvSpPr>
        <p:spPr>
          <a:xfrm>
            <a:off x="457200" y="-457200"/>
            <a:ext cx="8686800" cy="1295400"/>
          </a:xfrm>
          <a:prstGeom prst="rect">
            <a:avLst/>
          </a:prstGeom>
          <a:noFill/>
          <a:ln w="9525">
            <a:noFill/>
          </a:ln>
          <a:effectLst>
            <a:outerShdw dist="12700" algn="ctr" rotWithShape="0">
              <a:srgbClr val="808080"/>
            </a:outerShdw>
          </a:effectLst>
        </p:spPr>
        <p:txBody>
          <a:bodyPr anchor="b" anchorCtr="0"/>
          <a:lstStyle/>
          <a:p>
            <a:pPr algn="ctr"/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北京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26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日至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31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  <a:b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新增“非典”病人数量统计图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1752600" y="1295400"/>
          <a:ext cx="5410200" cy="39401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653" name="Line 77"/>
          <p:cNvSpPr/>
          <p:nvPr/>
        </p:nvSpPr>
        <p:spPr>
          <a:xfrm flipV="1">
            <a:off x="1752600" y="914400"/>
            <a:ext cx="0" cy="434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54" name="Line 78"/>
          <p:cNvSpPr/>
          <p:nvPr/>
        </p:nvSpPr>
        <p:spPr>
          <a:xfrm>
            <a:off x="1676400" y="5257800"/>
            <a:ext cx="594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4655" name="Group 79"/>
          <p:cNvGrpSpPr/>
          <p:nvPr/>
        </p:nvGrpSpPr>
        <p:grpSpPr>
          <a:xfrm>
            <a:off x="838200" y="1066800"/>
            <a:ext cx="838200" cy="4419600"/>
            <a:chOff x="528" y="1152"/>
            <a:chExt cx="528" cy="2784"/>
          </a:xfrm>
        </p:grpSpPr>
        <p:sp>
          <p:nvSpPr>
            <p:cNvPr id="24719" name="Text Box 80"/>
            <p:cNvSpPr txBox="1"/>
            <p:nvPr/>
          </p:nvSpPr>
          <p:spPr>
            <a:xfrm>
              <a:off x="624" y="331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</a:rPr>
                <a:t>20</a:t>
              </a:r>
            </a:p>
          </p:txBody>
        </p:sp>
        <p:grpSp>
          <p:nvGrpSpPr>
            <p:cNvPr id="24720" name="Group 81"/>
            <p:cNvGrpSpPr/>
            <p:nvPr/>
          </p:nvGrpSpPr>
          <p:grpSpPr>
            <a:xfrm>
              <a:off x="528" y="1152"/>
              <a:ext cx="528" cy="2784"/>
              <a:chOff x="528" y="1152"/>
              <a:chExt cx="528" cy="2784"/>
            </a:xfrm>
          </p:grpSpPr>
          <p:sp>
            <p:nvSpPr>
              <p:cNvPr id="24721" name="Text Box 82"/>
              <p:cNvSpPr txBox="1"/>
              <p:nvPr/>
            </p:nvSpPr>
            <p:spPr>
              <a:xfrm>
                <a:off x="720" y="3648"/>
                <a:ext cx="3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4722" name="Text Box 83"/>
              <p:cNvSpPr txBox="1"/>
              <p:nvPr/>
            </p:nvSpPr>
            <p:spPr>
              <a:xfrm>
                <a:off x="624" y="2256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24723" name="Text Box 84"/>
              <p:cNvSpPr txBox="1"/>
              <p:nvPr/>
            </p:nvSpPr>
            <p:spPr>
              <a:xfrm>
                <a:off x="528" y="1872"/>
                <a:ext cx="48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24724" name="Text Box 85"/>
              <p:cNvSpPr txBox="1"/>
              <p:nvPr/>
            </p:nvSpPr>
            <p:spPr>
              <a:xfrm>
                <a:off x="528" y="1488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120</a:t>
                </a:r>
              </a:p>
            </p:txBody>
          </p:sp>
          <p:sp>
            <p:nvSpPr>
              <p:cNvPr id="24725" name="Text Box 86"/>
              <p:cNvSpPr txBox="1"/>
              <p:nvPr/>
            </p:nvSpPr>
            <p:spPr>
              <a:xfrm>
                <a:off x="624" y="2592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24726" name="Text Box 87"/>
              <p:cNvSpPr txBox="1"/>
              <p:nvPr/>
            </p:nvSpPr>
            <p:spPr>
              <a:xfrm>
                <a:off x="528" y="1152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140</a:t>
                </a:r>
              </a:p>
            </p:txBody>
          </p:sp>
          <p:sp>
            <p:nvSpPr>
              <p:cNvPr id="24727" name="Text Box 88"/>
              <p:cNvSpPr txBox="1"/>
              <p:nvPr/>
            </p:nvSpPr>
            <p:spPr>
              <a:xfrm>
                <a:off x="624" y="2928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40</a:t>
                </a:r>
              </a:p>
            </p:txBody>
          </p:sp>
        </p:grpSp>
      </p:grpSp>
      <p:sp>
        <p:nvSpPr>
          <p:cNvPr id="24656" name="Text Box 89"/>
          <p:cNvSpPr txBox="1"/>
          <p:nvPr/>
        </p:nvSpPr>
        <p:spPr>
          <a:xfrm>
            <a:off x="1752600" y="5410200"/>
            <a:ext cx="5715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24657" name="Text Box 90"/>
          <p:cNvSpPr txBox="1"/>
          <p:nvPr/>
        </p:nvSpPr>
        <p:spPr>
          <a:xfrm>
            <a:off x="2057400" y="533400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26     1      6      11    16    21   26     31</a:t>
            </a:r>
          </a:p>
        </p:txBody>
      </p:sp>
      <p:sp>
        <p:nvSpPr>
          <p:cNvPr id="24658" name="Text Box 91"/>
          <p:cNvSpPr txBox="1"/>
          <p:nvPr/>
        </p:nvSpPr>
        <p:spPr>
          <a:xfrm>
            <a:off x="7696200" y="46482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dirty="0">
              <a:latin typeface="Arial" panose="020B0604020202020204" pitchFamily="34" charset="0"/>
            </a:endParaRPr>
          </a:p>
        </p:txBody>
      </p:sp>
      <p:sp>
        <p:nvSpPr>
          <p:cNvPr id="24659" name="Text Box 92"/>
          <p:cNvSpPr txBox="1"/>
          <p:nvPr/>
        </p:nvSpPr>
        <p:spPr>
          <a:xfrm>
            <a:off x="7543800" y="48768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日期（日）</a:t>
            </a:r>
          </a:p>
        </p:txBody>
      </p:sp>
      <p:sp>
        <p:nvSpPr>
          <p:cNvPr id="24660" name="Text Box 93"/>
          <p:cNvSpPr txBox="1"/>
          <p:nvPr/>
        </p:nvSpPr>
        <p:spPr>
          <a:xfrm>
            <a:off x="762000" y="5334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人数（人）</a:t>
            </a:r>
          </a:p>
        </p:txBody>
      </p:sp>
      <p:sp>
        <p:nvSpPr>
          <p:cNvPr id="24661" name="Text Box 94"/>
          <p:cNvSpPr txBox="1"/>
          <p:nvPr/>
        </p:nvSpPr>
        <p:spPr>
          <a:xfrm>
            <a:off x="2133600" y="20574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4662" name="Text Box 95"/>
          <p:cNvSpPr txBox="1"/>
          <p:nvPr/>
        </p:nvSpPr>
        <p:spPr>
          <a:xfrm>
            <a:off x="2819400" y="16002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4663" name="Text Box 96"/>
          <p:cNvSpPr txBox="1"/>
          <p:nvPr/>
        </p:nvSpPr>
        <p:spPr>
          <a:xfrm>
            <a:off x="3429000" y="3124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4664" name="Text Box 97"/>
          <p:cNvSpPr txBox="1"/>
          <p:nvPr/>
        </p:nvSpPr>
        <p:spPr>
          <a:xfrm>
            <a:off x="4114800" y="38862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4665" name="Text Box 98"/>
          <p:cNvSpPr txBox="1"/>
          <p:nvPr/>
        </p:nvSpPr>
        <p:spPr>
          <a:xfrm>
            <a:off x="4800600" y="43434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4666" name="Text Box 99"/>
          <p:cNvSpPr txBox="1"/>
          <p:nvPr/>
        </p:nvSpPr>
        <p:spPr>
          <a:xfrm>
            <a:off x="5486400" y="48768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4667" name="Text Box 100"/>
          <p:cNvSpPr txBox="1"/>
          <p:nvPr/>
        </p:nvSpPr>
        <p:spPr>
          <a:xfrm>
            <a:off x="6172200" y="49530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4668" name="Text Box 101"/>
          <p:cNvSpPr txBox="1"/>
          <p:nvPr/>
        </p:nvSpPr>
        <p:spPr>
          <a:xfrm>
            <a:off x="6781800" y="5029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4669" name="Line 102"/>
          <p:cNvSpPr/>
          <p:nvPr/>
        </p:nvSpPr>
        <p:spPr>
          <a:xfrm flipV="1">
            <a:off x="2438400" y="1752600"/>
            <a:ext cx="6858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70" name="Line 103"/>
          <p:cNvSpPr/>
          <p:nvPr/>
        </p:nvSpPr>
        <p:spPr>
          <a:xfrm>
            <a:off x="3124200" y="1752600"/>
            <a:ext cx="685800" cy="1600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71" name="Line 104"/>
          <p:cNvSpPr/>
          <p:nvPr/>
        </p:nvSpPr>
        <p:spPr>
          <a:xfrm>
            <a:off x="3810000" y="3352800"/>
            <a:ext cx="60960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72" name="Line 105"/>
          <p:cNvSpPr/>
          <p:nvPr/>
        </p:nvSpPr>
        <p:spPr>
          <a:xfrm>
            <a:off x="4419600" y="4038600"/>
            <a:ext cx="6858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73" name="Line 106"/>
          <p:cNvSpPr/>
          <p:nvPr/>
        </p:nvSpPr>
        <p:spPr>
          <a:xfrm>
            <a:off x="5105400" y="4495800"/>
            <a:ext cx="6858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74" name="Line 107"/>
          <p:cNvSpPr/>
          <p:nvPr/>
        </p:nvSpPr>
        <p:spPr>
          <a:xfrm>
            <a:off x="5791200" y="50292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75" name="Line 108"/>
          <p:cNvSpPr/>
          <p:nvPr/>
        </p:nvSpPr>
        <p:spPr>
          <a:xfrm>
            <a:off x="6477000" y="51054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76" name="Text Box 109"/>
          <p:cNvSpPr txBox="1"/>
          <p:nvPr/>
        </p:nvSpPr>
        <p:spPr>
          <a:xfrm>
            <a:off x="5715000" y="6858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</a:p>
        </p:txBody>
      </p:sp>
      <p:pic>
        <p:nvPicPr>
          <p:cNvPr id="24677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638800"/>
            <a:ext cx="3810000" cy="41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78" name="Text Box 111"/>
          <p:cNvSpPr txBox="1"/>
          <p:nvPr/>
        </p:nvSpPr>
        <p:spPr>
          <a:xfrm>
            <a:off x="64770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679" name="Text Box 112"/>
          <p:cNvSpPr txBox="1"/>
          <p:nvPr/>
        </p:nvSpPr>
        <p:spPr>
          <a:xfrm>
            <a:off x="54102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4680" name="Text Box 113"/>
          <p:cNvSpPr txBox="1"/>
          <p:nvPr/>
        </p:nvSpPr>
        <p:spPr>
          <a:xfrm>
            <a:off x="4800600" y="4114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4681" name="Text Box 114"/>
          <p:cNvSpPr txBox="1"/>
          <p:nvPr/>
        </p:nvSpPr>
        <p:spPr>
          <a:xfrm>
            <a:off x="4191000" y="3657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4682" name="Text Box 115"/>
          <p:cNvSpPr txBox="1"/>
          <p:nvPr/>
        </p:nvSpPr>
        <p:spPr>
          <a:xfrm>
            <a:off x="3505200" y="2895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4683" name="Text Box 116"/>
          <p:cNvSpPr txBox="1"/>
          <p:nvPr/>
        </p:nvSpPr>
        <p:spPr>
          <a:xfrm>
            <a:off x="1676400" y="1828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113</a:t>
            </a:r>
          </a:p>
        </p:txBody>
      </p:sp>
      <p:sp>
        <p:nvSpPr>
          <p:cNvPr id="24684" name="Text Box 117"/>
          <p:cNvSpPr txBox="1"/>
          <p:nvPr/>
        </p:nvSpPr>
        <p:spPr>
          <a:xfrm>
            <a:off x="2895600" y="1371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122</a:t>
            </a:r>
          </a:p>
        </p:txBody>
      </p:sp>
      <p:sp>
        <p:nvSpPr>
          <p:cNvPr id="24685" name="Text Box 118"/>
          <p:cNvSpPr txBox="1"/>
          <p:nvPr/>
        </p:nvSpPr>
        <p:spPr>
          <a:xfrm>
            <a:off x="64770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686" name="Text Box 119"/>
          <p:cNvSpPr txBox="1"/>
          <p:nvPr/>
        </p:nvSpPr>
        <p:spPr>
          <a:xfrm>
            <a:off x="54102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4687" name="Text Box 120"/>
          <p:cNvSpPr txBox="1"/>
          <p:nvPr/>
        </p:nvSpPr>
        <p:spPr>
          <a:xfrm>
            <a:off x="4800600" y="4114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4688" name="Text Box 121"/>
          <p:cNvSpPr txBox="1"/>
          <p:nvPr/>
        </p:nvSpPr>
        <p:spPr>
          <a:xfrm>
            <a:off x="64770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689" name="Text Box 122"/>
          <p:cNvSpPr txBox="1"/>
          <p:nvPr/>
        </p:nvSpPr>
        <p:spPr>
          <a:xfrm>
            <a:off x="54102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4690" name="Text Box 123"/>
          <p:cNvSpPr txBox="1"/>
          <p:nvPr/>
        </p:nvSpPr>
        <p:spPr>
          <a:xfrm>
            <a:off x="4191000" y="3657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4691" name="Text Box 124"/>
          <p:cNvSpPr txBox="1"/>
          <p:nvPr/>
        </p:nvSpPr>
        <p:spPr>
          <a:xfrm>
            <a:off x="4800600" y="4114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4692" name="Text Box 125"/>
          <p:cNvSpPr txBox="1"/>
          <p:nvPr/>
        </p:nvSpPr>
        <p:spPr>
          <a:xfrm>
            <a:off x="64770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693" name="Text Box 126"/>
          <p:cNvSpPr txBox="1"/>
          <p:nvPr/>
        </p:nvSpPr>
        <p:spPr>
          <a:xfrm>
            <a:off x="54102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4694" name="Text Box 127"/>
          <p:cNvSpPr txBox="1"/>
          <p:nvPr/>
        </p:nvSpPr>
        <p:spPr>
          <a:xfrm>
            <a:off x="3505200" y="2895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4695" name="Text Box 128"/>
          <p:cNvSpPr txBox="1"/>
          <p:nvPr/>
        </p:nvSpPr>
        <p:spPr>
          <a:xfrm>
            <a:off x="4191000" y="3657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4696" name="Text Box 129"/>
          <p:cNvSpPr txBox="1"/>
          <p:nvPr/>
        </p:nvSpPr>
        <p:spPr>
          <a:xfrm>
            <a:off x="4800600" y="4114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4697" name="Text Box 130"/>
          <p:cNvSpPr txBox="1"/>
          <p:nvPr/>
        </p:nvSpPr>
        <p:spPr>
          <a:xfrm>
            <a:off x="64770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698" name="Text Box 131"/>
          <p:cNvSpPr txBox="1"/>
          <p:nvPr/>
        </p:nvSpPr>
        <p:spPr>
          <a:xfrm>
            <a:off x="54102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4699" name="Text Box 132"/>
          <p:cNvSpPr txBox="1"/>
          <p:nvPr/>
        </p:nvSpPr>
        <p:spPr>
          <a:xfrm>
            <a:off x="2895600" y="1371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122</a:t>
            </a:r>
          </a:p>
        </p:txBody>
      </p:sp>
      <p:sp>
        <p:nvSpPr>
          <p:cNvPr id="24700" name="Text Box 133"/>
          <p:cNvSpPr txBox="1"/>
          <p:nvPr/>
        </p:nvSpPr>
        <p:spPr>
          <a:xfrm>
            <a:off x="3505200" y="2895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4701" name="Text Box 134"/>
          <p:cNvSpPr txBox="1"/>
          <p:nvPr/>
        </p:nvSpPr>
        <p:spPr>
          <a:xfrm>
            <a:off x="4191000" y="3657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4702" name="Text Box 135"/>
          <p:cNvSpPr txBox="1"/>
          <p:nvPr/>
        </p:nvSpPr>
        <p:spPr>
          <a:xfrm>
            <a:off x="4800600" y="4114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4703" name="Text Box 136"/>
          <p:cNvSpPr txBox="1"/>
          <p:nvPr/>
        </p:nvSpPr>
        <p:spPr>
          <a:xfrm>
            <a:off x="64770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704" name="Text Box 137"/>
          <p:cNvSpPr txBox="1"/>
          <p:nvPr/>
        </p:nvSpPr>
        <p:spPr>
          <a:xfrm>
            <a:off x="54102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4705" name="Text Box 138"/>
          <p:cNvSpPr txBox="1"/>
          <p:nvPr/>
        </p:nvSpPr>
        <p:spPr>
          <a:xfrm>
            <a:off x="1676400" y="1828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113</a:t>
            </a:r>
          </a:p>
        </p:txBody>
      </p:sp>
      <p:sp>
        <p:nvSpPr>
          <p:cNvPr id="24706" name="Text Box 139"/>
          <p:cNvSpPr txBox="1"/>
          <p:nvPr/>
        </p:nvSpPr>
        <p:spPr>
          <a:xfrm>
            <a:off x="2895600" y="1371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122</a:t>
            </a:r>
          </a:p>
        </p:txBody>
      </p:sp>
      <p:sp>
        <p:nvSpPr>
          <p:cNvPr id="24707" name="Text Box 140"/>
          <p:cNvSpPr txBox="1"/>
          <p:nvPr/>
        </p:nvSpPr>
        <p:spPr>
          <a:xfrm>
            <a:off x="3505200" y="2895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4708" name="Text Box 141"/>
          <p:cNvSpPr txBox="1"/>
          <p:nvPr/>
        </p:nvSpPr>
        <p:spPr>
          <a:xfrm>
            <a:off x="4191000" y="3657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4709" name="Text Box 142"/>
          <p:cNvSpPr txBox="1"/>
          <p:nvPr/>
        </p:nvSpPr>
        <p:spPr>
          <a:xfrm>
            <a:off x="4800600" y="4114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4710" name="Text Box 143"/>
          <p:cNvSpPr txBox="1"/>
          <p:nvPr/>
        </p:nvSpPr>
        <p:spPr>
          <a:xfrm>
            <a:off x="64770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711" name="Text Box 144"/>
          <p:cNvSpPr txBox="1"/>
          <p:nvPr/>
        </p:nvSpPr>
        <p:spPr>
          <a:xfrm>
            <a:off x="54102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4712" name="Text Box 145"/>
          <p:cNvSpPr txBox="1"/>
          <p:nvPr/>
        </p:nvSpPr>
        <p:spPr>
          <a:xfrm>
            <a:off x="58674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24713" name="Picture 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076950"/>
            <a:ext cx="6324600" cy="78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651" name="Text Box 147"/>
          <p:cNvSpPr txBox="1"/>
          <p:nvPr/>
        </p:nvSpPr>
        <p:spPr>
          <a:xfrm>
            <a:off x="6400800" y="59436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1652" name="Text Box 148"/>
          <p:cNvSpPr txBox="1"/>
          <p:nvPr/>
        </p:nvSpPr>
        <p:spPr>
          <a:xfrm>
            <a:off x="7543800" y="60198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653" name="Text Box 149"/>
          <p:cNvSpPr txBox="1"/>
          <p:nvPr/>
        </p:nvSpPr>
        <p:spPr>
          <a:xfrm>
            <a:off x="3048000" y="6338888"/>
            <a:ext cx="3825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1654" name="Text Box 150"/>
          <p:cNvSpPr txBox="1"/>
          <p:nvPr/>
        </p:nvSpPr>
        <p:spPr>
          <a:xfrm>
            <a:off x="4114800" y="6338888"/>
            <a:ext cx="3825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1655" name="Text Box 151"/>
          <p:cNvSpPr txBox="1"/>
          <p:nvPr/>
        </p:nvSpPr>
        <p:spPr>
          <a:xfrm>
            <a:off x="6019800" y="6338888"/>
            <a:ext cx="5810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51" grpId="0"/>
      <p:bldP spid="21652" grpId="0"/>
      <p:bldP spid="21653" grpId="0"/>
      <p:bldP spid="21654" grpId="0"/>
      <p:bldP spid="216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/>
          <p:nvPr/>
        </p:nvSpPr>
        <p:spPr>
          <a:xfrm>
            <a:off x="457200" y="-457200"/>
            <a:ext cx="8686800" cy="1295400"/>
          </a:xfrm>
          <a:prstGeom prst="rect">
            <a:avLst/>
          </a:prstGeom>
          <a:noFill/>
          <a:ln w="9525">
            <a:noFill/>
          </a:ln>
          <a:effectLst>
            <a:outerShdw dist="12700" algn="ctr" rotWithShape="0">
              <a:srgbClr val="808080"/>
            </a:outerShdw>
          </a:effectLst>
        </p:spPr>
        <p:txBody>
          <a:bodyPr anchor="b" anchorCtr="0"/>
          <a:lstStyle/>
          <a:p>
            <a:pPr algn="ctr"/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北京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26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日至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31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  <a:b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新增“非典”病人数量统计图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1752600" y="1295400"/>
          <a:ext cx="5410200" cy="39401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77" name="Line 77"/>
          <p:cNvSpPr/>
          <p:nvPr/>
        </p:nvSpPr>
        <p:spPr>
          <a:xfrm flipV="1">
            <a:off x="1752600" y="914400"/>
            <a:ext cx="0" cy="434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78" name="Line 78"/>
          <p:cNvSpPr/>
          <p:nvPr/>
        </p:nvSpPr>
        <p:spPr>
          <a:xfrm>
            <a:off x="1676400" y="5257800"/>
            <a:ext cx="594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79" name="Group 79"/>
          <p:cNvGrpSpPr/>
          <p:nvPr/>
        </p:nvGrpSpPr>
        <p:grpSpPr>
          <a:xfrm>
            <a:off x="838200" y="1066800"/>
            <a:ext cx="838200" cy="4419600"/>
            <a:chOff x="528" y="1152"/>
            <a:chExt cx="528" cy="2784"/>
          </a:xfrm>
        </p:grpSpPr>
        <p:sp>
          <p:nvSpPr>
            <p:cNvPr id="25711" name="Text Box 80"/>
            <p:cNvSpPr txBox="1"/>
            <p:nvPr/>
          </p:nvSpPr>
          <p:spPr>
            <a:xfrm>
              <a:off x="624" y="331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</a:rPr>
                <a:t>20</a:t>
              </a:r>
            </a:p>
          </p:txBody>
        </p:sp>
        <p:grpSp>
          <p:nvGrpSpPr>
            <p:cNvPr id="25712" name="Group 81"/>
            <p:cNvGrpSpPr/>
            <p:nvPr/>
          </p:nvGrpSpPr>
          <p:grpSpPr>
            <a:xfrm>
              <a:off x="528" y="1152"/>
              <a:ext cx="528" cy="2784"/>
              <a:chOff x="528" y="1152"/>
              <a:chExt cx="528" cy="2784"/>
            </a:xfrm>
          </p:grpSpPr>
          <p:sp>
            <p:nvSpPr>
              <p:cNvPr id="25713" name="Text Box 82"/>
              <p:cNvSpPr txBox="1"/>
              <p:nvPr/>
            </p:nvSpPr>
            <p:spPr>
              <a:xfrm>
                <a:off x="720" y="3648"/>
                <a:ext cx="3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5714" name="Text Box 83"/>
              <p:cNvSpPr txBox="1"/>
              <p:nvPr/>
            </p:nvSpPr>
            <p:spPr>
              <a:xfrm>
                <a:off x="624" y="2256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25715" name="Text Box 84"/>
              <p:cNvSpPr txBox="1"/>
              <p:nvPr/>
            </p:nvSpPr>
            <p:spPr>
              <a:xfrm>
                <a:off x="528" y="1872"/>
                <a:ext cx="48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25716" name="Text Box 85"/>
              <p:cNvSpPr txBox="1"/>
              <p:nvPr/>
            </p:nvSpPr>
            <p:spPr>
              <a:xfrm>
                <a:off x="528" y="1488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120</a:t>
                </a:r>
              </a:p>
            </p:txBody>
          </p:sp>
          <p:sp>
            <p:nvSpPr>
              <p:cNvPr id="25717" name="Text Box 86"/>
              <p:cNvSpPr txBox="1"/>
              <p:nvPr/>
            </p:nvSpPr>
            <p:spPr>
              <a:xfrm>
                <a:off x="624" y="2592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25718" name="Text Box 87"/>
              <p:cNvSpPr txBox="1"/>
              <p:nvPr/>
            </p:nvSpPr>
            <p:spPr>
              <a:xfrm>
                <a:off x="528" y="1152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140</a:t>
                </a:r>
              </a:p>
            </p:txBody>
          </p:sp>
          <p:sp>
            <p:nvSpPr>
              <p:cNvPr id="25719" name="Text Box 88"/>
              <p:cNvSpPr txBox="1"/>
              <p:nvPr/>
            </p:nvSpPr>
            <p:spPr>
              <a:xfrm>
                <a:off x="624" y="2928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40</a:t>
                </a:r>
              </a:p>
            </p:txBody>
          </p:sp>
        </p:grpSp>
      </p:grpSp>
      <p:sp>
        <p:nvSpPr>
          <p:cNvPr id="25680" name="Text Box 89"/>
          <p:cNvSpPr txBox="1"/>
          <p:nvPr/>
        </p:nvSpPr>
        <p:spPr>
          <a:xfrm>
            <a:off x="1752600" y="5410200"/>
            <a:ext cx="5715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25681" name="Text Box 90"/>
          <p:cNvSpPr txBox="1"/>
          <p:nvPr/>
        </p:nvSpPr>
        <p:spPr>
          <a:xfrm>
            <a:off x="2057400" y="533400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26     1      6      11    16    21   26     31</a:t>
            </a:r>
          </a:p>
        </p:txBody>
      </p:sp>
      <p:sp>
        <p:nvSpPr>
          <p:cNvPr id="25682" name="Text Box 91"/>
          <p:cNvSpPr txBox="1"/>
          <p:nvPr/>
        </p:nvSpPr>
        <p:spPr>
          <a:xfrm>
            <a:off x="7696200" y="46482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dirty="0">
              <a:latin typeface="Arial" panose="020B0604020202020204" pitchFamily="34" charset="0"/>
            </a:endParaRPr>
          </a:p>
        </p:txBody>
      </p:sp>
      <p:sp>
        <p:nvSpPr>
          <p:cNvPr id="25683" name="Text Box 92"/>
          <p:cNvSpPr txBox="1"/>
          <p:nvPr/>
        </p:nvSpPr>
        <p:spPr>
          <a:xfrm>
            <a:off x="7543800" y="48768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日期（日）</a:t>
            </a:r>
          </a:p>
        </p:txBody>
      </p:sp>
      <p:sp>
        <p:nvSpPr>
          <p:cNvPr id="25684" name="Text Box 93"/>
          <p:cNvSpPr txBox="1"/>
          <p:nvPr/>
        </p:nvSpPr>
        <p:spPr>
          <a:xfrm>
            <a:off x="762000" y="5334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人数（人）</a:t>
            </a:r>
          </a:p>
        </p:txBody>
      </p:sp>
      <p:sp>
        <p:nvSpPr>
          <p:cNvPr id="25685" name="Text Box 94"/>
          <p:cNvSpPr txBox="1"/>
          <p:nvPr/>
        </p:nvSpPr>
        <p:spPr>
          <a:xfrm>
            <a:off x="2133600" y="20574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5686" name="Text Box 95"/>
          <p:cNvSpPr txBox="1"/>
          <p:nvPr/>
        </p:nvSpPr>
        <p:spPr>
          <a:xfrm>
            <a:off x="2819400" y="16002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5687" name="Text Box 96"/>
          <p:cNvSpPr txBox="1"/>
          <p:nvPr/>
        </p:nvSpPr>
        <p:spPr>
          <a:xfrm>
            <a:off x="3429000" y="3124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5688" name="Text Box 97"/>
          <p:cNvSpPr txBox="1"/>
          <p:nvPr/>
        </p:nvSpPr>
        <p:spPr>
          <a:xfrm>
            <a:off x="4114800" y="38862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5689" name="Text Box 98"/>
          <p:cNvSpPr txBox="1"/>
          <p:nvPr/>
        </p:nvSpPr>
        <p:spPr>
          <a:xfrm>
            <a:off x="4800600" y="43434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5690" name="Text Box 99"/>
          <p:cNvSpPr txBox="1"/>
          <p:nvPr/>
        </p:nvSpPr>
        <p:spPr>
          <a:xfrm>
            <a:off x="5486400" y="48768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5691" name="Text Box 100"/>
          <p:cNvSpPr txBox="1"/>
          <p:nvPr/>
        </p:nvSpPr>
        <p:spPr>
          <a:xfrm>
            <a:off x="6172200" y="49530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5692" name="Text Box 101"/>
          <p:cNvSpPr txBox="1"/>
          <p:nvPr/>
        </p:nvSpPr>
        <p:spPr>
          <a:xfrm>
            <a:off x="6781800" y="5029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5693" name="Line 102"/>
          <p:cNvSpPr/>
          <p:nvPr/>
        </p:nvSpPr>
        <p:spPr>
          <a:xfrm flipV="1">
            <a:off x="2438400" y="1752600"/>
            <a:ext cx="6858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94" name="Line 103"/>
          <p:cNvSpPr/>
          <p:nvPr/>
        </p:nvSpPr>
        <p:spPr>
          <a:xfrm>
            <a:off x="3124200" y="1752600"/>
            <a:ext cx="685800" cy="1600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95" name="Line 104"/>
          <p:cNvSpPr/>
          <p:nvPr/>
        </p:nvSpPr>
        <p:spPr>
          <a:xfrm>
            <a:off x="3810000" y="3352800"/>
            <a:ext cx="60960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96" name="Line 105"/>
          <p:cNvSpPr/>
          <p:nvPr/>
        </p:nvSpPr>
        <p:spPr>
          <a:xfrm>
            <a:off x="4419600" y="4038600"/>
            <a:ext cx="6858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97" name="Line 106"/>
          <p:cNvSpPr/>
          <p:nvPr/>
        </p:nvSpPr>
        <p:spPr>
          <a:xfrm>
            <a:off x="5105400" y="4495800"/>
            <a:ext cx="6858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98" name="Line 107"/>
          <p:cNvSpPr/>
          <p:nvPr/>
        </p:nvSpPr>
        <p:spPr>
          <a:xfrm>
            <a:off x="5791200" y="50292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99" name="Line 108"/>
          <p:cNvSpPr/>
          <p:nvPr/>
        </p:nvSpPr>
        <p:spPr>
          <a:xfrm>
            <a:off x="6477000" y="51054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700" name="Text Box 109"/>
          <p:cNvSpPr txBox="1"/>
          <p:nvPr/>
        </p:nvSpPr>
        <p:spPr>
          <a:xfrm>
            <a:off x="5715000" y="6858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</a:p>
        </p:txBody>
      </p:sp>
      <p:pic>
        <p:nvPicPr>
          <p:cNvPr id="25701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715000"/>
            <a:ext cx="3810000" cy="41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702" name="Text Box 111"/>
          <p:cNvSpPr txBox="1"/>
          <p:nvPr/>
        </p:nvSpPr>
        <p:spPr>
          <a:xfrm>
            <a:off x="6553200" y="47244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703" name="Text Box 112"/>
          <p:cNvSpPr txBox="1"/>
          <p:nvPr/>
        </p:nvSpPr>
        <p:spPr>
          <a:xfrm>
            <a:off x="54864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5704" name="Text Box 113"/>
          <p:cNvSpPr txBox="1"/>
          <p:nvPr/>
        </p:nvSpPr>
        <p:spPr>
          <a:xfrm>
            <a:off x="4876800" y="4114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5705" name="Text Box 114"/>
          <p:cNvSpPr txBox="1"/>
          <p:nvPr/>
        </p:nvSpPr>
        <p:spPr>
          <a:xfrm>
            <a:off x="4267200" y="3657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5706" name="Text Box 115"/>
          <p:cNvSpPr txBox="1"/>
          <p:nvPr/>
        </p:nvSpPr>
        <p:spPr>
          <a:xfrm>
            <a:off x="3581400" y="2895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5707" name="Text Box 116"/>
          <p:cNvSpPr txBox="1"/>
          <p:nvPr/>
        </p:nvSpPr>
        <p:spPr>
          <a:xfrm>
            <a:off x="1752600" y="1828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113</a:t>
            </a:r>
          </a:p>
        </p:txBody>
      </p:sp>
      <p:sp>
        <p:nvSpPr>
          <p:cNvPr id="25708" name="Text Box 117"/>
          <p:cNvSpPr txBox="1"/>
          <p:nvPr/>
        </p:nvSpPr>
        <p:spPr>
          <a:xfrm>
            <a:off x="2971800" y="1371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122</a:t>
            </a:r>
          </a:p>
        </p:txBody>
      </p:sp>
      <p:sp>
        <p:nvSpPr>
          <p:cNvPr id="25709" name="Text Box 118"/>
          <p:cNvSpPr txBox="1"/>
          <p:nvPr/>
        </p:nvSpPr>
        <p:spPr>
          <a:xfrm>
            <a:off x="6096000" y="46482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25710" name="Picture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096000"/>
            <a:ext cx="6934200" cy="48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QQ截图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32766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685800"/>
            <a:ext cx="41910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14800" cy="315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276600"/>
            <a:ext cx="624840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495800"/>
            <a:ext cx="3581400" cy="189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4114800"/>
            <a:ext cx="3505200" cy="200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QQ截图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32766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685800"/>
            <a:ext cx="41910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14800" cy="315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276600"/>
            <a:ext cx="6248400" cy="68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Rectangle 8"/>
          <p:cNvSpPr/>
          <p:nvPr/>
        </p:nvSpPr>
        <p:spPr>
          <a:xfrm>
            <a:off x="685800" y="4114800"/>
            <a:ext cx="8042275" cy="30813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       </a:t>
            </a:r>
            <a:r>
              <a:rPr lang="zh-CN" altLang="en-US" sz="2800" b="1" dirty="0">
                <a:latin typeface="Arial" panose="020B0604020202020204" pitchFamily="34" charset="0"/>
              </a:rPr>
              <a:t>条形统计图与折线统计图相比，条形统计图</a:t>
            </a:r>
          </a:p>
          <a:p>
            <a:r>
              <a:rPr lang="zh-CN" altLang="en-US" sz="2800" b="1" dirty="0">
                <a:latin typeface="Arial" panose="020B0604020202020204" pitchFamily="34" charset="0"/>
              </a:rPr>
              <a:t>能直观地比较数量的多与少，而折线统计图中每</a:t>
            </a:r>
          </a:p>
          <a:p>
            <a:r>
              <a:rPr lang="zh-CN" altLang="en-US" sz="2800" b="1" dirty="0">
                <a:latin typeface="Arial" panose="020B0604020202020204" pitchFamily="34" charset="0"/>
              </a:rPr>
              <a:t>条线段的上升或下降趋势以及它们的倾斜程度，</a:t>
            </a:r>
          </a:p>
          <a:p>
            <a:r>
              <a:rPr lang="zh-CN" altLang="en-US" sz="2800" b="1" dirty="0">
                <a:latin typeface="Arial" panose="020B0604020202020204" pitchFamily="34" charset="0"/>
              </a:rPr>
              <a:t>能清楚地看出数量的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增减变化幅度</a:t>
            </a:r>
            <a:r>
              <a:rPr lang="zh-CN" altLang="en-US" sz="2800" b="1" dirty="0">
                <a:latin typeface="Arial" panose="020B0604020202020204" pitchFamily="34" charset="0"/>
              </a:rPr>
              <a:t>或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变化趋势</a:t>
            </a:r>
            <a:r>
              <a:rPr lang="zh-CN" altLang="en-US" sz="2800" b="1" dirty="0">
                <a:latin typeface="Arial" panose="020B0604020202020204" pitchFamily="34" charset="0"/>
              </a:rPr>
              <a:t>。</a:t>
            </a:r>
          </a:p>
          <a:p>
            <a:r>
              <a:rPr lang="zh-CN" altLang="en-US" sz="2800" b="1" dirty="0">
                <a:latin typeface="Arial" panose="020B0604020202020204" pitchFamily="34" charset="0"/>
              </a:rPr>
              <a:t>特别是在有很多数据的时候，折线统计图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更简洁</a:t>
            </a:r>
            <a:r>
              <a:rPr lang="zh-CN" altLang="en-US" sz="2800" b="1" dirty="0">
                <a:latin typeface="Arial" panose="020B0604020202020204" pitchFamily="34" charset="0"/>
              </a:rPr>
              <a:t>。</a:t>
            </a:r>
            <a:br>
              <a:rPr lang="zh-CN" altLang="en-US" sz="2800" b="1" dirty="0">
                <a:latin typeface="Arial" panose="020B0604020202020204" pitchFamily="34" charset="0"/>
              </a:rPr>
            </a:br>
            <a:r>
              <a:rPr lang="zh-CN" altLang="en-US" sz="2800" b="1" dirty="0">
                <a:latin typeface="Arial" panose="020B0604020202020204" pitchFamily="34" charset="0"/>
              </a:rPr>
              <a:t/>
            </a:r>
            <a:br>
              <a:rPr lang="zh-CN" altLang="en-US" sz="2800" b="1" dirty="0">
                <a:latin typeface="Arial" panose="020B0604020202020204" pitchFamily="34" charset="0"/>
              </a:rPr>
            </a:b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971800"/>
            <a:ext cx="5772150" cy="202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Rectangle 6"/>
          <p:cNvSpPr/>
          <p:nvPr/>
        </p:nvSpPr>
        <p:spPr>
          <a:xfrm>
            <a:off x="609600" y="2514600"/>
            <a:ext cx="78501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）从春天到秋天，梧桐树上树叶数量的变化。</a:t>
            </a:r>
          </a:p>
        </p:txBody>
      </p:sp>
      <p:sp>
        <p:nvSpPr>
          <p:cNvPr id="25607" name="Line 7"/>
          <p:cNvSpPr/>
          <p:nvPr/>
        </p:nvSpPr>
        <p:spPr>
          <a:xfrm flipV="1">
            <a:off x="1066800" y="3581400"/>
            <a:ext cx="1676400" cy="1066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8" name="Line 8"/>
          <p:cNvSpPr/>
          <p:nvPr/>
        </p:nvSpPr>
        <p:spPr>
          <a:xfrm flipV="1">
            <a:off x="2819400" y="3581400"/>
            <a:ext cx="15240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9" name="Line 9"/>
          <p:cNvSpPr/>
          <p:nvPr/>
        </p:nvSpPr>
        <p:spPr>
          <a:xfrm>
            <a:off x="4419600" y="3581400"/>
            <a:ext cx="1524000" cy="11430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Rectangle 4"/>
          <p:cNvSpPr/>
          <p:nvPr/>
        </p:nvSpPr>
        <p:spPr>
          <a:xfrm>
            <a:off x="6197600" y="4979988"/>
            <a:ext cx="641350" cy="1739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/>
            <a:endParaRPr lang="en-US" altLang="zh-CN" sz="1800" dirty="0">
              <a:latin typeface="Arial" panose="020B0604020202020204" pitchFamily="34" charset="0"/>
            </a:endParaRPr>
          </a:p>
          <a:p>
            <a:pPr algn="ctr"/>
            <a:r>
              <a:rPr lang="zh-CN" altLang="en-US" sz="1800" dirty="0">
                <a:latin typeface="Arial" panose="020B0604020202020204" pitchFamily="34" charset="0"/>
              </a:rPr>
              <a:t>　　</a:t>
            </a:r>
          </a:p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  <a:p>
            <a:pPr algn="ctr"/>
            <a:endParaRPr lang="en-US" altLang="zh-CN" sz="1800" dirty="0">
              <a:latin typeface="Arial" panose="020B0604020202020204" pitchFamily="34" charset="0"/>
            </a:endParaRPr>
          </a:p>
        </p:txBody>
      </p:sp>
      <p:sp>
        <p:nvSpPr>
          <p:cNvPr id="26630" name="Line 6"/>
          <p:cNvSpPr/>
          <p:nvPr/>
        </p:nvSpPr>
        <p:spPr>
          <a:xfrm flipV="1">
            <a:off x="1066800" y="3581400"/>
            <a:ext cx="1676400" cy="1066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1" name="Line 7"/>
          <p:cNvSpPr/>
          <p:nvPr/>
        </p:nvSpPr>
        <p:spPr>
          <a:xfrm flipV="1">
            <a:off x="2819400" y="3581400"/>
            <a:ext cx="7620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2" name="Line 8"/>
          <p:cNvSpPr/>
          <p:nvPr/>
        </p:nvSpPr>
        <p:spPr>
          <a:xfrm>
            <a:off x="4572000" y="3657600"/>
            <a:ext cx="15240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8" name="Rectangle 9"/>
          <p:cNvSpPr/>
          <p:nvPr/>
        </p:nvSpPr>
        <p:spPr>
          <a:xfrm>
            <a:off x="762000" y="2667000"/>
            <a:ext cx="71691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）一个人从出生到老，牙齿颗数的变化。</a:t>
            </a:r>
          </a:p>
        </p:txBody>
      </p:sp>
      <p:sp>
        <p:nvSpPr>
          <p:cNvPr id="26634" name="Line 10"/>
          <p:cNvSpPr/>
          <p:nvPr/>
        </p:nvSpPr>
        <p:spPr>
          <a:xfrm>
            <a:off x="3581400" y="3581400"/>
            <a:ext cx="533400" cy="457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5" name="Line 11"/>
          <p:cNvSpPr/>
          <p:nvPr/>
        </p:nvSpPr>
        <p:spPr>
          <a:xfrm flipV="1">
            <a:off x="4114800" y="3581400"/>
            <a:ext cx="381000" cy="457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Line 12"/>
          <p:cNvSpPr/>
          <p:nvPr/>
        </p:nvSpPr>
        <p:spPr>
          <a:xfrm>
            <a:off x="6019800" y="3657600"/>
            <a:ext cx="1295400" cy="990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Rectangle 4"/>
          <p:cNvSpPr/>
          <p:nvPr/>
        </p:nvSpPr>
        <p:spPr>
          <a:xfrm>
            <a:off x="6197600" y="4979988"/>
            <a:ext cx="641350" cy="1739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/>
            <a:endParaRPr lang="en-US" altLang="zh-CN" sz="1800" dirty="0">
              <a:latin typeface="Arial" panose="020B0604020202020204" pitchFamily="34" charset="0"/>
            </a:endParaRPr>
          </a:p>
          <a:p>
            <a:pPr algn="ctr"/>
            <a:r>
              <a:rPr lang="zh-CN" altLang="en-US" sz="1800" dirty="0">
                <a:latin typeface="Arial" panose="020B0604020202020204" pitchFamily="34" charset="0"/>
              </a:rPr>
              <a:t>　　</a:t>
            </a:r>
          </a:p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  <a:p>
            <a:pPr algn="ctr"/>
            <a:endParaRPr lang="zh-CN" altLang="en-US" sz="1800" dirty="0">
              <a:latin typeface="Arial" panose="020B0604020202020204" pitchFamily="34" charset="0"/>
            </a:endParaRPr>
          </a:p>
          <a:p>
            <a:pPr algn="ctr"/>
            <a:endParaRPr lang="en-US" altLang="zh-CN" sz="1800" dirty="0">
              <a:latin typeface="Arial" panose="020B0604020202020204" pitchFamily="34" charset="0"/>
            </a:endParaRPr>
          </a:p>
        </p:txBody>
      </p:sp>
      <p:sp>
        <p:nvSpPr>
          <p:cNvPr id="38917" name="Line 5"/>
          <p:cNvSpPr/>
          <p:nvPr/>
        </p:nvSpPr>
        <p:spPr>
          <a:xfrm flipV="1">
            <a:off x="2362200" y="3581400"/>
            <a:ext cx="1676400" cy="1066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8" name="Line 6"/>
          <p:cNvSpPr/>
          <p:nvPr/>
        </p:nvSpPr>
        <p:spPr>
          <a:xfrm flipV="1">
            <a:off x="4114800" y="3581400"/>
            <a:ext cx="16002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3" name="Line 11"/>
          <p:cNvSpPr/>
          <p:nvPr/>
        </p:nvSpPr>
        <p:spPr>
          <a:xfrm>
            <a:off x="5791200" y="3657600"/>
            <a:ext cx="1295400" cy="990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5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38400"/>
            <a:ext cx="7086600" cy="862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077200" cy="104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8229600" cy="197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Rectangle 9"/>
          <p:cNvSpPr/>
          <p:nvPr/>
        </p:nvSpPr>
        <p:spPr>
          <a:xfrm>
            <a:off x="304800" y="3429000"/>
            <a:ext cx="7537450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</a:rPr>
              <a:t>          </a:t>
            </a:r>
            <a:r>
              <a:rPr lang="zh-CN" altLang="en-US" sz="2400" b="1" dirty="0">
                <a:latin typeface="Arial" panose="020B0604020202020204" pitchFamily="34" charset="0"/>
              </a:rPr>
              <a:t>从统计表中能看到九寨沟月平均气温的变化，但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是比较麻烦。为了更好地看出景区气温的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变化情况</a:t>
            </a:r>
            <a:r>
              <a:rPr lang="zh-CN" altLang="en-US" sz="2400" b="1" dirty="0">
                <a:latin typeface="Arial" panose="020B0604020202020204" pitchFamily="34" charset="0"/>
              </a:rPr>
              <a:t>，我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们可以将表中的数据画成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折线统计图</a:t>
            </a:r>
            <a:r>
              <a:rPr lang="zh-CN" altLang="en-US" sz="2400" b="1" dirty="0">
                <a:latin typeface="Arial" panose="020B0604020202020204" pitchFamily="34" charset="0"/>
              </a:rPr>
              <a:t>。 </a:t>
            </a:r>
          </a:p>
        </p:txBody>
      </p:sp>
      <p:pic>
        <p:nvPicPr>
          <p:cNvPr id="1025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078413"/>
            <a:ext cx="4029075" cy="157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5187950"/>
            <a:ext cx="2819400" cy="688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8763000" cy="551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3429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WordArt 8"/>
          <p:cNvSpPr>
            <a:spLocks noTextEdit="1"/>
          </p:cNvSpPr>
          <p:nvPr/>
        </p:nvSpPr>
        <p:spPr>
          <a:xfrm>
            <a:off x="1066800" y="2133600"/>
            <a:ext cx="5029200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人们非常关注的就是每天</a:t>
            </a:r>
          </a:p>
        </p:txBody>
      </p:sp>
      <p:sp>
        <p:nvSpPr>
          <p:cNvPr id="15365" name="WordArt 9"/>
          <p:cNvSpPr>
            <a:spLocks noTextEdit="1"/>
          </p:cNvSpPr>
          <p:nvPr/>
        </p:nvSpPr>
        <p:spPr>
          <a:xfrm>
            <a:off x="3733800" y="2971800"/>
            <a:ext cx="4572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新增的“非典”人数。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839200" cy="453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34" name="Picture 3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00600"/>
            <a:ext cx="3733800" cy="170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35" name="Picture 3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962525"/>
            <a:ext cx="3228975" cy="189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WordArt 326"/>
          <p:cNvSpPr>
            <a:spLocks noTextEdit="1"/>
          </p:cNvSpPr>
          <p:nvPr/>
        </p:nvSpPr>
        <p:spPr>
          <a:xfrm>
            <a:off x="228600" y="1981200"/>
            <a:ext cx="86868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你能根据网格图，自己制作折线统计图吗？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839200" cy="453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83150"/>
            <a:ext cx="8229600" cy="197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Oval 4"/>
          <p:cNvSpPr/>
          <p:nvPr/>
        </p:nvSpPr>
        <p:spPr>
          <a:xfrm>
            <a:off x="1524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77" name="Oval 5"/>
          <p:cNvSpPr/>
          <p:nvPr/>
        </p:nvSpPr>
        <p:spPr>
          <a:xfrm>
            <a:off x="2133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78" name="Oval 6"/>
          <p:cNvSpPr/>
          <p:nvPr/>
        </p:nvSpPr>
        <p:spPr>
          <a:xfrm>
            <a:off x="2667000" y="3276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79" name="Oval 7"/>
          <p:cNvSpPr/>
          <p:nvPr/>
        </p:nvSpPr>
        <p:spPr>
          <a:xfrm>
            <a:off x="3200400" y="2514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0" name="Oval 8"/>
          <p:cNvSpPr/>
          <p:nvPr/>
        </p:nvSpPr>
        <p:spPr>
          <a:xfrm>
            <a:off x="3733800" y="2057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1" name="Oval 9"/>
          <p:cNvSpPr/>
          <p:nvPr/>
        </p:nvSpPr>
        <p:spPr>
          <a:xfrm>
            <a:off x="4343400" y="1524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2" name="Oval 10"/>
          <p:cNvSpPr/>
          <p:nvPr/>
        </p:nvSpPr>
        <p:spPr>
          <a:xfrm>
            <a:off x="4876800" y="1066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3" name="Oval 11"/>
          <p:cNvSpPr/>
          <p:nvPr/>
        </p:nvSpPr>
        <p:spPr>
          <a:xfrm>
            <a:off x="5410200" y="1219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4" name="Oval 12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5" name="Oval 13"/>
          <p:cNvSpPr/>
          <p:nvPr/>
        </p:nvSpPr>
        <p:spPr>
          <a:xfrm>
            <a:off x="65532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6" name="Oval 14"/>
          <p:cNvSpPr/>
          <p:nvPr/>
        </p:nvSpPr>
        <p:spPr>
          <a:xfrm>
            <a:off x="7086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7" name="Oval 15"/>
          <p:cNvSpPr/>
          <p:nvPr/>
        </p:nvSpPr>
        <p:spPr>
          <a:xfrm>
            <a:off x="76962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8" name="Text Box 16"/>
          <p:cNvSpPr txBox="1"/>
          <p:nvPr/>
        </p:nvSpPr>
        <p:spPr>
          <a:xfrm>
            <a:off x="1447800" y="35814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8689" name="Text Box 17"/>
          <p:cNvSpPr txBox="1"/>
          <p:nvPr/>
        </p:nvSpPr>
        <p:spPr>
          <a:xfrm>
            <a:off x="1981200" y="30480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2.5</a:t>
            </a:r>
          </a:p>
        </p:txBody>
      </p:sp>
      <p:sp>
        <p:nvSpPr>
          <p:cNvPr id="28690" name="Text Box 18"/>
          <p:cNvSpPr txBox="1"/>
          <p:nvPr/>
        </p:nvSpPr>
        <p:spPr>
          <a:xfrm>
            <a:off x="2514600" y="28956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691" name="Text Box 19"/>
          <p:cNvSpPr txBox="1"/>
          <p:nvPr/>
        </p:nvSpPr>
        <p:spPr>
          <a:xfrm>
            <a:off x="2971800" y="21336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8.7</a:t>
            </a:r>
          </a:p>
        </p:txBody>
      </p:sp>
      <p:sp>
        <p:nvSpPr>
          <p:cNvPr id="28692" name="Text Box 20"/>
          <p:cNvSpPr txBox="1"/>
          <p:nvPr/>
        </p:nvSpPr>
        <p:spPr>
          <a:xfrm>
            <a:off x="3429000" y="16764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28693" name="Text Box 21"/>
          <p:cNvSpPr txBox="1"/>
          <p:nvPr/>
        </p:nvSpPr>
        <p:spPr>
          <a:xfrm>
            <a:off x="4038600" y="11430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8694" name="Text Box 22"/>
          <p:cNvSpPr txBox="1"/>
          <p:nvPr/>
        </p:nvSpPr>
        <p:spPr>
          <a:xfrm>
            <a:off x="4724400" y="6096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28695" name="Text Box 23"/>
          <p:cNvSpPr txBox="1"/>
          <p:nvPr/>
        </p:nvSpPr>
        <p:spPr>
          <a:xfrm>
            <a:off x="5334000" y="8382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28696" name="Text Box 24"/>
          <p:cNvSpPr txBox="1"/>
          <p:nvPr/>
        </p:nvSpPr>
        <p:spPr>
          <a:xfrm>
            <a:off x="5943600" y="15240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8697" name="Text Box 25"/>
          <p:cNvSpPr txBox="1"/>
          <p:nvPr/>
        </p:nvSpPr>
        <p:spPr>
          <a:xfrm>
            <a:off x="6477000" y="20574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8.3</a:t>
            </a:r>
          </a:p>
        </p:txBody>
      </p:sp>
      <p:sp>
        <p:nvSpPr>
          <p:cNvPr id="28698" name="Text Box 26"/>
          <p:cNvSpPr txBox="1"/>
          <p:nvPr/>
        </p:nvSpPr>
        <p:spPr>
          <a:xfrm>
            <a:off x="6934200" y="31242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2.4</a:t>
            </a:r>
          </a:p>
        </p:txBody>
      </p:sp>
      <p:sp>
        <p:nvSpPr>
          <p:cNvPr id="28700" name="Text Box 28"/>
          <p:cNvSpPr txBox="1"/>
          <p:nvPr/>
        </p:nvSpPr>
        <p:spPr>
          <a:xfrm>
            <a:off x="7543800" y="31242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2.3</a:t>
            </a:r>
          </a:p>
        </p:txBody>
      </p:sp>
      <p:sp>
        <p:nvSpPr>
          <p:cNvPr id="28701" name="Line 29"/>
          <p:cNvSpPr/>
          <p:nvPr/>
        </p:nvSpPr>
        <p:spPr>
          <a:xfrm flipV="1">
            <a:off x="1600200" y="3581400"/>
            <a:ext cx="6096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02" name="Line 30"/>
          <p:cNvSpPr/>
          <p:nvPr/>
        </p:nvSpPr>
        <p:spPr>
          <a:xfrm flipV="1">
            <a:off x="2209800" y="3352800"/>
            <a:ext cx="533400" cy="228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03" name="Line 31"/>
          <p:cNvSpPr/>
          <p:nvPr/>
        </p:nvSpPr>
        <p:spPr>
          <a:xfrm flipV="1">
            <a:off x="2743200" y="2590800"/>
            <a:ext cx="533400" cy="762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04" name="Line 32"/>
          <p:cNvSpPr/>
          <p:nvPr/>
        </p:nvSpPr>
        <p:spPr>
          <a:xfrm flipV="1">
            <a:off x="3276600" y="21336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05" name="Line 33"/>
          <p:cNvSpPr/>
          <p:nvPr/>
        </p:nvSpPr>
        <p:spPr>
          <a:xfrm flipV="1">
            <a:off x="3886200" y="16002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06" name="Line 34"/>
          <p:cNvSpPr/>
          <p:nvPr/>
        </p:nvSpPr>
        <p:spPr>
          <a:xfrm flipV="1">
            <a:off x="4419600" y="11430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07" name="Line 35"/>
          <p:cNvSpPr/>
          <p:nvPr/>
        </p:nvSpPr>
        <p:spPr>
          <a:xfrm>
            <a:off x="5029200" y="1143000"/>
            <a:ext cx="457200" cy="1524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08" name="Line 36"/>
          <p:cNvSpPr/>
          <p:nvPr/>
        </p:nvSpPr>
        <p:spPr>
          <a:xfrm>
            <a:off x="5486400" y="1295400"/>
            <a:ext cx="609600" cy="6858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09" name="Line 37"/>
          <p:cNvSpPr/>
          <p:nvPr/>
        </p:nvSpPr>
        <p:spPr>
          <a:xfrm>
            <a:off x="6096000" y="1981200"/>
            <a:ext cx="533400" cy="5334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10" name="Line 38"/>
          <p:cNvSpPr/>
          <p:nvPr/>
        </p:nvSpPr>
        <p:spPr>
          <a:xfrm>
            <a:off x="6629400" y="2514600"/>
            <a:ext cx="533400" cy="10668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11" name="Line 39"/>
          <p:cNvSpPr/>
          <p:nvPr/>
        </p:nvSpPr>
        <p:spPr>
          <a:xfrm>
            <a:off x="7162800" y="3581400"/>
            <a:ext cx="609600" cy="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/>
      <p:bldP spid="28689" grpId="0"/>
      <p:bldP spid="28690" grpId="0"/>
      <p:bldP spid="28691" grpId="0"/>
      <p:bldP spid="28692" grpId="0"/>
      <p:bldP spid="28693" grpId="0"/>
      <p:bldP spid="28694" grpId="0"/>
      <p:bldP spid="28695" grpId="0"/>
      <p:bldP spid="28696" grpId="0"/>
      <p:bldP spid="28697" grpId="0"/>
      <p:bldP spid="28698" grpId="0"/>
      <p:bldP spid="287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6"/>
          <p:cNvSpPr>
            <a:spLocks noTextEdit="1"/>
          </p:cNvSpPr>
          <p:nvPr/>
        </p:nvSpPr>
        <p:spPr>
          <a:xfrm>
            <a:off x="762000" y="1143000"/>
            <a:ext cx="7315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画折线统计图时，应当注意些什么？</a:t>
            </a:r>
          </a:p>
        </p:txBody>
      </p:sp>
      <p:sp>
        <p:nvSpPr>
          <p:cNvPr id="14344" name="AutoShape 8"/>
          <p:cNvSpPr/>
          <p:nvPr/>
        </p:nvSpPr>
        <p:spPr>
          <a:xfrm>
            <a:off x="533400" y="1524000"/>
            <a:ext cx="8305800" cy="5334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5" name="Rectangle 9"/>
          <p:cNvSpPr/>
          <p:nvPr/>
        </p:nvSpPr>
        <p:spPr>
          <a:xfrm>
            <a:off x="1752600" y="3048000"/>
            <a:ext cx="6945313" cy="22272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       </a:t>
            </a:r>
            <a:r>
              <a:rPr lang="zh-CN" altLang="en-US" sz="2800" b="1" dirty="0">
                <a:latin typeface="Arial" panose="020B0604020202020204" pitchFamily="34" charset="0"/>
              </a:rPr>
              <a:t>在绘制折线统计图时大家要特别注意，</a:t>
            </a:r>
          </a:p>
          <a:p>
            <a:endParaRPr lang="zh-CN" altLang="en-US" sz="2800" b="1" dirty="0">
              <a:latin typeface="Arial" panose="020B0604020202020204" pitchFamily="34" charset="0"/>
            </a:endParaRPr>
          </a:p>
          <a:p>
            <a:r>
              <a:rPr lang="zh-CN" altLang="en-US" sz="2800" b="1" dirty="0">
                <a:latin typeface="Arial" panose="020B0604020202020204" pitchFamily="34" charset="0"/>
              </a:rPr>
              <a:t>横轴纵轴平均分，描点连线要找准，数据</a:t>
            </a:r>
          </a:p>
          <a:p>
            <a:endParaRPr lang="zh-CN" altLang="en-US" sz="2800" b="1" dirty="0">
              <a:latin typeface="Arial" panose="020B0604020202020204" pitchFamily="34" charset="0"/>
            </a:endParaRPr>
          </a:p>
          <a:p>
            <a:r>
              <a:rPr lang="zh-CN" altLang="en-US" sz="2800" b="1" dirty="0">
                <a:latin typeface="Arial" panose="020B0604020202020204" pitchFamily="34" charset="0"/>
              </a:rPr>
              <a:t>单位写清楚。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839200" cy="453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Oval 4"/>
          <p:cNvSpPr/>
          <p:nvPr/>
        </p:nvSpPr>
        <p:spPr>
          <a:xfrm>
            <a:off x="1524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68" name="Oval 5"/>
          <p:cNvSpPr/>
          <p:nvPr/>
        </p:nvSpPr>
        <p:spPr>
          <a:xfrm>
            <a:off x="2133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69" name="Oval 6"/>
          <p:cNvSpPr/>
          <p:nvPr/>
        </p:nvSpPr>
        <p:spPr>
          <a:xfrm>
            <a:off x="2667000" y="3276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0" name="Oval 7"/>
          <p:cNvSpPr/>
          <p:nvPr/>
        </p:nvSpPr>
        <p:spPr>
          <a:xfrm>
            <a:off x="3200400" y="2514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1" name="Oval 8"/>
          <p:cNvSpPr/>
          <p:nvPr/>
        </p:nvSpPr>
        <p:spPr>
          <a:xfrm>
            <a:off x="3733800" y="2057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2" name="Oval 9"/>
          <p:cNvSpPr/>
          <p:nvPr/>
        </p:nvSpPr>
        <p:spPr>
          <a:xfrm>
            <a:off x="4343400" y="1524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3" name="Oval 10"/>
          <p:cNvSpPr/>
          <p:nvPr/>
        </p:nvSpPr>
        <p:spPr>
          <a:xfrm>
            <a:off x="4876800" y="1066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4" name="Oval 11"/>
          <p:cNvSpPr/>
          <p:nvPr/>
        </p:nvSpPr>
        <p:spPr>
          <a:xfrm>
            <a:off x="5410200" y="1219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5" name="Oval 12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6" name="Oval 13"/>
          <p:cNvSpPr/>
          <p:nvPr/>
        </p:nvSpPr>
        <p:spPr>
          <a:xfrm>
            <a:off x="65532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7" name="Oval 14"/>
          <p:cNvSpPr/>
          <p:nvPr/>
        </p:nvSpPr>
        <p:spPr>
          <a:xfrm>
            <a:off x="7086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8" name="Oval 15"/>
          <p:cNvSpPr/>
          <p:nvPr/>
        </p:nvSpPr>
        <p:spPr>
          <a:xfrm>
            <a:off x="76962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9" name="Text Box 16"/>
          <p:cNvSpPr txBox="1"/>
          <p:nvPr/>
        </p:nvSpPr>
        <p:spPr>
          <a:xfrm>
            <a:off x="1447800" y="35814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6880" name="Text Box 17"/>
          <p:cNvSpPr txBox="1"/>
          <p:nvPr/>
        </p:nvSpPr>
        <p:spPr>
          <a:xfrm>
            <a:off x="1981200" y="30480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2.5</a:t>
            </a:r>
          </a:p>
        </p:txBody>
      </p:sp>
      <p:sp>
        <p:nvSpPr>
          <p:cNvPr id="36881" name="Text Box 18"/>
          <p:cNvSpPr txBox="1"/>
          <p:nvPr/>
        </p:nvSpPr>
        <p:spPr>
          <a:xfrm>
            <a:off x="2514600" y="28956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6882" name="Text Box 19"/>
          <p:cNvSpPr txBox="1"/>
          <p:nvPr/>
        </p:nvSpPr>
        <p:spPr>
          <a:xfrm>
            <a:off x="2971800" y="21336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8.7</a:t>
            </a:r>
          </a:p>
        </p:txBody>
      </p:sp>
      <p:sp>
        <p:nvSpPr>
          <p:cNvPr id="36883" name="Text Box 20"/>
          <p:cNvSpPr txBox="1"/>
          <p:nvPr/>
        </p:nvSpPr>
        <p:spPr>
          <a:xfrm>
            <a:off x="3429000" y="16764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6884" name="Text Box 21"/>
          <p:cNvSpPr txBox="1"/>
          <p:nvPr/>
        </p:nvSpPr>
        <p:spPr>
          <a:xfrm>
            <a:off x="4038600" y="11430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6885" name="Text Box 22"/>
          <p:cNvSpPr txBox="1"/>
          <p:nvPr/>
        </p:nvSpPr>
        <p:spPr>
          <a:xfrm>
            <a:off x="4724400" y="6096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6886" name="Text Box 23"/>
          <p:cNvSpPr txBox="1"/>
          <p:nvPr/>
        </p:nvSpPr>
        <p:spPr>
          <a:xfrm>
            <a:off x="5334000" y="8382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6887" name="Text Box 24"/>
          <p:cNvSpPr txBox="1"/>
          <p:nvPr/>
        </p:nvSpPr>
        <p:spPr>
          <a:xfrm>
            <a:off x="5943600" y="15240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6888" name="Text Box 25"/>
          <p:cNvSpPr txBox="1"/>
          <p:nvPr/>
        </p:nvSpPr>
        <p:spPr>
          <a:xfrm>
            <a:off x="6477000" y="20574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8.3</a:t>
            </a:r>
          </a:p>
        </p:txBody>
      </p:sp>
      <p:sp>
        <p:nvSpPr>
          <p:cNvPr id="36889" name="Text Box 26"/>
          <p:cNvSpPr txBox="1"/>
          <p:nvPr/>
        </p:nvSpPr>
        <p:spPr>
          <a:xfrm>
            <a:off x="6934200" y="31242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2.4</a:t>
            </a:r>
          </a:p>
        </p:txBody>
      </p:sp>
      <p:sp>
        <p:nvSpPr>
          <p:cNvPr id="36890" name="Text Box 27"/>
          <p:cNvSpPr txBox="1"/>
          <p:nvPr/>
        </p:nvSpPr>
        <p:spPr>
          <a:xfrm>
            <a:off x="7543800" y="31242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2.3</a:t>
            </a:r>
          </a:p>
        </p:txBody>
      </p:sp>
      <p:sp>
        <p:nvSpPr>
          <p:cNvPr id="36891" name="Line 28"/>
          <p:cNvSpPr/>
          <p:nvPr/>
        </p:nvSpPr>
        <p:spPr>
          <a:xfrm flipV="1">
            <a:off x="1600200" y="3581400"/>
            <a:ext cx="6096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2" name="Line 29"/>
          <p:cNvSpPr/>
          <p:nvPr/>
        </p:nvSpPr>
        <p:spPr>
          <a:xfrm flipV="1">
            <a:off x="2209800" y="3352800"/>
            <a:ext cx="533400" cy="228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3" name="Line 30"/>
          <p:cNvSpPr/>
          <p:nvPr/>
        </p:nvSpPr>
        <p:spPr>
          <a:xfrm flipV="1">
            <a:off x="2743200" y="2590800"/>
            <a:ext cx="533400" cy="762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4" name="Line 31"/>
          <p:cNvSpPr/>
          <p:nvPr/>
        </p:nvSpPr>
        <p:spPr>
          <a:xfrm flipV="1">
            <a:off x="3276600" y="21336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5" name="Line 32"/>
          <p:cNvSpPr/>
          <p:nvPr/>
        </p:nvSpPr>
        <p:spPr>
          <a:xfrm flipV="1">
            <a:off x="3886200" y="16002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6" name="Line 33"/>
          <p:cNvSpPr/>
          <p:nvPr/>
        </p:nvSpPr>
        <p:spPr>
          <a:xfrm flipV="1">
            <a:off x="4419600" y="11430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7" name="Line 34"/>
          <p:cNvSpPr/>
          <p:nvPr/>
        </p:nvSpPr>
        <p:spPr>
          <a:xfrm>
            <a:off x="5029200" y="1143000"/>
            <a:ext cx="457200" cy="1524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8" name="Line 35"/>
          <p:cNvSpPr/>
          <p:nvPr/>
        </p:nvSpPr>
        <p:spPr>
          <a:xfrm>
            <a:off x="5486400" y="1295400"/>
            <a:ext cx="609600" cy="6858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9" name="Line 36"/>
          <p:cNvSpPr/>
          <p:nvPr/>
        </p:nvSpPr>
        <p:spPr>
          <a:xfrm>
            <a:off x="6096000" y="1981200"/>
            <a:ext cx="533400" cy="5334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900" name="Line 37"/>
          <p:cNvSpPr/>
          <p:nvPr/>
        </p:nvSpPr>
        <p:spPr>
          <a:xfrm>
            <a:off x="6629400" y="2514600"/>
            <a:ext cx="533400" cy="10668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901" name="Line 38"/>
          <p:cNvSpPr/>
          <p:nvPr/>
        </p:nvSpPr>
        <p:spPr>
          <a:xfrm>
            <a:off x="7162800" y="3581400"/>
            <a:ext cx="609600" cy="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902" name="WordArt 40"/>
          <p:cNvSpPr>
            <a:spLocks noTextEdit="1"/>
          </p:cNvSpPr>
          <p:nvPr/>
        </p:nvSpPr>
        <p:spPr>
          <a:xfrm>
            <a:off x="381000" y="4648200"/>
            <a:ext cx="571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你从图中得到了哪些信息？ </a:t>
            </a:r>
          </a:p>
        </p:txBody>
      </p:sp>
      <p:sp>
        <p:nvSpPr>
          <p:cNvPr id="29737" name="Rectangle 41"/>
          <p:cNvSpPr/>
          <p:nvPr/>
        </p:nvSpPr>
        <p:spPr>
          <a:xfrm>
            <a:off x="1295400" y="5638800"/>
            <a:ext cx="71088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月的平均气温最高，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月的平均气温最低。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839200" cy="453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Oval 3"/>
          <p:cNvSpPr/>
          <p:nvPr/>
        </p:nvSpPr>
        <p:spPr>
          <a:xfrm>
            <a:off x="1524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2" name="Oval 4"/>
          <p:cNvSpPr/>
          <p:nvPr/>
        </p:nvSpPr>
        <p:spPr>
          <a:xfrm>
            <a:off x="2133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3" name="Oval 5"/>
          <p:cNvSpPr/>
          <p:nvPr/>
        </p:nvSpPr>
        <p:spPr>
          <a:xfrm>
            <a:off x="2667000" y="3276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4" name="Oval 6"/>
          <p:cNvSpPr/>
          <p:nvPr/>
        </p:nvSpPr>
        <p:spPr>
          <a:xfrm>
            <a:off x="3200400" y="2514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5" name="Oval 7"/>
          <p:cNvSpPr/>
          <p:nvPr/>
        </p:nvSpPr>
        <p:spPr>
          <a:xfrm>
            <a:off x="3733800" y="2057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6" name="Oval 8"/>
          <p:cNvSpPr/>
          <p:nvPr/>
        </p:nvSpPr>
        <p:spPr>
          <a:xfrm>
            <a:off x="4343400" y="1524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7" name="Oval 9"/>
          <p:cNvSpPr/>
          <p:nvPr/>
        </p:nvSpPr>
        <p:spPr>
          <a:xfrm>
            <a:off x="4876800" y="1066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8" name="Oval 10"/>
          <p:cNvSpPr/>
          <p:nvPr/>
        </p:nvSpPr>
        <p:spPr>
          <a:xfrm>
            <a:off x="5410200" y="1219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9" name="Oval 11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0" name="Oval 12"/>
          <p:cNvSpPr/>
          <p:nvPr/>
        </p:nvSpPr>
        <p:spPr>
          <a:xfrm>
            <a:off x="65532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1" name="Oval 13"/>
          <p:cNvSpPr/>
          <p:nvPr/>
        </p:nvSpPr>
        <p:spPr>
          <a:xfrm>
            <a:off x="7086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2" name="Oval 14"/>
          <p:cNvSpPr/>
          <p:nvPr/>
        </p:nvSpPr>
        <p:spPr>
          <a:xfrm>
            <a:off x="76962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3" name="Text Box 15"/>
          <p:cNvSpPr txBox="1"/>
          <p:nvPr/>
        </p:nvSpPr>
        <p:spPr>
          <a:xfrm>
            <a:off x="1447800" y="35814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04" name="Text Box 16"/>
          <p:cNvSpPr txBox="1"/>
          <p:nvPr/>
        </p:nvSpPr>
        <p:spPr>
          <a:xfrm>
            <a:off x="1981200" y="30480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2.5</a:t>
            </a:r>
          </a:p>
        </p:txBody>
      </p:sp>
      <p:sp>
        <p:nvSpPr>
          <p:cNvPr id="37905" name="Text Box 17"/>
          <p:cNvSpPr txBox="1"/>
          <p:nvPr/>
        </p:nvSpPr>
        <p:spPr>
          <a:xfrm>
            <a:off x="2514600" y="28956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7906" name="Text Box 18"/>
          <p:cNvSpPr txBox="1"/>
          <p:nvPr/>
        </p:nvSpPr>
        <p:spPr>
          <a:xfrm>
            <a:off x="2971800" y="21336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8.7</a:t>
            </a:r>
          </a:p>
        </p:txBody>
      </p:sp>
      <p:sp>
        <p:nvSpPr>
          <p:cNvPr id="37907" name="Text Box 19"/>
          <p:cNvSpPr txBox="1"/>
          <p:nvPr/>
        </p:nvSpPr>
        <p:spPr>
          <a:xfrm>
            <a:off x="3429000" y="16764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7908" name="Text Box 20"/>
          <p:cNvSpPr txBox="1"/>
          <p:nvPr/>
        </p:nvSpPr>
        <p:spPr>
          <a:xfrm>
            <a:off x="4038600" y="11430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7909" name="Text Box 21"/>
          <p:cNvSpPr txBox="1"/>
          <p:nvPr/>
        </p:nvSpPr>
        <p:spPr>
          <a:xfrm>
            <a:off x="4724400" y="6096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7910" name="Text Box 22"/>
          <p:cNvSpPr txBox="1"/>
          <p:nvPr/>
        </p:nvSpPr>
        <p:spPr>
          <a:xfrm>
            <a:off x="5334000" y="8382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7911" name="Text Box 23"/>
          <p:cNvSpPr txBox="1"/>
          <p:nvPr/>
        </p:nvSpPr>
        <p:spPr>
          <a:xfrm>
            <a:off x="5943600" y="15240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7912" name="Text Box 24"/>
          <p:cNvSpPr txBox="1"/>
          <p:nvPr/>
        </p:nvSpPr>
        <p:spPr>
          <a:xfrm>
            <a:off x="6477000" y="20574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8.3</a:t>
            </a:r>
          </a:p>
        </p:txBody>
      </p:sp>
      <p:sp>
        <p:nvSpPr>
          <p:cNvPr id="37913" name="Text Box 25"/>
          <p:cNvSpPr txBox="1"/>
          <p:nvPr/>
        </p:nvSpPr>
        <p:spPr>
          <a:xfrm>
            <a:off x="6934200" y="31242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2.4</a:t>
            </a:r>
          </a:p>
        </p:txBody>
      </p:sp>
      <p:sp>
        <p:nvSpPr>
          <p:cNvPr id="37914" name="Text Box 26"/>
          <p:cNvSpPr txBox="1"/>
          <p:nvPr/>
        </p:nvSpPr>
        <p:spPr>
          <a:xfrm>
            <a:off x="7543800" y="31242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2.3</a:t>
            </a:r>
          </a:p>
        </p:txBody>
      </p:sp>
      <p:sp>
        <p:nvSpPr>
          <p:cNvPr id="37915" name="Line 27"/>
          <p:cNvSpPr/>
          <p:nvPr/>
        </p:nvSpPr>
        <p:spPr>
          <a:xfrm flipV="1">
            <a:off x="1600200" y="3581400"/>
            <a:ext cx="6096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6" name="Line 28"/>
          <p:cNvSpPr/>
          <p:nvPr/>
        </p:nvSpPr>
        <p:spPr>
          <a:xfrm flipV="1">
            <a:off x="2209800" y="3352800"/>
            <a:ext cx="533400" cy="228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7" name="Line 29"/>
          <p:cNvSpPr/>
          <p:nvPr/>
        </p:nvSpPr>
        <p:spPr>
          <a:xfrm flipV="1">
            <a:off x="2743200" y="2590800"/>
            <a:ext cx="533400" cy="762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8" name="Line 30"/>
          <p:cNvSpPr/>
          <p:nvPr/>
        </p:nvSpPr>
        <p:spPr>
          <a:xfrm flipV="1">
            <a:off x="3276600" y="21336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9" name="Line 31"/>
          <p:cNvSpPr/>
          <p:nvPr/>
        </p:nvSpPr>
        <p:spPr>
          <a:xfrm flipV="1">
            <a:off x="3886200" y="16002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0" name="Line 32"/>
          <p:cNvSpPr/>
          <p:nvPr/>
        </p:nvSpPr>
        <p:spPr>
          <a:xfrm flipV="1">
            <a:off x="4419600" y="11430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1" name="Line 33"/>
          <p:cNvSpPr/>
          <p:nvPr/>
        </p:nvSpPr>
        <p:spPr>
          <a:xfrm>
            <a:off x="5029200" y="1143000"/>
            <a:ext cx="457200" cy="1524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2" name="Line 34"/>
          <p:cNvSpPr/>
          <p:nvPr/>
        </p:nvSpPr>
        <p:spPr>
          <a:xfrm>
            <a:off x="5486400" y="1295400"/>
            <a:ext cx="609600" cy="6858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3" name="Line 35"/>
          <p:cNvSpPr/>
          <p:nvPr/>
        </p:nvSpPr>
        <p:spPr>
          <a:xfrm>
            <a:off x="6096000" y="1981200"/>
            <a:ext cx="533400" cy="5334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4" name="Line 36"/>
          <p:cNvSpPr/>
          <p:nvPr/>
        </p:nvSpPr>
        <p:spPr>
          <a:xfrm>
            <a:off x="6629400" y="2514600"/>
            <a:ext cx="533400" cy="10668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5" name="Line 37"/>
          <p:cNvSpPr/>
          <p:nvPr/>
        </p:nvSpPr>
        <p:spPr>
          <a:xfrm>
            <a:off x="7162800" y="3581400"/>
            <a:ext cx="609600" cy="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6" name="WordArt 38"/>
          <p:cNvSpPr>
            <a:spLocks noTextEdit="1"/>
          </p:cNvSpPr>
          <p:nvPr/>
        </p:nvSpPr>
        <p:spPr>
          <a:xfrm>
            <a:off x="381000" y="4648200"/>
            <a:ext cx="571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你从图中得到了哪些信息？ </a:t>
            </a:r>
          </a:p>
        </p:txBody>
      </p:sp>
      <p:sp>
        <p:nvSpPr>
          <p:cNvPr id="30759" name="Rectangle 39"/>
          <p:cNvSpPr/>
          <p:nvPr/>
        </p:nvSpPr>
        <p:spPr>
          <a:xfrm>
            <a:off x="696913" y="5334000"/>
            <a:ext cx="7348537" cy="12001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月平均气温在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10℃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以上的有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月，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共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个月， 月平均气温在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10℃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以下的有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月，共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个月。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839200" cy="453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Oval 3"/>
          <p:cNvSpPr/>
          <p:nvPr/>
        </p:nvSpPr>
        <p:spPr>
          <a:xfrm>
            <a:off x="1524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6" name="Oval 4"/>
          <p:cNvSpPr/>
          <p:nvPr/>
        </p:nvSpPr>
        <p:spPr>
          <a:xfrm>
            <a:off x="2133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7" name="Oval 5"/>
          <p:cNvSpPr/>
          <p:nvPr/>
        </p:nvSpPr>
        <p:spPr>
          <a:xfrm>
            <a:off x="2667000" y="3276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8" name="Oval 6"/>
          <p:cNvSpPr/>
          <p:nvPr/>
        </p:nvSpPr>
        <p:spPr>
          <a:xfrm>
            <a:off x="3200400" y="2514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9" name="Oval 7"/>
          <p:cNvSpPr/>
          <p:nvPr/>
        </p:nvSpPr>
        <p:spPr>
          <a:xfrm>
            <a:off x="3733800" y="2057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0" name="Oval 8"/>
          <p:cNvSpPr/>
          <p:nvPr/>
        </p:nvSpPr>
        <p:spPr>
          <a:xfrm>
            <a:off x="4343400" y="1524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1" name="Oval 9"/>
          <p:cNvSpPr/>
          <p:nvPr/>
        </p:nvSpPr>
        <p:spPr>
          <a:xfrm>
            <a:off x="4876800" y="1066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2" name="Oval 10"/>
          <p:cNvSpPr/>
          <p:nvPr/>
        </p:nvSpPr>
        <p:spPr>
          <a:xfrm>
            <a:off x="5410200" y="1219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3" name="Oval 11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4" name="Oval 12"/>
          <p:cNvSpPr/>
          <p:nvPr/>
        </p:nvSpPr>
        <p:spPr>
          <a:xfrm>
            <a:off x="65532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5" name="Oval 13"/>
          <p:cNvSpPr/>
          <p:nvPr/>
        </p:nvSpPr>
        <p:spPr>
          <a:xfrm>
            <a:off x="7086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6" name="Oval 14"/>
          <p:cNvSpPr/>
          <p:nvPr/>
        </p:nvSpPr>
        <p:spPr>
          <a:xfrm>
            <a:off x="76962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7" name="Text Box 15"/>
          <p:cNvSpPr txBox="1"/>
          <p:nvPr/>
        </p:nvSpPr>
        <p:spPr>
          <a:xfrm>
            <a:off x="1447800" y="35814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8928" name="Text Box 16"/>
          <p:cNvSpPr txBox="1"/>
          <p:nvPr/>
        </p:nvSpPr>
        <p:spPr>
          <a:xfrm>
            <a:off x="1981200" y="30480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2.5</a:t>
            </a:r>
          </a:p>
        </p:txBody>
      </p:sp>
      <p:sp>
        <p:nvSpPr>
          <p:cNvPr id="38929" name="Text Box 17"/>
          <p:cNvSpPr txBox="1"/>
          <p:nvPr/>
        </p:nvSpPr>
        <p:spPr>
          <a:xfrm>
            <a:off x="2514600" y="28956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8930" name="Text Box 18"/>
          <p:cNvSpPr txBox="1"/>
          <p:nvPr/>
        </p:nvSpPr>
        <p:spPr>
          <a:xfrm>
            <a:off x="2971800" y="21336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8.7</a:t>
            </a:r>
          </a:p>
        </p:txBody>
      </p:sp>
      <p:sp>
        <p:nvSpPr>
          <p:cNvPr id="38931" name="Text Box 19"/>
          <p:cNvSpPr txBox="1"/>
          <p:nvPr/>
        </p:nvSpPr>
        <p:spPr>
          <a:xfrm>
            <a:off x="3429000" y="16764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8932" name="Text Box 20"/>
          <p:cNvSpPr txBox="1"/>
          <p:nvPr/>
        </p:nvSpPr>
        <p:spPr>
          <a:xfrm>
            <a:off x="4038600" y="11430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8933" name="Text Box 21"/>
          <p:cNvSpPr txBox="1"/>
          <p:nvPr/>
        </p:nvSpPr>
        <p:spPr>
          <a:xfrm>
            <a:off x="4724400" y="6096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8934" name="Text Box 22"/>
          <p:cNvSpPr txBox="1"/>
          <p:nvPr/>
        </p:nvSpPr>
        <p:spPr>
          <a:xfrm>
            <a:off x="5334000" y="8382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8935" name="Text Box 23"/>
          <p:cNvSpPr txBox="1"/>
          <p:nvPr/>
        </p:nvSpPr>
        <p:spPr>
          <a:xfrm>
            <a:off x="5943600" y="15240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8936" name="Text Box 24"/>
          <p:cNvSpPr txBox="1"/>
          <p:nvPr/>
        </p:nvSpPr>
        <p:spPr>
          <a:xfrm>
            <a:off x="6477000" y="20574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8.3</a:t>
            </a:r>
          </a:p>
        </p:txBody>
      </p:sp>
      <p:sp>
        <p:nvSpPr>
          <p:cNvPr id="38937" name="Text Box 25"/>
          <p:cNvSpPr txBox="1"/>
          <p:nvPr/>
        </p:nvSpPr>
        <p:spPr>
          <a:xfrm>
            <a:off x="6934200" y="31242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2.4</a:t>
            </a:r>
          </a:p>
        </p:txBody>
      </p:sp>
      <p:sp>
        <p:nvSpPr>
          <p:cNvPr id="38938" name="Text Box 26"/>
          <p:cNvSpPr txBox="1"/>
          <p:nvPr/>
        </p:nvSpPr>
        <p:spPr>
          <a:xfrm>
            <a:off x="7543800" y="31242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2.3</a:t>
            </a:r>
          </a:p>
        </p:txBody>
      </p:sp>
      <p:sp>
        <p:nvSpPr>
          <p:cNvPr id="38939" name="Line 27"/>
          <p:cNvSpPr/>
          <p:nvPr/>
        </p:nvSpPr>
        <p:spPr>
          <a:xfrm flipV="1">
            <a:off x="1600200" y="3581400"/>
            <a:ext cx="6096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40" name="Line 28"/>
          <p:cNvSpPr/>
          <p:nvPr/>
        </p:nvSpPr>
        <p:spPr>
          <a:xfrm flipV="1">
            <a:off x="2209800" y="3352800"/>
            <a:ext cx="533400" cy="228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41" name="Line 29"/>
          <p:cNvSpPr/>
          <p:nvPr/>
        </p:nvSpPr>
        <p:spPr>
          <a:xfrm flipV="1">
            <a:off x="2743200" y="2590800"/>
            <a:ext cx="533400" cy="762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42" name="Line 30"/>
          <p:cNvSpPr/>
          <p:nvPr/>
        </p:nvSpPr>
        <p:spPr>
          <a:xfrm flipV="1">
            <a:off x="3276600" y="21336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43" name="Line 31"/>
          <p:cNvSpPr/>
          <p:nvPr/>
        </p:nvSpPr>
        <p:spPr>
          <a:xfrm flipV="1">
            <a:off x="3886200" y="16002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44" name="Line 32"/>
          <p:cNvSpPr/>
          <p:nvPr/>
        </p:nvSpPr>
        <p:spPr>
          <a:xfrm flipV="1">
            <a:off x="4419600" y="11430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45" name="Line 33"/>
          <p:cNvSpPr/>
          <p:nvPr/>
        </p:nvSpPr>
        <p:spPr>
          <a:xfrm>
            <a:off x="5029200" y="1143000"/>
            <a:ext cx="457200" cy="1524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46" name="Line 34"/>
          <p:cNvSpPr/>
          <p:nvPr/>
        </p:nvSpPr>
        <p:spPr>
          <a:xfrm>
            <a:off x="5486400" y="1295400"/>
            <a:ext cx="609600" cy="6858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47" name="Line 35"/>
          <p:cNvSpPr/>
          <p:nvPr/>
        </p:nvSpPr>
        <p:spPr>
          <a:xfrm>
            <a:off x="6096000" y="1981200"/>
            <a:ext cx="533400" cy="5334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48" name="Line 36"/>
          <p:cNvSpPr/>
          <p:nvPr/>
        </p:nvSpPr>
        <p:spPr>
          <a:xfrm>
            <a:off x="6629400" y="2514600"/>
            <a:ext cx="533400" cy="10668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49" name="Line 37"/>
          <p:cNvSpPr/>
          <p:nvPr/>
        </p:nvSpPr>
        <p:spPr>
          <a:xfrm>
            <a:off x="7162800" y="3581400"/>
            <a:ext cx="609600" cy="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50" name="WordArt 38"/>
          <p:cNvSpPr>
            <a:spLocks noTextEdit="1"/>
          </p:cNvSpPr>
          <p:nvPr/>
        </p:nvSpPr>
        <p:spPr>
          <a:xfrm>
            <a:off x="381000" y="4648200"/>
            <a:ext cx="571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你从图中得到了哪些信息？ </a:t>
            </a:r>
          </a:p>
        </p:txBody>
      </p:sp>
      <p:sp>
        <p:nvSpPr>
          <p:cNvPr id="32807" name="Rectangle 39"/>
          <p:cNvSpPr/>
          <p:nvPr/>
        </p:nvSpPr>
        <p:spPr>
          <a:xfrm>
            <a:off x="838200" y="5410200"/>
            <a:ext cx="7853363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从折线下降的程度，我看出气温下降最快是在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月，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下降了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5.9℃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839200" cy="453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Oval 3"/>
          <p:cNvSpPr/>
          <p:nvPr/>
        </p:nvSpPr>
        <p:spPr>
          <a:xfrm>
            <a:off x="1524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0" name="Oval 4"/>
          <p:cNvSpPr/>
          <p:nvPr/>
        </p:nvSpPr>
        <p:spPr>
          <a:xfrm>
            <a:off x="2133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1" name="Oval 5"/>
          <p:cNvSpPr/>
          <p:nvPr/>
        </p:nvSpPr>
        <p:spPr>
          <a:xfrm>
            <a:off x="2667000" y="3276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2" name="Oval 6"/>
          <p:cNvSpPr/>
          <p:nvPr/>
        </p:nvSpPr>
        <p:spPr>
          <a:xfrm>
            <a:off x="3200400" y="2514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3" name="Oval 7"/>
          <p:cNvSpPr/>
          <p:nvPr/>
        </p:nvSpPr>
        <p:spPr>
          <a:xfrm>
            <a:off x="3733800" y="2057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4" name="Oval 8"/>
          <p:cNvSpPr/>
          <p:nvPr/>
        </p:nvSpPr>
        <p:spPr>
          <a:xfrm>
            <a:off x="4343400" y="1524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5" name="Oval 9"/>
          <p:cNvSpPr/>
          <p:nvPr/>
        </p:nvSpPr>
        <p:spPr>
          <a:xfrm>
            <a:off x="4876800" y="1066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6" name="Oval 10"/>
          <p:cNvSpPr/>
          <p:nvPr/>
        </p:nvSpPr>
        <p:spPr>
          <a:xfrm>
            <a:off x="5410200" y="1219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7" name="Oval 11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8" name="Oval 12"/>
          <p:cNvSpPr/>
          <p:nvPr/>
        </p:nvSpPr>
        <p:spPr>
          <a:xfrm>
            <a:off x="65532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9" name="Oval 13"/>
          <p:cNvSpPr/>
          <p:nvPr/>
        </p:nvSpPr>
        <p:spPr>
          <a:xfrm>
            <a:off x="7086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50" name="Oval 14"/>
          <p:cNvSpPr/>
          <p:nvPr/>
        </p:nvSpPr>
        <p:spPr>
          <a:xfrm>
            <a:off x="76962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51" name="Text Box 15"/>
          <p:cNvSpPr txBox="1"/>
          <p:nvPr/>
        </p:nvSpPr>
        <p:spPr>
          <a:xfrm>
            <a:off x="1447800" y="35814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9952" name="Text Box 16"/>
          <p:cNvSpPr txBox="1"/>
          <p:nvPr/>
        </p:nvSpPr>
        <p:spPr>
          <a:xfrm>
            <a:off x="1981200" y="30480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2.5</a:t>
            </a:r>
          </a:p>
        </p:txBody>
      </p:sp>
      <p:sp>
        <p:nvSpPr>
          <p:cNvPr id="39953" name="Text Box 17"/>
          <p:cNvSpPr txBox="1"/>
          <p:nvPr/>
        </p:nvSpPr>
        <p:spPr>
          <a:xfrm>
            <a:off x="2514600" y="2895600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9954" name="Text Box 18"/>
          <p:cNvSpPr txBox="1"/>
          <p:nvPr/>
        </p:nvSpPr>
        <p:spPr>
          <a:xfrm>
            <a:off x="2971800" y="21336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8.7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3429000" y="16764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9956" name="Text Box 20"/>
          <p:cNvSpPr txBox="1"/>
          <p:nvPr/>
        </p:nvSpPr>
        <p:spPr>
          <a:xfrm>
            <a:off x="4038600" y="11430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9957" name="Text Box 21"/>
          <p:cNvSpPr txBox="1"/>
          <p:nvPr/>
        </p:nvSpPr>
        <p:spPr>
          <a:xfrm>
            <a:off x="4724400" y="6096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9958" name="Text Box 22"/>
          <p:cNvSpPr txBox="1"/>
          <p:nvPr/>
        </p:nvSpPr>
        <p:spPr>
          <a:xfrm>
            <a:off x="5334000" y="8382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9959" name="Text Box 23"/>
          <p:cNvSpPr txBox="1"/>
          <p:nvPr/>
        </p:nvSpPr>
        <p:spPr>
          <a:xfrm>
            <a:off x="5943600" y="152400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9960" name="Text Box 24"/>
          <p:cNvSpPr txBox="1"/>
          <p:nvPr/>
        </p:nvSpPr>
        <p:spPr>
          <a:xfrm>
            <a:off x="6477000" y="20574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8.3</a:t>
            </a:r>
          </a:p>
        </p:txBody>
      </p:sp>
      <p:sp>
        <p:nvSpPr>
          <p:cNvPr id="39961" name="Text Box 25"/>
          <p:cNvSpPr txBox="1"/>
          <p:nvPr/>
        </p:nvSpPr>
        <p:spPr>
          <a:xfrm>
            <a:off x="6934200" y="31242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2.4</a:t>
            </a:r>
          </a:p>
        </p:txBody>
      </p:sp>
      <p:sp>
        <p:nvSpPr>
          <p:cNvPr id="39962" name="Text Box 26"/>
          <p:cNvSpPr txBox="1"/>
          <p:nvPr/>
        </p:nvSpPr>
        <p:spPr>
          <a:xfrm>
            <a:off x="7543800" y="3124200"/>
            <a:ext cx="501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</a:rPr>
              <a:t>2.3</a:t>
            </a:r>
          </a:p>
        </p:txBody>
      </p:sp>
      <p:sp>
        <p:nvSpPr>
          <p:cNvPr id="39963" name="Line 27"/>
          <p:cNvSpPr/>
          <p:nvPr/>
        </p:nvSpPr>
        <p:spPr>
          <a:xfrm flipV="1">
            <a:off x="1600200" y="3581400"/>
            <a:ext cx="6096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4" name="Line 28"/>
          <p:cNvSpPr/>
          <p:nvPr/>
        </p:nvSpPr>
        <p:spPr>
          <a:xfrm flipV="1">
            <a:off x="2209800" y="3352800"/>
            <a:ext cx="533400" cy="228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5" name="Line 29"/>
          <p:cNvSpPr/>
          <p:nvPr/>
        </p:nvSpPr>
        <p:spPr>
          <a:xfrm flipV="1">
            <a:off x="2743200" y="2590800"/>
            <a:ext cx="533400" cy="762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6" name="Line 30"/>
          <p:cNvSpPr/>
          <p:nvPr/>
        </p:nvSpPr>
        <p:spPr>
          <a:xfrm flipV="1">
            <a:off x="3276600" y="21336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7" name="Line 31"/>
          <p:cNvSpPr/>
          <p:nvPr/>
        </p:nvSpPr>
        <p:spPr>
          <a:xfrm flipV="1">
            <a:off x="3886200" y="16002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8" name="Line 32"/>
          <p:cNvSpPr/>
          <p:nvPr/>
        </p:nvSpPr>
        <p:spPr>
          <a:xfrm flipV="1">
            <a:off x="4419600" y="11430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9" name="Line 33"/>
          <p:cNvSpPr/>
          <p:nvPr/>
        </p:nvSpPr>
        <p:spPr>
          <a:xfrm>
            <a:off x="5029200" y="1143000"/>
            <a:ext cx="457200" cy="1524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70" name="Line 34"/>
          <p:cNvSpPr/>
          <p:nvPr/>
        </p:nvSpPr>
        <p:spPr>
          <a:xfrm>
            <a:off x="5486400" y="1295400"/>
            <a:ext cx="609600" cy="6858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71" name="Line 35"/>
          <p:cNvSpPr/>
          <p:nvPr/>
        </p:nvSpPr>
        <p:spPr>
          <a:xfrm>
            <a:off x="6096000" y="1981200"/>
            <a:ext cx="533400" cy="5334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72" name="Line 36"/>
          <p:cNvSpPr/>
          <p:nvPr/>
        </p:nvSpPr>
        <p:spPr>
          <a:xfrm>
            <a:off x="6629400" y="2514600"/>
            <a:ext cx="533400" cy="106680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73" name="Line 37"/>
          <p:cNvSpPr/>
          <p:nvPr/>
        </p:nvSpPr>
        <p:spPr>
          <a:xfrm>
            <a:off x="7162800" y="3581400"/>
            <a:ext cx="609600" cy="0"/>
          </a:xfrm>
          <a:prstGeom prst="line">
            <a:avLst/>
          </a:prstGeom>
          <a:ln w="38100" cap="flat" cmpd="sng">
            <a:solidFill>
              <a:srgbClr val="66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74" name="WordArt 42"/>
          <p:cNvSpPr>
            <a:spLocks noTextEdit="1"/>
          </p:cNvSpPr>
          <p:nvPr/>
        </p:nvSpPr>
        <p:spPr>
          <a:xfrm>
            <a:off x="1600200" y="5029200"/>
            <a:ext cx="6858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如果你给小亮的旅游计划提出建议</a:t>
            </a:r>
          </a:p>
        </p:txBody>
      </p:sp>
      <p:sp>
        <p:nvSpPr>
          <p:cNvPr id="39975" name="WordArt 43"/>
          <p:cNvSpPr>
            <a:spLocks noTextEdit="1"/>
          </p:cNvSpPr>
          <p:nvPr/>
        </p:nvSpPr>
        <p:spPr>
          <a:xfrm>
            <a:off x="381000" y="5867400"/>
            <a:ext cx="434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的话，你想说什么？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7010400" cy="355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WordArt 4"/>
          <p:cNvSpPr>
            <a:spLocks noTextEdit="1"/>
          </p:cNvSpPr>
          <p:nvPr/>
        </p:nvSpPr>
        <p:spPr>
          <a:xfrm>
            <a:off x="609600" y="4572000"/>
            <a:ext cx="3657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在小组内说一说：</a:t>
            </a:r>
          </a:p>
        </p:txBody>
      </p:sp>
      <p:pic>
        <p:nvPicPr>
          <p:cNvPr id="4096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257800"/>
            <a:ext cx="7772400" cy="917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Text Box 6"/>
          <p:cNvSpPr txBox="1"/>
          <p:nvPr/>
        </p:nvSpPr>
        <p:spPr>
          <a:xfrm>
            <a:off x="6172200" y="2971800"/>
            <a:ext cx="10001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衬衣</a:t>
            </a:r>
          </a:p>
        </p:txBody>
      </p:sp>
      <p:sp>
        <p:nvSpPr>
          <p:cNvPr id="41991" name="Text Box 7"/>
          <p:cNvSpPr txBox="1"/>
          <p:nvPr/>
        </p:nvSpPr>
        <p:spPr>
          <a:xfrm>
            <a:off x="2667000" y="3048000"/>
            <a:ext cx="10001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毛衣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7010400" cy="355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WordArt 8"/>
          <p:cNvSpPr>
            <a:spLocks noTextEdit="1"/>
          </p:cNvSpPr>
          <p:nvPr/>
        </p:nvSpPr>
        <p:spPr>
          <a:xfrm>
            <a:off x="609600" y="4572000"/>
            <a:ext cx="3657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在小组内说一说：</a:t>
            </a:r>
          </a:p>
        </p:txBody>
      </p:sp>
      <p:pic>
        <p:nvPicPr>
          <p:cNvPr id="4198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334000"/>
            <a:ext cx="7467600" cy="96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2" name="Text Box 10"/>
          <p:cNvSpPr txBox="1"/>
          <p:nvPr/>
        </p:nvSpPr>
        <p:spPr>
          <a:xfrm>
            <a:off x="1752600" y="2895600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销量逐渐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增加</a:t>
            </a:r>
          </a:p>
        </p:txBody>
      </p:sp>
      <p:sp>
        <p:nvSpPr>
          <p:cNvPr id="33803" name="Text Box 11"/>
          <p:cNvSpPr txBox="1"/>
          <p:nvPr/>
        </p:nvSpPr>
        <p:spPr>
          <a:xfrm>
            <a:off x="6172200" y="2667000"/>
            <a:ext cx="212566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销量逐渐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减少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7010400" cy="355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WordArt 4"/>
          <p:cNvSpPr>
            <a:spLocks noTextEdit="1"/>
          </p:cNvSpPr>
          <p:nvPr/>
        </p:nvSpPr>
        <p:spPr>
          <a:xfrm>
            <a:off x="609600" y="4572000"/>
            <a:ext cx="3657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在小组内说一说：</a:t>
            </a:r>
          </a:p>
        </p:txBody>
      </p:sp>
      <p:pic>
        <p:nvPicPr>
          <p:cNvPr id="4301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334000"/>
            <a:ext cx="7696200" cy="114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751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3581400" cy="1501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Rectangle 8"/>
          <p:cNvSpPr/>
          <p:nvPr/>
        </p:nvSpPr>
        <p:spPr>
          <a:xfrm>
            <a:off x="4016375" y="3886200"/>
            <a:ext cx="5127625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    </a:t>
            </a:r>
            <a:r>
              <a:rPr lang="zh-CN" altLang="en-US" sz="2800" b="1" dirty="0">
                <a:latin typeface="Arial" panose="020B0604020202020204" pitchFamily="34" charset="0"/>
              </a:rPr>
              <a:t>从统计表上可以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直接看出</a:t>
            </a:r>
          </a:p>
          <a:p>
            <a:r>
              <a:rPr lang="zh-CN" altLang="en-US" sz="2800" b="1" dirty="0">
                <a:latin typeface="Arial" panose="020B0604020202020204" pitchFamily="34" charset="0"/>
              </a:rPr>
              <a:t>当天新增“非典”病人的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人数</a:t>
            </a:r>
            <a:r>
              <a:rPr lang="zh-CN" altLang="en-US" sz="2800" b="1" dirty="0">
                <a:latin typeface="Arial" panose="020B0604020202020204" pitchFamily="34" charset="0"/>
              </a:rPr>
              <a:t>。 </a:t>
            </a:r>
          </a:p>
        </p:txBody>
      </p:sp>
      <p:sp>
        <p:nvSpPr>
          <p:cNvPr id="7177" name="Rectangle 9"/>
          <p:cNvSpPr/>
          <p:nvPr/>
        </p:nvSpPr>
        <p:spPr>
          <a:xfrm>
            <a:off x="2946400" y="5715000"/>
            <a:ext cx="61976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统计表能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很快了解到具体数据</a:t>
            </a:r>
            <a:r>
              <a:rPr lang="zh-CN" altLang="en-US" sz="2800" b="1" dirty="0">
                <a:latin typeface="Arial" panose="020B0604020202020204" pitchFamily="34" charset="0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315200" cy="376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81488"/>
            <a:ext cx="8458200" cy="2576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6781800" cy="3494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0"/>
            <a:ext cx="7458075" cy="282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6781800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44750"/>
            <a:ext cx="7315200" cy="441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839200" cy="492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07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6096000" cy="467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00"/>
            <a:ext cx="2857500" cy="240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Rectangle 7"/>
          <p:cNvSpPr/>
          <p:nvPr/>
        </p:nvSpPr>
        <p:spPr>
          <a:xfrm>
            <a:off x="5354638" y="2560638"/>
            <a:ext cx="3756025" cy="2527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</a:rPr>
              <a:t>可以看出</a:t>
            </a:r>
            <a:r>
              <a:rPr lang="en-US" altLang="zh-CN" sz="2400" b="1" dirty="0"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latin typeface="Arial" panose="020B0604020202020204" pitchFamily="34" charset="0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</a:rPr>
              <a:t>日新增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“非典”病人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最多</a:t>
            </a:r>
            <a:r>
              <a:rPr lang="zh-CN" altLang="en-US" sz="2400" b="1" dirty="0">
                <a:latin typeface="Arial" panose="020B0604020202020204" pitchFamily="34" charset="0"/>
              </a:rPr>
              <a:t>，</a:t>
            </a:r>
            <a:r>
              <a:rPr lang="en-US" altLang="zh-CN" sz="2400" b="1" dirty="0"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latin typeface="Arial" panose="020B0604020202020204" pitchFamily="34" charset="0"/>
              </a:rPr>
              <a:t>31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日新增“非典”病人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最少</a:t>
            </a:r>
            <a:r>
              <a:rPr lang="zh-CN" altLang="en-US" sz="2400" b="1" dirty="0">
                <a:latin typeface="Arial" panose="020B0604020202020204" pitchFamily="34" charset="0"/>
              </a:rPr>
              <a:t>。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/>
            </a:r>
            <a:br>
              <a:rPr lang="zh-CN" altLang="en-US" sz="2400" b="1" dirty="0">
                <a:latin typeface="Arial" panose="020B0604020202020204" pitchFamily="34" charset="0"/>
              </a:rPr>
            </a:br>
            <a:r>
              <a:rPr lang="zh-CN" altLang="en-US" sz="2400" b="1" dirty="0">
                <a:latin typeface="Arial" panose="020B0604020202020204" pitchFamily="34" charset="0"/>
              </a:rPr>
              <a:t/>
            </a:r>
            <a:br>
              <a:rPr lang="zh-CN" altLang="en-US" sz="2400" b="1" dirty="0">
                <a:latin typeface="Arial" panose="020B0604020202020204" pitchFamily="34" charset="0"/>
              </a:rPr>
            </a:b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8200" name="Rectangle 8"/>
          <p:cNvSpPr/>
          <p:nvPr/>
        </p:nvSpPr>
        <p:spPr>
          <a:xfrm>
            <a:off x="327025" y="5334000"/>
            <a:ext cx="881697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条形统计图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能直观地比较病人数量的多与少</a:t>
            </a:r>
            <a:r>
              <a:rPr lang="zh-CN" altLang="en-US" sz="2800" dirty="0">
                <a:latin typeface="Arial" panose="020B0604020202020204" pitchFamily="34" charset="0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76600"/>
            <a:ext cx="1695450" cy="271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419600" y="228600"/>
            <a:ext cx="4724400" cy="3276600"/>
          </a:xfrm>
          <a:prstGeom prst="wedgeRoundRectCallout">
            <a:avLst>
              <a:gd name="adj1" fmla="val -89852"/>
              <a:gd name="adj2" fmla="val 767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8436" name="Rectangle 13"/>
          <p:cNvSpPr/>
          <p:nvPr/>
        </p:nvSpPr>
        <p:spPr>
          <a:xfrm>
            <a:off x="4800600" y="228600"/>
            <a:ext cx="4011613" cy="39274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如果要清楚了解“非典”病人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数量的增减变化情况</a:t>
            </a:r>
            <a:r>
              <a:rPr lang="zh-CN" altLang="en-US" sz="2400" b="1" dirty="0">
                <a:latin typeface="Arial" panose="020B0604020202020204" pitchFamily="34" charset="0"/>
              </a:rPr>
              <a:t>，通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过统计表和条形统计图能直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观地看出来吗？其实整理数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据还可以用另外一种统计图</a:t>
            </a:r>
          </a:p>
          <a:p>
            <a:r>
              <a:rPr lang="en-US" altLang="zh-CN" sz="2400" b="1" dirty="0">
                <a:latin typeface="Arial" panose="020B0604020202020204" pitchFamily="34" charset="0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折线统计图</a:t>
            </a:r>
            <a:r>
              <a:rPr lang="zh-CN" altLang="en-US" sz="2400" b="1" dirty="0">
                <a:latin typeface="Arial" panose="020B0604020202020204" pitchFamily="34" charset="0"/>
              </a:rPr>
              <a:t>。今天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我们就来研究有关折线统计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图的知识。</a:t>
            </a:r>
          </a:p>
          <a:p>
            <a:endParaRPr lang="zh-CN" altLang="en-US" sz="2400" b="1" dirty="0">
              <a:latin typeface="Arial" panose="020B0604020202020204" pitchFamily="34" charset="0"/>
            </a:endParaRPr>
          </a:p>
          <a:p>
            <a:endParaRPr lang="en-US" altLang="zh-CN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Group 3"/>
          <p:cNvGraphicFramePr>
            <a:graphicFrameLocks noGrp="1"/>
          </p:cNvGraphicFramePr>
          <p:nvPr/>
        </p:nvGraphicFramePr>
        <p:xfrm>
          <a:off x="990600" y="2057400"/>
          <a:ext cx="5410200" cy="39401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532" name="Line 77"/>
          <p:cNvSpPr/>
          <p:nvPr/>
        </p:nvSpPr>
        <p:spPr>
          <a:xfrm flipV="1">
            <a:off x="990600" y="1676400"/>
            <a:ext cx="0" cy="434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33" name="Line 78"/>
          <p:cNvSpPr/>
          <p:nvPr/>
        </p:nvSpPr>
        <p:spPr>
          <a:xfrm>
            <a:off x="914400" y="6019800"/>
            <a:ext cx="594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534" name="Group 79"/>
          <p:cNvGrpSpPr/>
          <p:nvPr/>
        </p:nvGrpSpPr>
        <p:grpSpPr>
          <a:xfrm>
            <a:off x="76200" y="1828800"/>
            <a:ext cx="838200" cy="4419600"/>
            <a:chOff x="528" y="1152"/>
            <a:chExt cx="528" cy="2784"/>
          </a:xfrm>
        </p:grpSpPr>
        <p:sp>
          <p:nvSpPr>
            <p:cNvPr id="19566" name="Text Box 80"/>
            <p:cNvSpPr txBox="1"/>
            <p:nvPr/>
          </p:nvSpPr>
          <p:spPr>
            <a:xfrm>
              <a:off x="624" y="331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</a:rPr>
                <a:t>20</a:t>
              </a:r>
            </a:p>
          </p:txBody>
        </p:sp>
        <p:grpSp>
          <p:nvGrpSpPr>
            <p:cNvPr id="19567" name="Group 81"/>
            <p:cNvGrpSpPr/>
            <p:nvPr/>
          </p:nvGrpSpPr>
          <p:grpSpPr>
            <a:xfrm>
              <a:off x="528" y="1152"/>
              <a:ext cx="528" cy="2784"/>
              <a:chOff x="528" y="1152"/>
              <a:chExt cx="528" cy="2784"/>
            </a:xfrm>
          </p:grpSpPr>
          <p:sp>
            <p:nvSpPr>
              <p:cNvPr id="19568" name="Text Box 82"/>
              <p:cNvSpPr txBox="1"/>
              <p:nvPr/>
            </p:nvSpPr>
            <p:spPr>
              <a:xfrm>
                <a:off x="720" y="3648"/>
                <a:ext cx="3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9569" name="Text Box 83"/>
              <p:cNvSpPr txBox="1"/>
              <p:nvPr/>
            </p:nvSpPr>
            <p:spPr>
              <a:xfrm>
                <a:off x="624" y="2256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19570" name="Text Box 84"/>
              <p:cNvSpPr txBox="1"/>
              <p:nvPr/>
            </p:nvSpPr>
            <p:spPr>
              <a:xfrm>
                <a:off x="528" y="1872"/>
                <a:ext cx="48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19571" name="Text Box 85"/>
              <p:cNvSpPr txBox="1"/>
              <p:nvPr/>
            </p:nvSpPr>
            <p:spPr>
              <a:xfrm>
                <a:off x="528" y="1488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120</a:t>
                </a:r>
              </a:p>
            </p:txBody>
          </p:sp>
          <p:sp>
            <p:nvSpPr>
              <p:cNvPr id="19572" name="Text Box 86"/>
              <p:cNvSpPr txBox="1"/>
              <p:nvPr/>
            </p:nvSpPr>
            <p:spPr>
              <a:xfrm>
                <a:off x="624" y="2592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9573" name="Text Box 87"/>
              <p:cNvSpPr txBox="1"/>
              <p:nvPr/>
            </p:nvSpPr>
            <p:spPr>
              <a:xfrm>
                <a:off x="528" y="1152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140</a:t>
                </a:r>
              </a:p>
            </p:txBody>
          </p:sp>
          <p:sp>
            <p:nvSpPr>
              <p:cNvPr id="19574" name="Text Box 88"/>
              <p:cNvSpPr txBox="1"/>
              <p:nvPr/>
            </p:nvSpPr>
            <p:spPr>
              <a:xfrm>
                <a:off x="624" y="2928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40</a:t>
                </a:r>
              </a:p>
            </p:txBody>
          </p:sp>
        </p:grpSp>
      </p:grpSp>
      <p:sp>
        <p:nvSpPr>
          <p:cNvPr id="19535" name="Text Box 89"/>
          <p:cNvSpPr txBox="1"/>
          <p:nvPr/>
        </p:nvSpPr>
        <p:spPr>
          <a:xfrm>
            <a:off x="990600" y="6172200"/>
            <a:ext cx="5715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19536" name="Text Box 90"/>
          <p:cNvSpPr txBox="1"/>
          <p:nvPr/>
        </p:nvSpPr>
        <p:spPr>
          <a:xfrm>
            <a:off x="1295400" y="609600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26     1      6      11    16    21   26     31</a:t>
            </a:r>
          </a:p>
        </p:txBody>
      </p:sp>
      <p:sp>
        <p:nvSpPr>
          <p:cNvPr id="19537" name="Text Box 91"/>
          <p:cNvSpPr txBox="1"/>
          <p:nvPr/>
        </p:nvSpPr>
        <p:spPr>
          <a:xfrm>
            <a:off x="6934200" y="54102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dirty="0">
              <a:latin typeface="Arial" panose="020B0604020202020204" pitchFamily="34" charset="0"/>
            </a:endParaRPr>
          </a:p>
        </p:txBody>
      </p:sp>
      <p:sp>
        <p:nvSpPr>
          <p:cNvPr id="19538" name="Text Box 92"/>
          <p:cNvSpPr txBox="1"/>
          <p:nvPr/>
        </p:nvSpPr>
        <p:spPr>
          <a:xfrm>
            <a:off x="6781800" y="56388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日期（日）</a:t>
            </a:r>
          </a:p>
        </p:txBody>
      </p:sp>
      <p:sp>
        <p:nvSpPr>
          <p:cNvPr id="19539" name="Text Box 93"/>
          <p:cNvSpPr txBox="1"/>
          <p:nvPr/>
        </p:nvSpPr>
        <p:spPr>
          <a:xfrm>
            <a:off x="0" y="12954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人数（人）</a:t>
            </a:r>
          </a:p>
        </p:txBody>
      </p:sp>
      <p:sp>
        <p:nvSpPr>
          <p:cNvPr id="19540" name="Text Box 94"/>
          <p:cNvSpPr txBox="1"/>
          <p:nvPr/>
        </p:nvSpPr>
        <p:spPr>
          <a:xfrm>
            <a:off x="1371600" y="28194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19541" name="Text Box 95"/>
          <p:cNvSpPr txBox="1"/>
          <p:nvPr/>
        </p:nvSpPr>
        <p:spPr>
          <a:xfrm>
            <a:off x="2057400" y="23622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19542" name="Text Box 96"/>
          <p:cNvSpPr txBox="1"/>
          <p:nvPr/>
        </p:nvSpPr>
        <p:spPr>
          <a:xfrm>
            <a:off x="2667000" y="3886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19543" name="Text Box 97"/>
          <p:cNvSpPr txBox="1"/>
          <p:nvPr/>
        </p:nvSpPr>
        <p:spPr>
          <a:xfrm>
            <a:off x="3352800" y="46482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19544" name="Text Box 98"/>
          <p:cNvSpPr txBox="1"/>
          <p:nvPr/>
        </p:nvSpPr>
        <p:spPr>
          <a:xfrm>
            <a:off x="4038600" y="51054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19545" name="Text Box 99"/>
          <p:cNvSpPr txBox="1"/>
          <p:nvPr/>
        </p:nvSpPr>
        <p:spPr>
          <a:xfrm>
            <a:off x="4724400" y="56388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19546" name="Text Box 100"/>
          <p:cNvSpPr txBox="1"/>
          <p:nvPr/>
        </p:nvSpPr>
        <p:spPr>
          <a:xfrm>
            <a:off x="5410200" y="57150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19547" name="Text Box 101"/>
          <p:cNvSpPr txBox="1"/>
          <p:nvPr/>
        </p:nvSpPr>
        <p:spPr>
          <a:xfrm>
            <a:off x="6019800" y="5791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19548" name="Line 102"/>
          <p:cNvSpPr/>
          <p:nvPr/>
        </p:nvSpPr>
        <p:spPr>
          <a:xfrm flipV="1">
            <a:off x="1676400" y="2514600"/>
            <a:ext cx="6858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49" name="Line 103"/>
          <p:cNvSpPr/>
          <p:nvPr/>
        </p:nvSpPr>
        <p:spPr>
          <a:xfrm>
            <a:off x="2362200" y="2514600"/>
            <a:ext cx="685800" cy="1600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50" name="Line 104"/>
          <p:cNvSpPr/>
          <p:nvPr/>
        </p:nvSpPr>
        <p:spPr>
          <a:xfrm>
            <a:off x="3048000" y="4114800"/>
            <a:ext cx="60960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51" name="Line 105"/>
          <p:cNvSpPr/>
          <p:nvPr/>
        </p:nvSpPr>
        <p:spPr>
          <a:xfrm>
            <a:off x="3657600" y="4800600"/>
            <a:ext cx="6858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52" name="Line 106"/>
          <p:cNvSpPr/>
          <p:nvPr/>
        </p:nvSpPr>
        <p:spPr>
          <a:xfrm>
            <a:off x="4343400" y="5257800"/>
            <a:ext cx="6858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53" name="Line 107"/>
          <p:cNvSpPr/>
          <p:nvPr/>
        </p:nvSpPr>
        <p:spPr>
          <a:xfrm>
            <a:off x="5029200" y="57912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54" name="Line 108"/>
          <p:cNvSpPr/>
          <p:nvPr/>
        </p:nvSpPr>
        <p:spPr>
          <a:xfrm>
            <a:off x="5715000" y="58674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55" name="Text Box 109"/>
          <p:cNvSpPr txBox="1"/>
          <p:nvPr/>
        </p:nvSpPr>
        <p:spPr>
          <a:xfrm>
            <a:off x="4953000" y="14478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</a:p>
        </p:txBody>
      </p:sp>
      <p:pic>
        <p:nvPicPr>
          <p:cNvPr id="15481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057400"/>
            <a:ext cx="2667000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557" name="Rectangle 122"/>
          <p:cNvSpPr/>
          <p:nvPr/>
        </p:nvSpPr>
        <p:spPr>
          <a:xfrm>
            <a:off x="228600" y="0"/>
            <a:ext cx="8686800" cy="1295400"/>
          </a:xfrm>
          <a:prstGeom prst="rect">
            <a:avLst/>
          </a:prstGeom>
          <a:noFill/>
          <a:ln w="9525">
            <a:noFill/>
          </a:ln>
          <a:effectLst>
            <a:outerShdw dist="12700" algn="ctr" rotWithShape="0">
              <a:srgbClr val="808080"/>
            </a:outerShdw>
          </a:effectLst>
        </p:spPr>
        <p:txBody>
          <a:bodyPr anchor="b" anchorCtr="0"/>
          <a:lstStyle/>
          <a:p>
            <a:pPr algn="ctr"/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北京</a:t>
            </a: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</a:rPr>
              <a:t>26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日至</a:t>
            </a: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</a:rPr>
              <a:t>5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</a:rPr>
              <a:t>31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  <a:b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新增“非典”病人数量统计图</a:t>
            </a:r>
          </a:p>
        </p:txBody>
      </p:sp>
      <p:sp>
        <p:nvSpPr>
          <p:cNvPr id="19558" name="Text Box 123"/>
          <p:cNvSpPr txBox="1"/>
          <p:nvPr/>
        </p:nvSpPr>
        <p:spPr>
          <a:xfrm>
            <a:off x="838200" y="2514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113</a:t>
            </a:r>
          </a:p>
        </p:txBody>
      </p:sp>
      <p:sp>
        <p:nvSpPr>
          <p:cNvPr id="19559" name="Text Box 124"/>
          <p:cNvSpPr txBox="1"/>
          <p:nvPr/>
        </p:nvSpPr>
        <p:spPr>
          <a:xfrm>
            <a:off x="2057400" y="20574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122</a:t>
            </a:r>
          </a:p>
        </p:txBody>
      </p:sp>
      <p:sp>
        <p:nvSpPr>
          <p:cNvPr id="19560" name="Text Box 125"/>
          <p:cNvSpPr txBox="1"/>
          <p:nvPr/>
        </p:nvSpPr>
        <p:spPr>
          <a:xfrm>
            <a:off x="2667000" y="35814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19561" name="Text Box 126"/>
          <p:cNvSpPr txBox="1"/>
          <p:nvPr/>
        </p:nvSpPr>
        <p:spPr>
          <a:xfrm>
            <a:off x="3352800" y="43434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19562" name="Text Box 127"/>
          <p:cNvSpPr txBox="1"/>
          <p:nvPr/>
        </p:nvSpPr>
        <p:spPr>
          <a:xfrm>
            <a:off x="3962400" y="4800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9563" name="Text Box 128"/>
          <p:cNvSpPr txBox="1"/>
          <p:nvPr/>
        </p:nvSpPr>
        <p:spPr>
          <a:xfrm>
            <a:off x="5638800" y="54102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564" name="Text Box 129"/>
          <p:cNvSpPr txBox="1"/>
          <p:nvPr/>
        </p:nvSpPr>
        <p:spPr>
          <a:xfrm>
            <a:off x="4572000" y="5257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9565" name="Text Box 130"/>
          <p:cNvSpPr txBox="1"/>
          <p:nvPr/>
        </p:nvSpPr>
        <p:spPr>
          <a:xfrm>
            <a:off x="5181600" y="5486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/>
          <p:nvPr/>
        </p:nvSpPr>
        <p:spPr>
          <a:xfrm>
            <a:off x="457200" y="-457200"/>
            <a:ext cx="8686800" cy="1295400"/>
          </a:xfrm>
          <a:prstGeom prst="rect">
            <a:avLst/>
          </a:prstGeom>
          <a:noFill/>
          <a:ln w="9525">
            <a:noFill/>
          </a:ln>
          <a:effectLst>
            <a:outerShdw dist="12700" algn="ctr" rotWithShape="0">
              <a:srgbClr val="808080"/>
            </a:outerShdw>
          </a:effectLst>
        </p:spPr>
        <p:txBody>
          <a:bodyPr anchor="b" anchorCtr="0"/>
          <a:lstStyle/>
          <a:p>
            <a:pPr algn="ctr"/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北京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26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日至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31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  <a:b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新增“非典”病人数量统计图</a:t>
            </a: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/>
        </p:nvGraphicFramePr>
        <p:xfrm>
          <a:off x="1752600" y="1295400"/>
          <a:ext cx="5410200" cy="39401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557" name="Line 77"/>
          <p:cNvSpPr/>
          <p:nvPr/>
        </p:nvSpPr>
        <p:spPr>
          <a:xfrm flipV="1">
            <a:off x="1752600" y="914400"/>
            <a:ext cx="0" cy="434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58" name="Line 78"/>
          <p:cNvSpPr/>
          <p:nvPr/>
        </p:nvSpPr>
        <p:spPr>
          <a:xfrm>
            <a:off x="1676400" y="5257800"/>
            <a:ext cx="594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559" name="Group 79"/>
          <p:cNvGrpSpPr/>
          <p:nvPr/>
        </p:nvGrpSpPr>
        <p:grpSpPr>
          <a:xfrm>
            <a:off x="838200" y="1066800"/>
            <a:ext cx="838200" cy="4419600"/>
            <a:chOff x="528" y="1152"/>
            <a:chExt cx="528" cy="2784"/>
          </a:xfrm>
        </p:grpSpPr>
        <p:sp>
          <p:nvSpPr>
            <p:cNvPr id="20592" name="Text Box 80"/>
            <p:cNvSpPr txBox="1"/>
            <p:nvPr/>
          </p:nvSpPr>
          <p:spPr>
            <a:xfrm>
              <a:off x="624" y="331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</a:rPr>
                <a:t>20</a:t>
              </a:r>
            </a:p>
          </p:txBody>
        </p:sp>
        <p:grpSp>
          <p:nvGrpSpPr>
            <p:cNvPr id="20593" name="Group 81"/>
            <p:cNvGrpSpPr/>
            <p:nvPr/>
          </p:nvGrpSpPr>
          <p:grpSpPr>
            <a:xfrm>
              <a:off x="528" y="1152"/>
              <a:ext cx="528" cy="2784"/>
              <a:chOff x="528" y="1152"/>
              <a:chExt cx="528" cy="2784"/>
            </a:xfrm>
          </p:grpSpPr>
          <p:sp>
            <p:nvSpPr>
              <p:cNvPr id="20594" name="Text Box 82"/>
              <p:cNvSpPr txBox="1"/>
              <p:nvPr/>
            </p:nvSpPr>
            <p:spPr>
              <a:xfrm>
                <a:off x="720" y="3648"/>
                <a:ext cx="3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0595" name="Text Box 83"/>
              <p:cNvSpPr txBox="1"/>
              <p:nvPr/>
            </p:nvSpPr>
            <p:spPr>
              <a:xfrm>
                <a:off x="624" y="2256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20596" name="Text Box 84"/>
              <p:cNvSpPr txBox="1"/>
              <p:nvPr/>
            </p:nvSpPr>
            <p:spPr>
              <a:xfrm>
                <a:off x="528" y="1872"/>
                <a:ext cx="48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20597" name="Text Box 85"/>
              <p:cNvSpPr txBox="1"/>
              <p:nvPr/>
            </p:nvSpPr>
            <p:spPr>
              <a:xfrm>
                <a:off x="528" y="1488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120</a:t>
                </a:r>
              </a:p>
            </p:txBody>
          </p:sp>
          <p:sp>
            <p:nvSpPr>
              <p:cNvPr id="20598" name="Text Box 86"/>
              <p:cNvSpPr txBox="1"/>
              <p:nvPr/>
            </p:nvSpPr>
            <p:spPr>
              <a:xfrm>
                <a:off x="624" y="2592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20599" name="Text Box 87"/>
              <p:cNvSpPr txBox="1"/>
              <p:nvPr/>
            </p:nvSpPr>
            <p:spPr>
              <a:xfrm>
                <a:off x="528" y="1152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140</a:t>
                </a:r>
              </a:p>
            </p:txBody>
          </p:sp>
          <p:sp>
            <p:nvSpPr>
              <p:cNvPr id="20600" name="Text Box 88"/>
              <p:cNvSpPr txBox="1"/>
              <p:nvPr/>
            </p:nvSpPr>
            <p:spPr>
              <a:xfrm>
                <a:off x="624" y="2928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40</a:t>
                </a:r>
              </a:p>
            </p:txBody>
          </p:sp>
        </p:grpSp>
      </p:grpSp>
      <p:sp>
        <p:nvSpPr>
          <p:cNvPr id="20560" name="Text Box 89"/>
          <p:cNvSpPr txBox="1"/>
          <p:nvPr/>
        </p:nvSpPr>
        <p:spPr>
          <a:xfrm>
            <a:off x="1752600" y="5410200"/>
            <a:ext cx="5715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20561" name="Text Box 90"/>
          <p:cNvSpPr txBox="1"/>
          <p:nvPr/>
        </p:nvSpPr>
        <p:spPr>
          <a:xfrm>
            <a:off x="2057400" y="533400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26     1      6      11    16    21   26     31</a:t>
            </a:r>
          </a:p>
        </p:txBody>
      </p:sp>
      <p:sp>
        <p:nvSpPr>
          <p:cNvPr id="20562" name="Text Box 91"/>
          <p:cNvSpPr txBox="1"/>
          <p:nvPr/>
        </p:nvSpPr>
        <p:spPr>
          <a:xfrm>
            <a:off x="7696200" y="46482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dirty="0">
              <a:latin typeface="Arial" panose="020B0604020202020204" pitchFamily="34" charset="0"/>
            </a:endParaRPr>
          </a:p>
        </p:txBody>
      </p:sp>
      <p:sp>
        <p:nvSpPr>
          <p:cNvPr id="20563" name="Text Box 92"/>
          <p:cNvSpPr txBox="1"/>
          <p:nvPr/>
        </p:nvSpPr>
        <p:spPr>
          <a:xfrm>
            <a:off x="7543800" y="48768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日期（日）</a:t>
            </a:r>
          </a:p>
        </p:txBody>
      </p:sp>
      <p:sp>
        <p:nvSpPr>
          <p:cNvPr id="20564" name="Text Box 93"/>
          <p:cNvSpPr txBox="1"/>
          <p:nvPr/>
        </p:nvSpPr>
        <p:spPr>
          <a:xfrm>
            <a:off x="762000" y="5334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人数（人）</a:t>
            </a:r>
          </a:p>
        </p:txBody>
      </p:sp>
      <p:sp>
        <p:nvSpPr>
          <p:cNvPr id="20565" name="Text Box 94"/>
          <p:cNvSpPr txBox="1"/>
          <p:nvPr/>
        </p:nvSpPr>
        <p:spPr>
          <a:xfrm>
            <a:off x="2133600" y="20574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0566" name="Text Box 95"/>
          <p:cNvSpPr txBox="1"/>
          <p:nvPr/>
        </p:nvSpPr>
        <p:spPr>
          <a:xfrm>
            <a:off x="2819400" y="16002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0567" name="Text Box 96"/>
          <p:cNvSpPr txBox="1"/>
          <p:nvPr/>
        </p:nvSpPr>
        <p:spPr>
          <a:xfrm>
            <a:off x="3429000" y="3124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0568" name="Text Box 97"/>
          <p:cNvSpPr txBox="1"/>
          <p:nvPr/>
        </p:nvSpPr>
        <p:spPr>
          <a:xfrm>
            <a:off x="4114800" y="38862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0569" name="Text Box 98"/>
          <p:cNvSpPr txBox="1"/>
          <p:nvPr/>
        </p:nvSpPr>
        <p:spPr>
          <a:xfrm>
            <a:off x="4800600" y="43434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0570" name="Text Box 99"/>
          <p:cNvSpPr txBox="1"/>
          <p:nvPr/>
        </p:nvSpPr>
        <p:spPr>
          <a:xfrm>
            <a:off x="5486400" y="48768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0571" name="Text Box 100"/>
          <p:cNvSpPr txBox="1"/>
          <p:nvPr/>
        </p:nvSpPr>
        <p:spPr>
          <a:xfrm>
            <a:off x="6172200" y="49530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0572" name="Text Box 101"/>
          <p:cNvSpPr txBox="1"/>
          <p:nvPr/>
        </p:nvSpPr>
        <p:spPr>
          <a:xfrm>
            <a:off x="6781800" y="5029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0573" name="Line 102"/>
          <p:cNvSpPr/>
          <p:nvPr/>
        </p:nvSpPr>
        <p:spPr>
          <a:xfrm flipV="1">
            <a:off x="2438400" y="1752600"/>
            <a:ext cx="6858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74" name="Line 103"/>
          <p:cNvSpPr/>
          <p:nvPr/>
        </p:nvSpPr>
        <p:spPr>
          <a:xfrm>
            <a:off x="3124200" y="1752600"/>
            <a:ext cx="685800" cy="1600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75" name="Line 104"/>
          <p:cNvSpPr/>
          <p:nvPr/>
        </p:nvSpPr>
        <p:spPr>
          <a:xfrm>
            <a:off x="3810000" y="3352800"/>
            <a:ext cx="60960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76" name="Line 105"/>
          <p:cNvSpPr/>
          <p:nvPr/>
        </p:nvSpPr>
        <p:spPr>
          <a:xfrm>
            <a:off x="4419600" y="4038600"/>
            <a:ext cx="6858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77" name="Line 106"/>
          <p:cNvSpPr/>
          <p:nvPr/>
        </p:nvSpPr>
        <p:spPr>
          <a:xfrm>
            <a:off x="5105400" y="4495800"/>
            <a:ext cx="6858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78" name="Line 107"/>
          <p:cNvSpPr/>
          <p:nvPr/>
        </p:nvSpPr>
        <p:spPr>
          <a:xfrm>
            <a:off x="5791200" y="50292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79" name="Line 108"/>
          <p:cNvSpPr/>
          <p:nvPr/>
        </p:nvSpPr>
        <p:spPr>
          <a:xfrm>
            <a:off x="6477000" y="51054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80" name="Text Box 109"/>
          <p:cNvSpPr txBox="1"/>
          <p:nvPr/>
        </p:nvSpPr>
        <p:spPr>
          <a:xfrm>
            <a:off x="5715000" y="6858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</a:p>
        </p:txBody>
      </p:sp>
      <p:sp>
        <p:nvSpPr>
          <p:cNvPr id="20581" name="WordArt 111"/>
          <p:cNvSpPr>
            <a:spLocks noTextEdit="1"/>
          </p:cNvSpPr>
          <p:nvPr/>
        </p:nvSpPr>
        <p:spPr>
          <a:xfrm>
            <a:off x="533400" y="5943600"/>
            <a:ext cx="754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你从折线统计图中观察到了什么？ </a:t>
            </a:r>
          </a:p>
        </p:txBody>
      </p:sp>
      <p:sp>
        <p:nvSpPr>
          <p:cNvPr id="17521" name="Rectangle 113"/>
          <p:cNvSpPr/>
          <p:nvPr/>
        </p:nvSpPr>
        <p:spPr>
          <a:xfrm>
            <a:off x="4572000" y="1905000"/>
            <a:ext cx="43434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22" name="Rectangle 114"/>
          <p:cNvSpPr/>
          <p:nvPr/>
        </p:nvSpPr>
        <p:spPr>
          <a:xfrm>
            <a:off x="4451350" y="1981200"/>
            <a:ext cx="4692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和条形统计图一样，横向表示日期，</a:t>
            </a:r>
          </a:p>
          <a:p>
            <a:r>
              <a:rPr lang="zh-CN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纵向表示人数。 </a:t>
            </a:r>
          </a:p>
        </p:txBody>
      </p:sp>
      <p:sp>
        <p:nvSpPr>
          <p:cNvPr id="20584" name="Text Box 115"/>
          <p:cNvSpPr txBox="1"/>
          <p:nvPr/>
        </p:nvSpPr>
        <p:spPr>
          <a:xfrm>
            <a:off x="1676400" y="1828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113</a:t>
            </a:r>
          </a:p>
        </p:txBody>
      </p:sp>
      <p:sp>
        <p:nvSpPr>
          <p:cNvPr id="20585" name="Text Box 116"/>
          <p:cNvSpPr txBox="1"/>
          <p:nvPr/>
        </p:nvSpPr>
        <p:spPr>
          <a:xfrm>
            <a:off x="2895600" y="1371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122</a:t>
            </a:r>
          </a:p>
        </p:txBody>
      </p:sp>
      <p:sp>
        <p:nvSpPr>
          <p:cNvPr id="20586" name="Text Box 117"/>
          <p:cNvSpPr txBox="1"/>
          <p:nvPr/>
        </p:nvSpPr>
        <p:spPr>
          <a:xfrm>
            <a:off x="3505200" y="2895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0587" name="Text Box 118"/>
          <p:cNvSpPr txBox="1"/>
          <p:nvPr/>
        </p:nvSpPr>
        <p:spPr>
          <a:xfrm>
            <a:off x="4191000" y="3657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0588" name="Text Box 119"/>
          <p:cNvSpPr txBox="1"/>
          <p:nvPr/>
        </p:nvSpPr>
        <p:spPr>
          <a:xfrm>
            <a:off x="4800600" y="4114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0589" name="Text Box 120"/>
          <p:cNvSpPr txBox="1"/>
          <p:nvPr/>
        </p:nvSpPr>
        <p:spPr>
          <a:xfrm>
            <a:off x="64770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590" name="Text Box 121"/>
          <p:cNvSpPr txBox="1"/>
          <p:nvPr/>
        </p:nvSpPr>
        <p:spPr>
          <a:xfrm>
            <a:off x="54102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0591" name="Text Box 122"/>
          <p:cNvSpPr txBox="1"/>
          <p:nvPr/>
        </p:nvSpPr>
        <p:spPr>
          <a:xfrm>
            <a:off x="58674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1" grpId="0" animBg="1"/>
      <p:bldP spid="175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/>
          <p:nvPr/>
        </p:nvSpPr>
        <p:spPr>
          <a:xfrm>
            <a:off x="457200" y="-457200"/>
            <a:ext cx="8686800" cy="1295400"/>
          </a:xfrm>
          <a:prstGeom prst="rect">
            <a:avLst/>
          </a:prstGeom>
          <a:noFill/>
          <a:ln w="9525">
            <a:noFill/>
          </a:ln>
          <a:effectLst>
            <a:outerShdw dist="12700" algn="ctr" rotWithShape="0">
              <a:srgbClr val="808080"/>
            </a:outerShdw>
          </a:effectLst>
        </p:spPr>
        <p:txBody>
          <a:bodyPr anchor="b" anchorCtr="0"/>
          <a:lstStyle/>
          <a:p>
            <a:pPr algn="ctr"/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北京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26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日至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31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  <a:b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新增“非典”病人数量统计图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/>
        </p:nvGraphicFramePr>
        <p:xfrm>
          <a:off x="1752600" y="1295400"/>
          <a:ext cx="5410200" cy="39401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81" name="Line 77"/>
          <p:cNvSpPr/>
          <p:nvPr/>
        </p:nvSpPr>
        <p:spPr>
          <a:xfrm flipV="1">
            <a:off x="1752600" y="914400"/>
            <a:ext cx="0" cy="434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82" name="Line 78"/>
          <p:cNvSpPr/>
          <p:nvPr/>
        </p:nvSpPr>
        <p:spPr>
          <a:xfrm>
            <a:off x="1676400" y="5257800"/>
            <a:ext cx="594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83" name="Group 79"/>
          <p:cNvGrpSpPr/>
          <p:nvPr/>
        </p:nvGrpSpPr>
        <p:grpSpPr>
          <a:xfrm>
            <a:off x="838200" y="1066800"/>
            <a:ext cx="838200" cy="4419600"/>
            <a:chOff x="528" y="1152"/>
            <a:chExt cx="528" cy="2784"/>
          </a:xfrm>
        </p:grpSpPr>
        <p:sp>
          <p:nvSpPr>
            <p:cNvPr id="21616" name="Text Box 80"/>
            <p:cNvSpPr txBox="1"/>
            <p:nvPr/>
          </p:nvSpPr>
          <p:spPr>
            <a:xfrm>
              <a:off x="624" y="331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</a:rPr>
                <a:t>20</a:t>
              </a:r>
            </a:p>
          </p:txBody>
        </p:sp>
        <p:grpSp>
          <p:nvGrpSpPr>
            <p:cNvPr id="21617" name="Group 81"/>
            <p:cNvGrpSpPr/>
            <p:nvPr/>
          </p:nvGrpSpPr>
          <p:grpSpPr>
            <a:xfrm>
              <a:off x="528" y="1152"/>
              <a:ext cx="528" cy="2784"/>
              <a:chOff x="528" y="1152"/>
              <a:chExt cx="528" cy="2784"/>
            </a:xfrm>
          </p:grpSpPr>
          <p:sp>
            <p:nvSpPr>
              <p:cNvPr id="21618" name="Text Box 82"/>
              <p:cNvSpPr txBox="1"/>
              <p:nvPr/>
            </p:nvSpPr>
            <p:spPr>
              <a:xfrm>
                <a:off x="720" y="3648"/>
                <a:ext cx="3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1619" name="Text Box 83"/>
              <p:cNvSpPr txBox="1"/>
              <p:nvPr/>
            </p:nvSpPr>
            <p:spPr>
              <a:xfrm>
                <a:off x="624" y="2256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21620" name="Text Box 84"/>
              <p:cNvSpPr txBox="1"/>
              <p:nvPr/>
            </p:nvSpPr>
            <p:spPr>
              <a:xfrm>
                <a:off x="528" y="1872"/>
                <a:ext cx="48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21621" name="Text Box 85"/>
              <p:cNvSpPr txBox="1"/>
              <p:nvPr/>
            </p:nvSpPr>
            <p:spPr>
              <a:xfrm>
                <a:off x="528" y="1488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120</a:t>
                </a:r>
              </a:p>
            </p:txBody>
          </p:sp>
          <p:sp>
            <p:nvSpPr>
              <p:cNvPr id="21622" name="Text Box 86"/>
              <p:cNvSpPr txBox="1"/>
              <p:nvPr/>
            </p:nvSpPr>
            <p:spPr>
              <a:xfrm>
                <a:off x="624" y="2592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21623" name="Text Box 87"/>
              <p:cNvSpPr txBox="1"/>
              <p:nvPr/>
            </p:nvSpPr>
            <p:spPr>
              <a:xfrm>
                <a:off x="528" y="1152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140</a:t>
                </a:r>
              </a:p>
            </p:txBody>
          </p:sp>
          <p:sp>
            <p:nvSpPr>
              <p:cNvPr id="21624" name="Text Box 88"/>
              <p:cNvSpPr txBox="1"/>
              <p:nvPr/>
            </p:nvSpPr>
            <p:spPr>
              <a:xfrm>
                <a:off x="624" y="2928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40</a:t>
                </a:r>
              </a:p>
            </p:txBody>
          </p:sp>
        </p:grpSp>
      </p:grpSp>
      <p:sp>
        <p:nvSpPr>
          <p:cNvPr id="21584" name="Text Box 89"/>
          <p:cNvSpPr txBox="1"/>
          <p:nvPr/>
        </p:nvSpPr>
        <p:spPr>
          <a:xfrm>
            <a:off x="1752600" y="5410200"/>
            <a:ext cx="5715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21585" name="Text Box 90"/>
          <p:cNvSpPr txBox="1"/>
          <p:nvPr/>
        </p:nvSpPr>
        <p:spPr>
          <a:xfrm>
            <a:off x="2057400" y="533400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26     1      6      11    16    21   26     31</a:t>
            </a:r>
          </a:p>
        </p:txBody>
      </p:sp>
      <p:sp>
        <p:nvSpPr>
          <p:cNvPr id="21586" name="Text Box 91"/>
          <p:cNvSpPr txBox="1"/>
          <p:nvPr/>
        </p:nvSpPr>
        <p:spPr>
          <a:xfrm>
            <a:off x="7696200" y="46482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dirty="0">
              <a:latin typeface="Arial" panose="020B0604020202020204" pitchFamily="34" charset="0"/>
            </a:endParaRPr>
          </a:p>
        </p:txBody>
      </p:sp>
      <p:sp>
        <p:nvSpPr>
          <p:cNvPr id="21587" name="Text Box 92"/>
          <p:cNvSpPr txBox="1"/>
          <p:nvPr/>
        </p:nvSpPr>
        <p:spPr>
          <a:xfrm>
            <a:off x="7543800" y="48768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日期（日）</a:t>
            </a:r>
          </a:p>
        </p:txBody>
      </p:sp>
      <p:sp>
        <p:nvSpPr>
          <p:cNvPr id="21588" name="Text Box 93"/>
          <p:cNvSpPr txBox="1"/>
          <p:nvPr/>
        </p:nvSpPr>
        <p:spPr>
          <a:xfrm>
            <a:off x="762000" y="5334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人数（人）</a:t>
            </a:r>
          </a:p>
        </p:txBody>
      </p:sp>
      <p:sp>
        <p:nvSpPr>
          <p:cNvPr id="21589" name="Text Box 94"/>
          <p:cNvSpPr txBox="1"/>
          <p:nvPr/>
        </p:nvSpPr>
        <p:spPr>
          <a:xfrm>
            <a:off x="2133600" y="20574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1590" name="Text Box 95"/>
          <p:cNvSpPr txBox="1"/>
          <p:nvPr/>
        </p:nvSpPr>
        <p:spPr>
          <a:xfrm>
            <a:off x="2819400" y="16002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1591" name="Text Box 96"/>
          <p:cNvSpPr txBox="1"/>
          <p:nvPr/>
        </p:nvSpPr>
        <p:spPr>
          <a:xfrm>
            <a:off x="3429000" y="3124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1592" name="Text Box 97"/>
          <p:cNvSpPr txBox="1"/>
          <p:nvPr/>
        </p:nvSpPr>
        <p:spPr>
          <a:xfrm>
            <a:off x="4114800" y="38862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1593" name="Text Box 98"/>
          <p:cNvSpPr txBox="1"/>
          <p:nvPr/>
        </p:nvSpPr>
        <p:spPr>
          <a:xfrm>
            <a:off x="4800600" y="43434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1594" name="Text Box 99"/>
          <p:cNvSpPr txBox="1"/>
          <p:nvPr/>
        </p:nvSpPr>
        <p:spPr>
          <a:xfrm>
            <a:off x="5486400" y="48768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1595" name="Text Box 100"/>
          <p:cNvSpPr txBox="1"/>
          <p:nvPr/>
        </p:nvSpPr>
        <p:spPr>
          <a:xfrm>
            <a:off x="6172200" y="49530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1596" name="Text Box 101"/>
          <p:cNvSpPr txBox="1"/>
          <p:nvPr/>
        </p:nvSpPr>
        <p:spPr>
          <a:xfrm>
            <a:off x="6781800" y="5029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1597" name="Line 102"/>
          <p:cNvSpPr/>
          <p:nvPr/>
        </p:nvSpPr>
        <p:spPr>
          <a:xfrm flipV="1">
            <a:off x="2438400" y="1752600"/>
            <a:ext cx="6858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98" name="Line 103"/>
          <p:cNvSpPr/>
          <p:nvPr/>
        </p:nvSpPr>
        <p:spPr>
          <a:xfrm>
            <a:off x="3124200" y="1752600"/>
            <a:ext cx="685800" cy="1600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99" name="Line 104"/>
          <p:cNvSpPr/>
          <p:nvPr/>
        </p:nvSpPr>
        <p:spPr>
          <a:xfrm>
            <a:off x="3810000" y="3352800"/>
            <a:ext cx="60960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600" name="Line 105"/>
          <p:cNvSpPr/>
          <p:nvPr/>
        </p:nvSpPr>
        <p:spPr>
          <a:xfrm>
            <a:off x="4419600" y="4038600"/>
            <a:ext cx="6858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601" name="Line 106"/>
          <p:cNvSpPr/>
          <p:nvPr/>
        </p:nvSpPr>
        <p:spPr>
          <a:xfrm>
            <a:off x="5105400" y="4495800"/>
            <a:ext cx="6858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602" name="Line 107"/>
          <p:cNvSpPr/>
          <p:nvPr/>
        </p:nvSpPr>
        <p:spPr>
          <a:xfrm>
            <a:off x="5791200" y="50292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603" name="Line 108"/>
          <p:cNvSpPr/>
          <p:nvPr/>
        </p:nvSpPr>
        <p:spPr>
          <a:xfrm>
            <a:off x="6477000" y="51054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604" name="Text Box 109"/>
          <p:cNvSpPr txBox="1"/>
          <p:nvPr/>
        </p:nvSpPr>
        <p:spPr>
          <a:xfrm>
            <a:off x="5715000" y="6858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</a:p>
        </p:txBody>
      </p:sp>
      <p:sp>
        <p:nvSpPr>
          <p:cNvPr id="21605" name="WordArt 110"/>
          <p:cNvSpPr>
            <a:spLocks noTextEdit="1"/>
          </p:cNvSpPr>
          <p:nvPr/>
        </p:nvSpPr>
        <p:spPr>
          <a:xfrm>
            <a:off x="533400" y="5943600"/>
            <a:ext cx="754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你从折线统计图中观察到了什么？ </a:t>
            </a:r>
          </a:p>
        </p:txBody>
      </p:sp>
      <p:sp>
        <p:nvSpPr>
          <p:cNvPr id="18543" name="Rectangle 111"/>
          <p:cNvSpPr/>
          <p:nvPr/>
        </p:nvSpPr>
        <p:spPr>
          <a:xfrm>
            <a:off x="4191000" y="1905000"/>
            <a:ext cx="47244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545" name="Rectangle 113"/>
          <p:cNvSpPr/>
          <p:nvPr/>
        </p:nvSpPr>
        <p:spPr>
          <a:xfrm>
            <a:off x="4081463" y="1905000"/>
            <a:ext cx="5062537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</a:rPr>
              <a:t>折线统计图上还有许多的小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点</a:t>
            </a:r>
            <a:r>
              <a:rPr lang="zh-CN" altLang="en-US" sz="2400" b="1" dirty="0">
                <a:latin typeface="Arial" panose="020B0604020202020204" pitchFamily="34" charset="0"/>
              </a:rPr>
              <a:t>，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这些小点都用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折线</a:t>
            </a:r>
            <a:r>
              <a:rPr lang="zh-CN" altLang="en-US" sz="2400" b="1" dirty="0">
                <a:latin typeface="Arial" panose="020B0604020202020204" pitchFamily="34" charset="0"/>
              </a:rPr>
              <a:t>连起来。 </a:t>
            </a:r>
          </a:p>
        </p:txBody>
      </p:sp>
      <p:sp>
        <p:nvSpPr>
          <p:cNvPr id="21608" name="Text Box 114"/>
          <p:cNvSpPr txBox="1"/>
          <p:nvPr/>
        </p:nvSpPr>
        <p:spPr>
          <a:xfrm>
            <a:off x="1676400" y="1828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113</a:t>
            </a:r>
          </a:p>
        </p:txBody>
      </p:sp>
      <p:sp>
        <p:nvSpPr>
          <p:cNvPr id="21609" name="Text Box 115"/>
          <p:cNvSpPr txBox="1"/>
          <p:nvPr/>
        </p:nvSpPr>
        <p:spPr>
          <a:xfrm>
            <a:off x="2895600" y="1371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122</a:t>
            </a:r>
          </a:p>
        </p:txBody>
      </p:sp>
      <p:sp>
        <p:nvSpPr>
          <p:cNvPr id="21610" name="Text Box 116"/>
          <p:cNvSpPr txBox="1"/>
          <p:nvPr/>
        </p:nvSpPr>
        <p:spPr>
          <a:xfrm>
            <a:off x="3505200" y="2895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1611" name="Text Box 117"/>
          <p:cNvSpPr txBox="1"/>
          <p:nvPr/>
        </p:nvSpPr>
        <p:spPr>
          <a:xfrm>
            <a:off x="4191000" y="3657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1612" name="Text Box 118"/>
          <p:cNvSpPr txBox="1"/>
          <p:nvPr/>
        </p:nvSpPr>
        <p:spPr>
          <a:xfrm>
            <a:off x="4800600" y="4114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1613" name="Text Box 119"/>
          <p:cNvSpPr txBox="1"/>
          <p:nvPr/>
        </p:nvSpPr>
        <p:spPr>
          <a:xfrm>
            <a:off x="64770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614" name="Text Box 120"/>
          <p:cNvSpPr txBox="1"/>
          <p:nvPr/>
        </p:nvSpPr>
        <p:spPr>
          <a:xfrm>
            <a:off x="54102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1615" name="Text Box 121"/>
          <p:cNvSpPr txBox="1"/>
          <p:nvPr/>
        </p:nvSpPr>
        <p:spPr>
          <a:xfrm>
            <a:off x="58674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3" grpId="0" animBg="1"/>
      <p:bldP spid="185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/>
          <p:nvPr/>
        </p:nvSpPr>
        <p:spPr>
          <a:xfrm>
            <a:off x="457200" y="-457200"/>
            <a:ext cx="8686800" cy="1295400"/>
          </a:xfrm>
          <a:prstGeom prst="rect">
            <a:avLst/>
          </a:prstGeom>
          <a:noFill/>
          <a:ln w="9525">
            <a:noFill/>
          </a:ln>
          <a:effectLst>
            <a:outerShdw dist="12700" algn="ctr" rotWithShape="0">
              <a:srgbClr val="808080"/>
            </a:outerShdw>
          </a:effectLst>
        </p:spPr>
        <p:txBody>
          <a:bodyPr anchor="b" anchorCtr="0"/>
          <a:lstStyle/>
          <a:p>
            <a:pPr algn="ctr"/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北京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26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日至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</a:rPr>
              <a:t>31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  <a:b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新增“非典”病人数量统计图</a:t>
            </a: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/>
        </p:nvGraphicFramePr>
        <p:xfrm>
          <a:off x="1752600" y="1295400"/>
          <a:ext cx="5410200" cy="39401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605" name="Line 77"/>
          <p:cNvSpPr/>
          <p:nvPr/>
        </p:nvSpPr>
        <p:spPr>
          <a:xfrm flipV="1">
            <a:off x="1752600" y="914400"/>
            <a:ext cx="0" cy="434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606" name="Line 78"/>
          <p:cNvSpPr/>
          <p:nvPr/>
        </p:nvSpPr>
        <p:spPr>
          <a:xfrm>
            <a:off x="1676400" y="5257800"/>
            <a:ext cx="594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607" name="Group 79"/>
          <p:cNvGrpSpPr/>
          <p:nvPr/>
        </p:nvGrpSpPr>
        <p:grpSpPr>
          <a:xfrm>
            <a:off x="838200" y="1066800"/>
            <a:ext cx="838200" cy="4419600"/>
            <a:chOff x="528" y="1152"/>
            <a:chExt cx="528" cy="2784"/>
          </a:xfrm>
        </p:grpSpPr>
        <p:sp>
          <p:nvSpPr>
            <p:cNvPr id="22640" name="Text Box 80"/>
            <p:cNvSpPr txBox="1"/>
            <p:nvPr/>
          </p:nvSpPr>
          <p:spPr>
            <a:xfrm>
              <a:off x="624" y="331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</a:rPr>
                <a:t>20</a:t>
              </a:r>
            </a:p>
          </p:txBody>
        </p:sp>
        <p:grpSp>
          <p:nvGrpSpPr>
            <p:cNvPr id="22641" name="Group 81"/>
            <p:cNvGrpSpPr/>
            <p:nvPr/>
          </p:nvGrpSpPr>
          <p:grpSpPr>
            <a:xfrm>
              <a:off x="528" y="1152"/>
              <a:ext cx="528" cy="2784"/>
              <a:chOff x="528" y="1152"/>
              <a:chExt cx="528" cy="2784"/>
            </a:xfrm>
          </p:grpSpPr>
          <p:sp>
            <p:nvSpPr>
              <p:cNvPr id="22642" name="Text Box 82"/>
              <p:cNvSpPr txBox="1"/>
              <p:nvPr/>
            </p:nvSpPr>
            <p:spPr>
              <a:xfrm>
                <a:off x="720" y="3648"/>
                <a:ext cx="3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2643" name="Text Box 83"/>
              <p:cNvSpPr txBox="1"/>
              <p:nvPr/>
            </p:nvSpPr>
            <p:spPr>
              <a:xfrm>
                <a:off x="624" y="2256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22644" name="Text Box 84"/>
              <p:cNvSpPr txBox="1"/>
              <p:nvPr/>
            </p:nvSpPr>
            <p:spPr>
              <a:xfrm>
                <a:off x="528" y="1872"/>
                <a:ext cx="48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22645" name="Text Box 85"/>
              <p:cNvSpPr txBox="1"/>
              <p:nvPr/>
            </p:nvSpPr>
            <p:spPr>
              <a:xfrm>
                <a:off x="528" y="1488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120</a:t>
                </a:r>
              </a:p>
            </p:txBody>
          </p:sp>
          <p:sp>
            <p:nvSpPr>
              <p:cNvPr id="22646" name="Text Box 86"/>
              <p:cNvSpPr txBox="1"/>
              <p:nvPr/>
            </p:nvSpPr>
            <p:spPr>
              <a:xfrm>
                <a:off x="624" y="2592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22647" name="Text Box 87"/>
              <p:cNvSpPr txBox="1"/>
              <p:nvPr/>
            </p:nvSpPr>
            <p:spPr>
              <a:xfrm>
                <a:off x="528" y="1152"/>
                <a:ext cx="52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140</a:t>
                </a:r>
              </a:p>
            </p:txBody>
          </p:sp>
          <p:sp>
            <p:nvSpPr>
              <p:cNvPr id="22648" name="Text Box 88"/>
              <p:cNvSpPr txBox="1"/>
              <p:nvPr/>
            </p:nvSpPr>
            <p:spPr>
              <a:xfrm>
                <a:off x="624" y="2928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40</a:t>
                </a:r>
              </a:p>
            </p:txBody>
          </p:sp>
        </p:grpSp>
      </p:grpSp>
      <p:sp>
        <p:nvSpPr>
          <p:cNvPr id="22608" name="Text Box 89"/>
          <p:cNvSpPr txBox="1"/>
          <p:nvPr/>
        </p:nvSpPr>
        <p:spPr>
          <a:xfrm>
            <a:off x="1752600" y="5410200"/>
            <a:ext cx="5715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22609" name="Text Box 90"/>
          <p:cNvSpPr txBox="1"/>
          <p:nvPr/>
        </p:nvSpPr>
        <p:spPr>
          <a:xfrm>
            <a:off x="2057400" y="533400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26     1      6      11    16    21   26     31</a:t>
            </a:r>
          </a:p>
        </p:txBody>
      </p:sp>
      <p:sp>
        <p:nvSpPr>
          <p:cNvPr id="22610" name="Text Box 91"/>
          <p:cNvSpPr txBox="1"/>
          <p:nvPr/>
        </p:nvSpPr>
        <p:spPr>
          <a:xfrm>
            <a:off x="7696200" y="46482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dirty="0">
              <a:latin typeface="Arial" panose="020B0604020202020204" pitchFamily="34" charset="0"/>
            </a:endParaRPr>
          </a:p>
        </p:txBody>
      </p:sp>
      <p:sp>
        <p:nvSpPr>
          <p:cNvPr id="22611" name="Text Box 92"/>
          <p:cNvSpPr txBox="1"/>
          <p:nvPr/>
        </p:nvSpPr>
        <p:spPr>
          <a:xfrm>
            <a:off x="7543800" y="48768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日期（日）</a:t>
            </a:r>
          </a:p>
        </p:txBody>
      </p:sp>
      <p:sp>
        <p:nvSpPr>
          <p:cNvPr id="22612" name="Text Box 93"/>
          <p:cNvSpPr txBox="1"/>
          <p:nvPr/>
        </p:nvSpPr>
        <p:spPr>
          <a:xfrm>
            <a:off x="762000" y="5334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人数（人）</a:t>
            </a:r>
          </a:p>
        </p:txBody>
      </p:sp>
      <p:sp>
        <p:nvSpPr>
          <p:cNvPr id="22613" name="Text Box 94"/>
          <p:cNvSpPr txBox="1"/>
          <p:nvPr/>
        </p:nvSpPr>
        <p:spPr>
          <a:xfrm>
            <a:off x="2133600" y="20574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2614" name="Text Box 95"/>
          <p:cNvSpPr txBox="1"/>
          <p:nvPr/>
        </p:nvSpPr>
        <p:spPr>
          <a:xfrm>
            <a:off x="2819400" y="1600200"/>
            <a:ext cx="6096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2615" name="Text Box 96"/>
          <p:cNvSpPr txBox="1"/>
          <p:nvPr/>
        </p:nvSpPr>
        <p:spPr>
          <a:xfrm>
            <a:off x="3429000" y="3124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2616" name="Text Box 97"/>
          <p:cNvSpPr txBox="1"/>
          <p:nvPr/>
        </p:nvSpPr>
        <p:spPr>
          <a:xfrm>
            <a:off x="4114800" y="38862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2617" name="Text Box 98"/>
          <p:cNvSpPr txBox="1"/>
          <p:nvPr/>
        </p:nvSpPr>
        <p:spPr>
          <a:xfrm>
            <a:off x="4800600" y="43434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2618" name="Text Box 99"/>
          <p:cNvSpPr txBox="1"/>
          <p:nvPr/>
        </p:nvSpPr>
        <p:spPr>
          <a:xfrm>
            <a:off x="5486400" y="48768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2619" name="Text Box 100"/>
          <p:cNvSpPr txBox="1"/>
          <p:nvPr/>
        </p:nvSpPr>
        <p:spPr>
          <a:xfrm>
            <a:off x="6172200" y="4953000"/>
            <a:ext cx="6858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2620" name="Text Box 101"/>
          <p:cNvSpPr txBox="1"/>
          <p:nvPr/>
        </p:nvSpPr>
        <p:spPr>
          <a:xfrm>
            <a:off x="6781800" y="5029200"/>
            <a:ext cx="762000" cy="33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660066"/>
                </a:solidFill>
                <a:latin typeface="Arial" panose="020B0604020202020204" pitchFamily="34" charset="0"/>
              </a:rPr>
              <a:t>●</a:t>
            </a:r>
          </a:p>
        </p:txBody>
      </p:sp>
      <p:sp>
        <p:nvSpPr>
          <p:cNvPr id="22621" name="Line 102"/>
          <p:cNvSpPr/>
          <p:nvPr/>
        </p:nvSpPr>
        <p:spPr>
          <a:xfrm flipV="1">
            <a:off x="2438400" y="1752600"/>
            <a:ext cx="6858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622" name="Line 103"/>
          <p:cNvSpPr/>
          <p:nvPr/>
        </p:nvSpPr>
        <p:spPr>
          <a:xfrm>
            <a:off x="3124200" y="1752600"/>
            <a:ext cx="685800" cy="1600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623" name="Line 104"/>
          <p:cNvSpPr/>
          <p:nvPr/>
        </p:nvSpPr>
        <p:spPr>
          <a:xfrm>
            <a:off x="3810000" y="3352800"/>
            <a:ext cx="60960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624" name="Line 105"/>
          <p:cNvSpPr/>
          <p:nvPr/>
        </p:nvSpPr>
        <p:spPr>
          <a:xfrm>
            <a:off x="4419600" y="4038600"/>
            <a:ext cx="6858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625" name="Line 106"/>
          <p:cNvSpPr/>
          <p:nvPr/>
        </p:nvSpPr>
        <p:spPr>
          <a:xfrm>
            <a:off x="5105400" y="4495800"/>
            <a:ext cx="6858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626" name="Line 107"/>
          <p:cNvSpPr/>
          <p:nvPr/>
        </p:nvSpPr>
        <p:spPr>
          <a:xfrm>
            <a:off x="5791200" y="50292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627" name="Line 108"/>
          <p:cNvSpPr/>
          <p:nvPr/>
        </p:nvSpPr>
        <p:spPr>
          <a:xfrm>
            <a:off x="6477000" y="5105400"/>
            <a:ext cx="68580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628" name="Text Box 109"/>
          <p:cNvSpPr txBox="1"/>
          <p:nvPr/>
        </p:nvSpPr>
        <p:spPr>
          <a:xfrm>
            <a:off x="5715000" y="6858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2003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日</a:t>
            </a:r>
          </a:p>
        </p:txBody>
      </p:sp>
      <p:sp>
        <p:nvSpPr>
          <p:cNvPr id="22629" name="WordArt 110"/>
          <p:cNvSpPr>
            <a:spLocks noTextEdit="1"/>
          </p:cNvSpPr>
          <p:nvPr/>
        </p:nvSpPr>
        <p:spPr>
          <a:xfrm>
            <a:off x="533400" y="5943600"/>
            <a:ext cx="754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你从折线统计图中观察到了什么？ </a:t>
            </a:r>
          </a:p>
        </p:txBody>
      </p:sp>
      <p:sp>
        <p:nvSpPr>
          <p:cNvPr id="19567" name="Rectangle 111"/>
          <p:cNvSpPr/>
          <p:nvPr/>
        </p:nvSpPr>
        <p:spPr>
          <a:xfrm>
            <a:off x="4191000" y="1905000"/>
            <a:ext cx="47244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569" name="Rectangle 113"/>
          <p:cNvSpPr/>
          <p:nvPr/>
        </p:nvSpPr>
        <p:spPr>
          <a:xfrm>
            <a:off x="4249738" y="1905000"/>
            <a:ext cx="4894262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</a:rPr>
              <a:t>     </a:t>
            </a:r>
            <a:r>
              <a:rPr lang="zh-CN" altLang="en-US" sz="2400" b="1" dirty="0">
                <a:latin typeface="Arial" panose="020B0604020202020204" pitchFamily="34" charset="0"/>
              </a:rPr>
              <a:t>这些折线有的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上升</a:t>
            </a:r>
            <a:r>
              <a:rPr lang="zh-CN" altLang="en-US" sz="2400" b="1" dirty="0">
                <a:latin typeface="Arial" panose="020B0604020202020204" pitchFamily="34" charset="0"/>
              </a:rPr>
              <a:t>，有的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下降</a:t>
            </a:r>
            <a:r>
              <a:rPr lang="zh-CN" altLang="en-US" sz="2400" b="1" dirty="0">
                <a:latin typeface="Arial" panose="020B0604020202020204" pitchFamily="34" charset="0"/>
              </a:rPr>
              <a:t>，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他们的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倾斜程度</a:t>
            </a:r>
            <a:r>
              <a:rPr lang="zh-CN" altLang="en-US" sz="2400" b="1" dirty="0">
                <a:latin typeface="Arial" panose="020B0604020202020204" pitchFamily="34" charset="0"/>
              </a:rPr>
              <a:t>还不一样。 </a:t>
            </a:r>
          </a:p>
        </p:txBody>
      </p:sp>
      <p:sp>
        <p:nvSpPr>
          <p:cNvPr id="22632" name="Text Box 114"/>
          <p:cNvSpPr txBox="1"/>
          <p:nvPr/>
        </p:nvSpPr>
        <p:spPr>
          <a:xfrm>
            <a:off x="1676400" y="1828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113</a:t>
            </a:r>
          </a:p>
        </p:txBody>
      </p:sp>
      <p:sp>
        <p:nvSpPr>
          <p:cNvPr id="22633" name="Text Box 115"/>
          <p:cNvSpPr txBox="1"/>
          <p:nvPr/>
        </p:nvSpPr>
        <p:spPr>
          <a:xfrm>
            <a:off x="2895600" y="1371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122</a:t>
            </a:r>
          </a:p>
        </p:txBody>
      </p:sp>
      <p:sp>
        <p:nvSpPr>
          <p:cNvPr id="22634" name="Text Box 116"/>
          <p:cNvSpPr txBox="1"/>
          <p:nvPr/>
        </p:nvSpPr>
        <p:spPr>
          <a:xfrm>
            <a:off x="3505200" y="2895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2635" name="Text Box 117"/>
          <p:cNvSpPr txBox="1"/>
          <p:nvPr/>
        </p:nvSpPr>
        <p:spPr>
          <a:xfrm>
            <a:off x="4191000" y="36576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2636" name="Text Box 118"/>
          <p:cNvSpPr txBox="1"/>
          <p:nvPr/>
        </p:nvSpPr>
        <p:spPr>
          <a:xfrm>
            <a:off x="4800600" y="41148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2637" name="Text Box 119"/>
          <p:cNvSpPr txBox="1"/>
          <p:nvPr/>
        </p:nvSpPr>
        <p:spPr>
          <a:xfrm>
            <a:off x="64770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638" name="Text Box 120"/>
          <p:cNvSpPr txBox="1"/>
          <p:nvPr/>
        </p:nvSpPr>
        <p:spPr>
          <a:xfrm>
            <a:off x="5410200" y="4572000"/>
            <a:ext cx="762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2639" name="Text Box 121"/>
          <p:cNvSpPr txBox="1"/>
          <p:nvPr/>
        </p:nvSpPr>
        <p:spPr>
          <a:xfrm>
            <a:off x="5867400" y="4724400"/>
            <a:ext cx="1143000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>
                <a:solidFill>
                  <a:srgbClr val="FF0066"/>
                </a:solidFill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7" grpId="0" animBg="1"/>
      <p:bldP spid="1956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全屏显示(4:3)</PresentationFormat>
  <Paragraphs>379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黑体</vt:lpstr>
      <vt:lpstr>华文彩云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2041-11-08T04:17:06Z</dcterms:created>
  <dcterms:modified xsi:type="dcterms:W3CDTF">2023-01-16T21:18:52Z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B739F6AD981345A598FB1679BA90845B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