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57" r:id="rId17"/>
  </p:sldIdLst>
  <p:sldSz cx="12192000" cy="6858000"/>
  <p:notesSz cx="6858000" cy="9144000"/>
  <p:embeddedFontLst>
    <p:embeddedFont>
      <p:font typeface="微软雅黑" panose="020B0503020204020204" pitchFamily="34" charset="-122"/>
      <p:regular r:id="rId20"/>
      <p:bold r:id="rId21"/>
    </p:embeddedFont>
    <p:embeddedFont>
      <p:font typeface="等线" panose="02010600030101010101" pitchFamily="2" charset="-122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FandolFang R" panose="02010600030101010101" charset="-122"/>
      <p:regular r:id="rId2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1" d="100"/>
          <a:sy n="61" d="100"/>
        </p:scale>
        <p:origin x="78" y="9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B628510F-2CA6-42C9-8706-040972B1CF62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35C76EFD-E709-44C4-8560-635A92D3116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76EFD-E709-44C4-8560-635A92D3116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76EFD-E709-44C4-8560-635A92D31166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76EFD-E709-44C4-8560-635A92D3116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76EFD-E709-44C4-8560-635A92D31166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76EFD-E709-44C4-8560-635A92D31166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76EFD-E709-44C4-8560-635A92D31166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76EFD-E709-44C4-8560-635A92D31166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76EFD-E709-44C4-8560-635A92D31166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76EFD-E709-44C4-8560-635A92D3116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76EFD-E709-44C4-8560-635A92D3116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76EFD-E709-44C4-8560-635A92D3116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76EFD-E709-44C4-8560-635A92D3116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76EFD-E709-44C4-8560-635A92D31166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76EFD-E709-44C4-8560-635A92D3116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76EFD-E709-44C4-8560-635A92D31166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76EFD-E709-44C4-8560-635A92D3116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8" r="13372" b="1575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90942" y="307163"/>
            <a:ext cx="315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语文（人教版）八年级 上册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356534" y="4873711"/>
            <a:ext cx="376721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mtClean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主讲人：</a:t>
            </a:r>
            <a:r>
              <a:rPr lang="en-US" altLang="zh-CN" sz="2400" smtClean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PPT818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64466" y="3644471"/>
            <a:ext cx="3022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记承天寺夜游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84280" y="2230566"/>
            <a:ext cx="57117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i="1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6600" b="1" i="1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短文两篇</a:t>
            </a:r>
            <a:r>
              <a:rPr lang="en-US" altLang="zh-CN" sz="6600" b="1" i="1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171" y="185194"/>
            <a:ext cx="3437657" cy="61162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 rot="18900000">
            <a:off x="312515" y="97464"/>
            <a:ext cx="787079" cy="787079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06054" y="308318"/>
            <a:ext cx="3022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初读感知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706054" y="1466992"/>
            <a:ext cx="1137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、作为一篇游记，作者在文中交代了以下要素，请试着找出来。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032000" y="3012311"/>
          <a:ext cx="8128000" cy="25908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63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时间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800" b="1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    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原因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800" b="1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    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对象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800" b="1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    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地点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800" b="1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    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内容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800" b="1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    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5278968" y="3012311"/>
            <a:ext cx="2291012" cy="502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65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十月十二日夜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521500" y="3545791"/>
            <a:ext cx="3695242" cy="502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65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月色入户，想邀人取乐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5106911" y="4079271"/>
            <a:ext cx="2642070" cy="502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65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贬官之人张怀民</a:t>
            </a:r>
            <a:endParaRPr lang="zh-CN" altLang="en-US" sz="1865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5548711" y="4612751"/>
            <a:ext cx="1939955" cy="502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65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黄州承天寺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720767" y="5136253"/>
            <a:ext cx="1588897" cy="502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65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庭院赏月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171" y="185194"/>
            <a:ext cx="3437657" cy="61162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 rot="18900000">
            <a:off x="312515" y="97464"/>
            <a:ext cx="787079" cy="787079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06054" y="308318"/>
            <a:ext cx="3022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初读感知</a:t>
            </a:r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937548" y="2606176"/>
            <a:ext cx="9521190" cy="149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一是作者被贬，心情郁闷、孤独；</a:t>
            </a:r>
            <a:endParaRPr lang="en-US" altLang="zh-CN" sz="32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二是因为月色很美。。</a:t>
            </a:r>
            <a:endParaRPr lang="en-US" altLang="zh-CN" sz="32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"/>
          <p:cNvSpPr>
            <a:spLocks noChangeArrowheads="1"/>
          </p:cNvSpPr>
          <p:nvPr/>
        </p:nvSpPr>
        <p:spPr bwMode="auto">
          <a:xfrm>
            <a:off x="580770" y="1354043"/>
            <a:ext cx="9601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sz="3200" b="1" dirty="0" err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作者为什么要夜游承天寺</a:t>
            </a:r>
            <a:r>
              <a:rPr sz="32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？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lang="zh-CN" altLang="en-US" b="1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470" y="2606176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171" y="185194"/>
            <a:ext cx="3437657" cy="61162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 rot="18900000">
            <a:off x="312515" y="97464"/>
            <a:ext cx="787079" cy="787079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06054" y="308318"/>
            <a:ext cx="3022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精读品味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474560" y="1261047"/>
            <a:ext cx="11040533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读课文，你是否从中感受到了一丝孤独和清冷？</a:t>
            </a:r>
            <a:endParaRPr lang="en-US" altLang="zh-CN" sz="2400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试着从前面的表格中寻找蛛丝马迹。</a:t>
            </a:r>
            <a:endParaRPr lang="en-US" altLang="zh-CN" sz="2400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706054" y="3066413"/>
          <a:ext cx="4897755" cy="302911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2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5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582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时间</a:t>
                      </a:r>
                    </a:p>
                  </a:txBody>
                  <a:tcPr marL="121933" marR="1219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十月十二日夜</a:t>
                      </a:r>
                    </a:p>
                  </a:txBody>
                  <a:tcPr marL="121933" marR="1219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82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原因</a:t>
                      </a:r>
                    </a:p>
                  </a:txBody>
                  <a:tcPr marL="121933" marR="1219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月色入户，想邀人取乐</a:t>
                      </a:r>
                    </a:p>
                  </a:txBody>
                  <a:tcPr marL="121933" marR="1219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582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对象</a:t>
                      </a:r>
                    </a:p>
                  </a:txBody>
                  <a:tcPr marL="121933" marR="1219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贬官之人张怀民</a:t>
                      </a:r>
                    </a:p>
                  </a:txBody>
                  <a:tcPr marL="121933" marR="1219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582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地点</a:t>
                      </a:r>
                    </a:p>
                  </a:txBody>
                  <a:tcPr marL="121933" marR="1219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黄州承天寺</a:t>
                      </a:r>
                    </a:p>
                  </a:txBody>
                  <a:tcPr marL="121933" marR="12193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582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内容</a:t>
                      </a:r>
                    </a:p>
                  </a:txBody>
                  <a:tcPr marL="121933" marR="1219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庭院赏月</a:t>
                      </a:r>
                    </a:p>
                  </a:txBody>
                  <a:tcPr marL="121933" marR="12193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6096000" y="3270767"/>
            <a:ext cx="631975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面对明月，“无与为乐”的孤独</a:t>
            </a:r>
          </a:p>
        </p:txBody>
      </p: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6096000" y="4743240"/>
            <a:ext cx="6319752" cy="369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承天寺，是佛门之地，有一丝孤独之感</a:t>
            </a: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6096000" y="4043937"/>
            <a:ext cx="6500240" cy="369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2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“闲人”东坡和张怀民，两个被贬的失意官员</a:t>
            </a:r>
          </a:p>
        </p:txBody>
      </p:sp>
      <p:sp>
        <p:nvSpPr>
          <p:cNvPr id="18" name="TextBox 16"/>
          <p:cNvSpPr txBox="1">
            <a:spLocks noChangeArrowheads="1"/>
          </p:cNvSpPr>
          <p:nvPr/>
        </p:nvSpPr>
        <p:spPr bwMode="auto">
          <a:xfrm>
            <a:off x="6096000" y="5442543"/>
            <a:ext cx="631975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2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月光虽美，似乎也有丝清冷之意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171" y="185194"/>
            <a:ext cx="3437657" cy="61162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 rot="18900000">
            <a:off x="312515" y="97464"/>
            <a:ext cx="787079" cy="787079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06054" y="308318"/>
            <a:ext cx="3022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精读品味</a:t>
            </a:r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564092" y="1368368"/>
            <a:ext cx="11063816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孤独是一种很特殊的心境，它往往是人在经历了一段特殊的人生后所沉淀下来的一种情绪。有谁知道苏轼的这段经历吗？</a:t>
            </a:r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1003475" y="2974722"/>
            <a:ext cx="6385984" cy="1694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因乌台诗案被贬。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在黄州无权也无事。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564092" y="5489632"/>
            <a:ext cx="112883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结合课文内容和写作背景，我们可以探寻到苏轼超越孤独的旷达情怀。</a:t>
            </a:r>
            <a:endParaRPr lang="en-US" altLang="zh-CN" sz="2800" b="1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171" y="185194"/>
            <a:ext cx="3437657" cy="61162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 rot="18900000">
            <a:off x="312515" y="97464"/>
            <a:ext cx="787079" cy="787079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06054" y="308318"/>
            <a:ext cx="3022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小结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831353" y="2259467"/>
            <a:ext cx="10384516" cy="255672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本文通过对夜游承天寺庭院所见的月下美景的描绘，创造了一个清幽宁静的艺术境界，传达了作者复杂微妙的心境，抒发了作者寄情自然美景以排遣忧郁的旷达胸襟。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171" y="185194"/>
            <a:ext cx="3437657" cy="61162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 rot="18900000">
            <a:off x="312515" y="97464"/>
            <a:ext cx="787079" cy="787079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06054" y="308318"/>
            <a:ext cx="3022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板书设计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/>
          <a:srcRect t="6914" b="5501"/>
          <a:stretch>
            <a:fillRect/>
          </a:stretch>
        </p:blipFill>
        <p:spPr>
          <a:xfrm>
            <a:off x="706054" y="1510026"/>
            <a:ext cx="10634724" cy="4471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8" r="13372" b="1575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90942" y="307163"/>
            <a:ext cx="315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语文（人教版）八年级 上册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84280" y="2230566"/>
            <a:ext cx="71739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i="1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感谢各位的聆听</a:t>
            </a:r>
            <a:endParaRPr lang="en-US" altLang="zh-CN" sz="6600" b="1" i="1" spc="30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171" y="185194"/>
            <a:ext cx="3437657" cy="61162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 rot="18900000">
            <a:off x="312515" y="97464"/>
            <a:ext cx="787079" cy="787079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06054" y="308318"/>
            <a:ext cx="3022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学习目标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06054" y="1170678"/>
            <a:ext cx="8783386" cy="3804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>
              <a:lnSpc>
                <a:spcPct val="250000"/>
              </a:lnSpc>
            </a:pPr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1．积累一些文言实词、虚词。弄懂句子的含义。（重点） </a:t>
            </a:r>
          </a:p>
          <a:p>
            <a:pPr indent="266700">
              <a:lnSpc>
                <a:spcPct val="250000"/>
              </a:lnSpc>
            </a:pPr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 2．品味文章画面的精美、语言的精练及布局的匠心，提高初步欣赏文学作品的能力。（难点）</a:t>
            </a:r>
            <a:endParaRPr lang="en-US" altLang="zh-CN" sz="2000" dirty="0">
              <a:latin typeface="Arial" panose="020B0604020202020204" pitchFamily="34" charset="0"/>
              <a:ea typeface="思源黑体 CN Regular" panose="020B0500000000000000" pitchFamily="34" charset="-122"/>
              <a:cs typeface="等线" panose="02010600030101010101" charset="-122"/>
              <a:sym typeface="Arial" panose="020B0604020202020204" pitchFamily="34" charset="0"/>
            </a:endParaRPr>
          </a:p>
          <a:p>
            <a:pPr indent="266700">
              <a:lnSpc>
                <a:spcPct val="250000"/>
              </a:lnSpc>
            </a:pP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 3</a:t>
            </a:r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．学习《记承天寺夜游》，感受作者热爱生活、追求美好事物的执着情怀，学习他面对逆境达观处世的从容心态。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 </a:t>
            </a:r>
            <a:endParaRPr lang="en-US" altLang="en-US" sz="2000" dirty="0">
              <a:latin typeface="Arial" panose="020B0604020202020204" pitchFamily="34" charset="0"/>
              <a:ea typeface="思源黑体 CN Regular" panose="020B0500000000000000" pitchFamily="34" charset="-122"/>
              <a:cs typeface="等线" panose="02010600030101010101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160" y="2538549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171" y="185194"/>
            <a:ext cx="3437657" cy="61162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 rot="18900000">
            <a:off x="312515" y="97464"/>
            <a:ext cx="787079" cy="787079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06054" y="308318"/>
            <a:ext cx="3022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作者简介</a:t>
            </a: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706054" y="1266957"/>
            <a:ext cx="7218746" cy="4906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苏轼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1037</a:t>
            </a:r>
            <a:r>
              <a:rPr lang="zh-CN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1101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宋代文学家。字子瞻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号东坡居士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眉山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zh-CN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今属四川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</a:t>
            </a:r>
            <a:r>
              <a:rPr lang="zh-CN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人。北宋文坛领袖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取得了多方面的文学业绩。散文汪洋恣肆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明白畅达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是“唐宋八大家”之一。与父亲苏洵、弟弟苏辙并称为“三苏”。诗歌清新豪健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善用夸张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</a:t>
            </a:r>
            <a:r>
              <a:rPr lang="zh-CN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比喻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在艺术表现方面独具风格。与黄庭坚并称“苏黄”。苏轼的词开豪放一派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对后代很有影响。《念奴娇·赤壁怀古》《水调歌头·丙辰中秋》传诵甚广。与辛弃疾并称“苏辛”。诗文有《东坡七集》等。词集有《东坡乐府》。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180" y="1544160"/>
            <a:ext cx="2961649" cy="46289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171" y="185194"/>
            <a:ext cx="3437657" cy="61162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 rot="18900000">
            <a:off x="312515" y="97464"/>
            <a:ext cx="787079" cy="787079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06054" y="308318"/>
            <a:ext cx="3022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背景介绍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02920" y="1493748"/>
            <a:ext cx="11186160" cy="44149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苏轼于元丰二年（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1079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年）八月十日所作诗篇中“潜龙”一语遭谤，被下御史台狱，于是年十二月二十八日始出狱，史称“乌台诗案”。元丰三年二月到达黄州贬所，名义上是团练副使，却“不得签书公事”，实为看押。这篇文章开头即说“元丰六年十月十二日”，表明他在黄州贬所已经快满四年了。张怀民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名梦得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此时也谪居黄州，暂寓承天寺。他们同是天涯沦落人，都因贬而获“闲”。本文即苏轼于元丰六年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(1083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年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在黄州任上所作的。</a:t>
            </a:r>
            <a:endParaRPr lang="zh-CN" altLang="en-US" sz="24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171" y="185194"/>
            <a:ext cx="3437657" cy="61162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 rot="18900000">
            <a:off x="312515" y="97464"/>
            <a:ext cx="787079" cy="787079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06054" y="308318"/>
            <a:ext cx="3022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积累</a:t>
            </a: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624416" y="1028156"/>
            <a:ext cx="5471584" cy="1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2667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月色入户</a:t>
            </a:r>
            <a:endParaRPr lang="en-US" altLang="zh-CN" sz="32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indent="2667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但少闲人如吾两人者耳</a:t>
            </a:r>
            <a:endParaRPr lang="en-US" altLang="zh-CN" sz="32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084545" y="1421417"/>
            <a:ext cx="74654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古义：文中指门窗。今义：门。</a:t>
            </a:r>
            <a:endParaRPr lang="zh-CN" altLang="zh-CN" sz="32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904539" y="3264899"/>
            <a:ext cx="812262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古义：清闲的人。今义：指与事无关的人，多含贬义。</a:t>
            </a:r>
            <a:endParaRPr lang="zh-CN" altLang="zh-CN" sz="32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160" y="2538549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171" y="185194"/>
            <a:ext cx="3437657" cy="61162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 rot="18900000">
            <a:off x="312515" y="97464"/>
            <a:ext cx="787079" cy="787079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06054" y="308318"/>
            <a:ext cx="3022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积累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839836" y="1343641"/>
            <a:ext cx="11051116" cy="4776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200000"/>
              </a:lnSpc>
              <a:spcBef>
                <a:spcPts val="60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判断句：</a:t>
            </a:r>
            <a:endParaRPr lang="en-US" altLang="zh-CN" sz="2400" b="1" dirty="0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fontAlgn="base">
              <a:lnSpc>
                <a:spcPct val="200000"/>
              </a:lnSpc>
              <a:spcBef>
                <a:spcPts val="60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盖竹柏影也    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也”表判断。</a:t>
            </a:r>
            <a:endParaRPr lang="zh-CN" altLang="en-US" sz="2400" b="1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fontAlgn="base">
              <a:lnSpc>
                <a:spcPct val="200000"/>
              </a:lnSpc>
              <a:spcBef>
                <a:spcPts val="60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省略句：</a:t>
            </a:r>
            <a:endParaRPr lang="en-US" altLang="zh-CN" sz="2400" b="1" dirty="0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fontAlgn="base">
              <a:lnSpc>
                <a:spcPct val="200000"/>
              </a:lnSpc>
              <a:spcBef>
                <a:spcPts val="60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解衣欲睡      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省略主语“余”。</a:t>
            </a:r>
            <a:endParaRPr lang="zh-CN" altLang="en-US" sz="2400" b="1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fontAlgn="base">
              <a:lnSpc>
                <a:spcPct val="200000"/>
              </a:lnSpc>
              <a:spcBef>
                <a:spcPts val="60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倒装句：</a:t>
            </a:r>
            <a:endParaRPr lang="en-US" altLang="zh-CN" sz="2400" b="1" dirty="0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fontAlgn="base">
              <a:lnSpc>
                <a:spcPct val="200000"/>
              </a:lnSpc>
              <a:spcBef>
                <a:spcPts val="60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相与步于中庭  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状语后置，应为“相与于中庭步”。</a:t>
            </a:r>
            <a:endParaRPr lang="zh-CN" altLang="en-US" sz="2400" b="1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160" y="2538549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171" y="185194"/>
            <a:ext cx="3437657" cy="61162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 rot="18900000">
            <a:off x="312515" y="97464"/>
            <a:ext cx="787079" cy="787079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06054" y="308318"/>
            <a:ext cx="3022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初读感知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670368" y="3167390"/>
            <a:ext cx="88512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、有感情地朗读课文，注意节奏和停顿。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171" y="185194"/>
            <a:ext cx="3437657" cy="61162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 rot="18900000">
            <a:off x="312515" y="97464"/>
            <a:ext cx="787079" cy="787079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06054" y="308318"/>
            <a:ext cx="3022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初读感知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035935" y="995468"/>
            <a:ext cx="10284105" cy="5620161"/>
            <a:chOff x="457201" y="604839"/>
            <a:chExt cx="11302999" cy="6176976"/>
          </a:xfrm>
        </p:grpSpPr>
        <p:sp>
          <p:nvSpPr>
            <p:cNvPr id="9" name="文本框 34"/>
            <p:cNvSpPr txBox="1">
              <a:spLocks noChangeArrowheads="1"/>
            </p:cNvSpPr>
            <p:nvPr/>
          </p:nvSpPr>
          <p:spPr bwMode="auto">
            <a:xfrm rot="21319903">
              <a:off x="10746050" y="2165469"/>
              <a:ext cx="625799" cy="202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600">
                  <a:solidFill>
                    <a:srgbClr val="DBFF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状元成才路</a:t>
              </a:r>
            </a:p>
          </p:txBody>
        </p:sp>
        <p:sp>
          <p:nvSpPr>
            <p:cNvPr id="12" name="文本框 49"/>
            <p:cNvSpPr txBox="1">
              <a:spLocks noChangeArrowheads="1"/>
            </p:cNvSpPr>
            <p:nvPr/>
          </p:nvSpPr>
          <p:spPr bwMode="auto">
            <a:xfrm rot="657351">
              <a:off x="10881516" y="1571744"/>
              <a:ext cx="625799" cy="202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600">
                  <a:solidFill>
                    <a:srgbClr val="DBFF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状元成才路</a:t>
              </a:r>
            </a:p>
          </p:txBody>
        </p:sp>
        <p:sp>
          <p:nvSpPr>
            <p:cNvPr id="13" name="文本框 51"/>
            <p:cNvSpPr txBox="1">
              <a:spLocks noChangeArrowheads="1"/>
            </p:cNvSpPr>
            <p:nvPr/>
          </p:nvSpPr>
          <p:spPr bwMode="auto">
            <a:xfrm rot="16249134">
              <a:off x="11143984" y="3612212"/>
              <a:ext cx="625799" cy="202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600">
                  <a:solidFill>
                    <a:srgbClr val="DBFF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状元成才路</a:t>
              </a:r>
            </a:p>
          </p:txBody>
        </p:sp>
        <p:sp>
          <p:nvSpPr>
            <p:cNvPr id="14" name="文本框 49"/>
            <p:cNvSpPr txBox="1">
              <a:spLocks noChangeArrowheads="1"/>
            </p:cNvSpPr>
            <p:nvPr/>
          </p:nvSpPr>
          <p:spPr bwMode="auto">
            <a:xfrm rot="18419577">
              <a:off x="10801085" y="4348811"/>
              <a:ext cx="625799" cy="202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600">
                  <a:solidFill>
                    <a:srgbClr val="DBFF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状元成才路</a:t>
              </a:r>
            </a:p>
          </p:txBody>
        </p:sp>
        <p:sp>
          <p:nvSpPr>
            <p:cNvPr id="15" name="文本框 51"/>
            <p:cNvSpPr txBox="1">
              <a:spLocks noChangeArrowheads="1"/>
            </p:cNvSpPr>
            <p:nvPr/>
          </p:nvSpPr>
          <p:spPr bwMode="auto">
            <a:xfrm rot="1549510">
              <a:off x="10697366" y="3197344"/>
              <a:ext cx="625799" cy="202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600">
                  <a:solidFill>
                    <a:srgbClr val="DBFF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状元成才路</a:t>
              </a:r>
            </a:p>
          </p:txBody>
        </p:sp>
        <p:sp>
          <p:nvSpPr>
            <p:cNvPr id="16" name="文本框 49"/>
            <p:cNvSpPr txBox="1">
              <a:spLocks noChangeArrowheads="1"/>
            </p:cNvSpPr>
            <p:nvPr/>
          </p:nvSpPr>
          <p:spPr bwMode="auto">
            <a:xfrm rot="20439237">
              <a:off x="10686782" y="2751256"/>
              <a:ext cx="625799" cy="202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600">
                  <a:solidFill>
                    <a:srgbClr val="DBFF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状元成才路</a:t>
              </a:r>
            </a:p>
          </p:txBody>
        </p:sp>
        <p:sp>
          <p:nvSpPr>
            <p:cNvPr id="17" name="文本框 51"/>
            <p:cNvSpPr txBox="1">
              <a:spLocks noChangeArrowheads="1"/>
            </p:cNvSpPr>
            <p:nvPr/>
          </p:nvSpPr>
          <p:spPr bwMode="auto">
            <a:xfrm rot="20439237">
              <a:off x="10610582" y="3721220"/>
              <a:ext cx="625799" cy="202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600">
                  <a:solidFill>
                    <a:srgbClr val="DBFF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状元成才路</a:t>
              </a:r>
            </a:p>
          </p:txBody>
        </p:sp>
        <p:sp>
          <p:nvSpPr>
            <p:cNvPr id="18" name="TextBox 4"/>
            <p:cNvSpPr txBox="1">
              <a:spLocks noChangeArrowheads="1"/>
            </p:cNvSpPr>
            <p:nvPr/>
          </p:nvSpPr>
          <p:spPr bwMode="auto">
            <a:xfrm>
              <a:off x="632885" y="604839"/>
              <a:ext cx="10926233" cy="5728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ts val="600"/>
                </a:spcBef>
                <a:spcAft>
                  <a:spcPct val="0"/>
                </a:spcAft>
              </a:pPr>
              <a:r>
                <a:rPr lang="zh-CN" altLang="en-US" sz="4800" b="1" dirty="0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记承天寺夜游</a:t>
              </a:r>
            </a:p>
            <a:p>
              <a:pPr fontAlgn="base">
                <a:lnSpc>
                  <a:spcPct val="170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lang="zh-CN" altLang="en-US" sz="3600" b="1" dirty="0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　　</a:t>
              </a:r>
              <a:r>
                <a:rPr lang="zh-CN" altLang="en-US" sz="3200" b="1" dirty="0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元丰六年十月十二日夜，解衣欲睡，月色入</a:t>
              </a:r>
              <a:r>
                <a:rPr lang="zh-CN" altLang="en-US" sz="3200" b="1" u="sng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户</a:t>
              </a:r>
              <a:r>
                <a:rPr lang="zh-CN" altLang="en-US" sz="3200" b="1" dirty="0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，</a:t>
              </a:r>
              <a:r>
                <a:rPr lang="zh-CN" altLang="en-US" sz="3200" b="1" u="sng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欣然</a:t>
              </a:r>
              <a:r>
                <a:rPr lang="zh-CN" altLang="en-US" sz="3200" b="1" dirty="0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起行。</a:t>
              </a:r>
              <a:r>
                <a:rPr lang="zh-CN" altLang="en-US" sz="3200" b="1" u="sng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念</a:t>
              </a:r>
              <a:r>
                <a:rPr lang="zh-CN" altLang="en-US" sz="3200" b="1" dirty="0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无与</a:t>
              </a:r>
              <a:r>
                <a:rPr lang="zh-CN" altLang="en-US" sz="3200" b="1" u="sng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为</a:t>
              </a:r>
              <a:r>
                <a:rPr lang="zh-CN" altLang="en-US" sz="3200" b="1" dirty="0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乐者，</a:t>
              </a:r>
              <a:r>
                <a:rPr lang="zh-CN" altLang="en-US" sz="3200" b="1" u="sng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遂</a:t>
              </a:r>
              <a:r>
                <a:rPr lang="zh-CN" altLang="en-US" sz="3200" b="1" dirty="0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至承天寺寻张怀民。怀民亦未</a:t>
              </a:r>
              <a:r>
                <a:rPr lang="zh-CN" altLang="en-US" sz="3200" b="1" u="sng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寝</a:t>
              </a:r>
              <a:r>
                <a:rPr lang="zh-CN" altLang="en-US" sz="3200" b="1" dirty="0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，</a:t>
              </a:r>
              <a:r>
                <a:rPr lang="zh-CN" altLang="en-US" sz="3200" b="1" u="sng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相与</a:t>
              </a:r>
              <a:r>
                <a:rPr lang="zh-CN" altLang="en-US" sz="3200" b="1" dirty="0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步于</a:t>
              </a:r>
              <a:r>
                <a:rPr lang="zh-CN" altLang="en-US" sz="3200" b="1" u="sng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中庭</a:t>
              </a:r>
              <a:r>
                <a:rPr lang="zh-CN" altLang="en-US" sz="3200" b="1" dirty="0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。庭下如积水</a:t>
              </a:r>
              <a:r>
                <a:rPr lang="zh-CN" altLang="en-US" sz="3200" b="1" u="sng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空明</a:t>
              </a:r>
              <a:r>
                <a:rPr lang="zh-CN" altLang="en-US" sz="3200" b="1" dirty="0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，水</a:t>
              </a:r>
            </a:p>
            <a:p>
              <a:pPr fontAlgn="base">
                <a:lnSpc>
                  <a:spcPct val="170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lang="zh-CN" altLang="en-US" sz="3200" b="1" dirty="0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中藻、荇交横，</a:t>
              </a:r>
              <a:r>
                <a:rPr lang="zh-CN" altLang="en-US" sz="3200" b="1" u="sng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盖</a:t>
              </a:r>
              <a:r>
                <a:rPr lang="zh-CN" altLang="en-US" sz="3200" b="1" dirty="0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竹柏影也。何夜无月？何处无竹</a:t>
              </a:r>
            </a:p>
            <a:p>
              <a:pPr fontAlgn="base">
                <a:lnSpc>
                  <a:spcPct val="170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lang="zh-CN" altLang="en-US" sz="3200" b="1" dirty="0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柏？</a:t>
              </a:r>
              <a:r>
                <a:rPr lang="zh-CN" altLang="en-US" sz="3200" b="1" u="sng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但</a:t>
              </a:r>
              <a:r>
                <a:rPr lang="zh-CN" altLang="en-US" sz="3200" b="1" dirty="0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少</a:t>
              </a:r>
              <a:r>
                <a:rPr lang="zh-CN" altLang="en-US" sz="3200" b="1" u="sng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闲人</a:t>
              </a:r>
              <a:r>
                <a:rPr lang="zh-CN" altLang="en-US" sz="3200" b="1" dirty="0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如吾两人者</a:t>
              </a:r>
              <a:r>
                <a:rPr lang="zh-CN" altLang="en-US" sz="3200" b="1" u="sng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耳</a:t>
              </a:r>
              <a:r>
                <a:rPr lang="zh-CN" altLang="en-US" sz="3200" b="1" dirty="0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。</a:t>
              </a:r>
              <a:endParaRPr lang="en-US" altLang="zh-CN" sz="32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矩形 18"/>
            <p:cNvSpPr>
              <a:spLocks noChangeArrowheads="1"/>
            </p:cNvSpPr>
            <p:nvPr/>
          </p:nvSpPr>
          <p:spPr bwMode="auto">
            <a:xfrm>
              <a:off x="9230784" y="1022349"/>
              <a:ext cx="2529416" cy="778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单扇的门，泛指门。这里指门窗。</a:t>
              </a:r>
              <a:endParaRPr lang="zh-CN" altLang="en-US" sz="20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矩形 19"/>
            <p:cNvSpPr>
              <a:spLocks noChangeArrowheads="1"/>
            </p:cNvSpPr>
            <p:nvPr/>
          </p:nvSpPr>
          <p:spPr bwMode="auto">
            <a:xfrm>
              <a:off x="457201" y="2354264"/>
              <a:ext cx="1894417" cy="439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愉快的样子。</a:t>
              </a:r>
              <a:endParaRPr lang="zh-CN" altLang="en-US" sz="20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矩形 20"/>
            <p:cNvSpPr>
              <a:spLocks noChangeArrowheads="1"/>
            </p:cNvSpPr>
            <p:nvPr/>
          </p:nvSpPr>
          <p:spPr bwMode="auto">
            <a:xfrm>
              <a:off x="2474385" y="3302000"/>
              <a:ext cx="1797049" cy="439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考虑，想到。</a:t>
              </a:r>
              <a:endParaRPr lang="zh-CN" altLang="en-US" sz="20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矩形 21"/>
            <p:cNvSpPr>
              <a:spLocks noChangeArrowheads="1"/>
            </p:cNvSpPr>
            <p:nvPr/>
          </p:nvSpPr>
          <p:spPr bwMode="auto">
            <a:xfrm>
              <a:off x="6028267" y="2354264"/>
              <a:ext cx="1507067" cy="439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于是，就。</a:t>
              </a:r>
              <a:endParaRPr lang="zh-CN" altLang="en-US" sz="20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矩形 22"/>
            <p:cNvSpPr>
              <a:spLocks noChangeArrowheads="1"/>
            </p:cNvSpPr>
            <p:nvPr/>
          </p:nvSpPr>
          <p:spPr bwMode="auto">
            <a:xfrm>
              <a:off x="3913717" y="2354264"/>
              <a:ext cx="1894416" cy="439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动词，享受。</a:t>
              </a:r>
              <a:endParaRPr lang="zh-CN" altLang="en-US" sz="20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矩形 27"/>
            <p:cNvSpPr>
              <a:spLocks noChangeArrowheads="1"/>
            </p:cNvSpPr>
            <p:nvPr/>
          </p:nvSpPr>
          <p:spPr bwMode="auto">
            <a:xfrm>
              <a:off x="1896535" y="4292600"/>
              <a:ext cx="960967" cy="439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睡觉。</a:t>
              </a:r>
              <a:endParaRPr lang="zh-CN" altLang="en-US" sz="20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矩形 28"/>
            <p:cNvSpPr>
              <a:spLocks noChangeArrowheads="1"/>
            </p:cNvSpPr>
            <p:nvPr/>
          </p:nvSpPr>
          <p:spPr bwMode="auto">
            <a:xfrm>
              <a:off x="4821768" y="3287713"/>
              <a:ext cx="1248833" cy="439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院子里。</a:t>
              </a:r>
              <a:endParaRPr lang="zh-CN" altLang="en-US" sz="20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矩形 29"/>
            <p:cNvSpPr>
              <a:spLocks noChangeArrowheads="1"/>
            </p:cNvSpPr>
            <p:nvPr/>
          </p:nvSpPr>
          <p:spPr bwMode="auto">
            <a:xfrm>
              <a:off x="8015819" y="3275013"/>
              <a:ext cx="2112434" cy="439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形容水的澄澈。</a:t>
              </a:r>
              <a:endParaRPr lang="zh-CN" altLang="en-US" sz="20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矩形 30"/>
            <p:cNvSpPr>
              <a:spLocks noChangeArrowheads="1"/>
            </p:cNvSpPr>
            <p:nvPr/>
          </p:nvSpPr>
          <p:spPr bwMode="auto">
            <a:xfrm>
              <a:off x="2999319" y="4287839"/>
              <a:ext cx="1822449" cy="439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共同，一起。</a:t>
              </a:r>
              <a:endParaRPr lang="zh-CN" altLang="en-US" sz="20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矩形 32"/>
            <p:cNvSpPr>
              <a:spLocks noChangeArrowheads="1"/>
            </p:cNvSpPr>
            <p:nvPr/>
          </p:nvSpPr>
          <p:spPr bwMode="auto">
            <a:xfrm>
              <a:off x="3528485" y="5283200"/>
              <a:ext cx="1274233" cy="439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大概是。</a:t>
              </a:r>
              <a:endParaRPr lang="zh-CN" altLang="en-US" sz="20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矩形 33"/>
            <p:cNvSpPr>
              <a:spLocks noChangeArrowheads="1"/>
            </p:cNvSpPr>
            <p:nvPr/>
          </p:nvSpPr>
          <p:spPr bwMode="auto">
            <a:xfrm>
              <a:off x="1481667" y="5360989"/>
              <a:ext cx="863600" cy="439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只是。</a:t>
              </a:r>
              <a:endParaRPr lang="zh-CN" altLang="en-US" sz="20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矩形 34"/>
            <p:cNvSpPr>
              <a:spLocks noChangeArrowheads="1"/>
            </p:cNvSpPr>
            <p:nvPr/>
          </p:nvSpPr>
          <p:spPr bwMode="auto">
            <a:xfrm>
              <a:off x="2413000" y="6342064"/>
              <a:ext cx="1439333" cy="439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清闲的人。</a:t>
              </a:r>
              <a:endParaRPr lang="zh-CN" altLang="en-US" sz="20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矩形 35"/>
            <p:cNvSpPr>
              <a:spLocks noChangeArrowheads="1"/>
            </p:cNvSpPr>
            <p:nvPr/>
          </p:nvSpPr>
          <p:spPr bwMode="auto">
            <a:xfrm>
              <a:off x="4944533" y="5321300"/>
              <a:ext cx="3623733" cy="439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语气词，相当于“罢了”。</a:t>
              </a:r>
              <a:endParaRPr lang="zh-CN" altLang="en-US" sz="20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171" y="185194"/>
            <a:ext cx="3437657" cy="61162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 rot="18900000">
            <a:off x="312515" y="97464"/>
            <a:ext cx="787079" cy="787079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06054" y="308318"/>
            <a:ext cx="3022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初读感知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713772" y="1629761"/>
            <a:ext cx="10764455" cy="44149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译：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元丰六年十月十二日夜晚，（我）脱下衣服准备睡觉，（只见）月光照入门内，我不由产生夜游的雅兴，高兴地起来走到户外。想到没有可以交谈取乐的人，就到承天寺去找张怀民。张怀民也没有睡，（于是）我们一起在庭院中散步。（月光照在院中）庭院的地面像积水那样清澈透明，水中（仿佛有）藻、荇交错纵横，原来是竹子和柏树枝叶的影子。哪一夜没有月光呢？哪个地方没有竹子和柏树呢？只是缺少像我们两个这样清闲的人罢了。</a:t>
            </a:r>
            <a:endParaRPr lang="zh-CN" altLang="en-US" sz="24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fabe19e3-1394-4bbd-bd2e-7277e985ca4e}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1040</Words>
  <Application>Microsoft Office PowerPoint</Application>
  <PresentationFormat>宽屏</PresentationFormat>
  <Paragraphs>117</Paragraphs>
  <Slides>16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Arial</vt:lpstr>
      <vt:lpstr>宋体</vt:lpstr>
      <vt:lpstr>微软雅黑</vt:lpstr>
      <vt:lpstr>等线</vt:lpstr>
      <vt:lpstr>思源黑体 CN Regular</vt:lpstr>
      <vt:lpstr>Calibri</vt:lpstr>
      <vt:lpstr>FandolFang R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5</cp:revision>
  <dcterms:created xsi:type="dcterms:W3CDTF">2020-12-15T03:06:00Z</dcterms:created>
  <dcterms:modified xsi:type="dcterms:W3CDTF">2023-01-10T11:52:01Z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91D786077448440F93A52EE79DC71310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