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61" r:id="rId2"/>
    <p:sldId id="304" r:id="rId3"/>
    <p:sldId id="305" r:id="rId4"/>
    <p:sldId id="306" r:id="rId5"/>
    <p:sldId id="307" r:id="rId6"/>
    <p:sldId id="275" r:id="rId7"/>
    <p:sldId id="276" r:id="rId8"/>
    <p:sldId id="279" r:id="rId9"/>
    <p:sldId id="280" r:id="rId10"/>
    <p:sldId id="282" r:id="rId11"/>
    <p:sldId id="281" r:id="rId12"/>
    <p:sldId id="263" r:id="rId13"/>
    <p:sldId id="262" r:id="rId14"/>
    <p:sldId id="283" r:id="rId15"/>
    <p:sldId id="284" r:id="rId16"/>
    <p:sldId id="269" r:id="rId17"/>
    <p:sldId id="264" r:id="rId18"/>
    <p:sldId id="265" r:id="rId19"/>
    <p:sldId id="266" r:id="rId20"/>
    <p:sldId id="267" r:id="rId21"/>
    <p:sldId id="268" r:id="rId22"/>
    <p:sldId id="273" r:id="rId23"/>
    <p:sldId id="274" r:id="rId24"/>
    <p:sldId id="270" r:id="rId25"/>
    <p:sldId id="303" r:id="rId26"/>
    <p:sldId id="271" r:id="rId27"/>
    <p:sldId id="272" r:id="rId28"/>
    <p:sldId id="286" r:id="rId29"/>
    <p:sldId id="285" r:id="rId30"/>
    <p:sldId id="293" r:id="rId31"/>
    <p:sldId id="288" r:id="rId32"/>
    <p:sldId id="289" r:id="rId33"/>
    <p:sldId id="290" r:id="rId34"/>
    <p:sldId id="291" r:id="rId35"/>
    <p:sldId id="292" r:id="rId36"/>
    <p:sldId id="294" r:id="rId37"/>
    <p:sldId id="295" r:id="rId38"/>
    <p:sldId id="296" r:id="rId39"/>
    <p:sldId id="298" r:id="rId40"/>
    <p:sldId id="300" r:id="rId41"/>
    <p:sldId id="301" r:id="rId4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CC"/>
    <a:srgbClr val="FF0066"/>
    <a:srgbClr val="FCF5C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 autoAdjust="0"/>
    <p:restoredTop sz="9377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AAA6A-6832-4469-8B4E-0327C5B449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D3AF0-85F0-4694-875B-35D1476752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D3AF0-85F0-4694-875B-35D14767522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39725"/>
            <a:ext cx="2057400" cy="57864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39725"/>
            <a:ext cx="6019800" cy="5786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 userDrawn="1"/>
        </p:nvSpPr>
        <p:spPr bwMode="auto">
          <a:xfrm>
            <a:off x="0" y="0"/>
            <a:ext cx="9153525" cy="6480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27" name="矩形 7"/>
          <p:cNvSpPr>
            <a:spLocks noChangeArrowheads="1"/>
          </p:cNvSpPr>
          <p:nvPr/>
        </p:nvSpPr>
        <p:spPr bwMode="auto">
          <a:xfrm>
            <a:off x="0" y="0"/>
            <a:ext cx="6300788" cy="3429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292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1825625" y="339725"/>
            <a:ext cx="67786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矩形 6"/>
          <p:cNvSpPr>
            <a:spLocks noChangeArrowheads="1"/>
          </p:cNvSpPr>
          <p:nvPr/>
        </p:nvSpPr>
        <p:spPr bwMode="auto">
          <a:xfrm>
            <a:off x="2124075" y="0"/>
            <a:ext cx="7019925" cy="347663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30" name="矩形 6"/>
          <p:cNvSpPr>
            <a:spLocks noChangeArrowheads="1"/>
          </p:cNvSpPr>
          <p:nvPr userDrawn="1"/>
        </p:nvSpPr>
        <p:spPr bwMode="auto">
          <a:xfrm>
            <a:off x="0" y="6742113"/>
            <a:ext cx="7380288" cy="115887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716F70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716F70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716F70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38142;&#25509;&#36164;&#28304;/new_jh4_m8u1a1.mp3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&#38142;&#25509;&#36164;&#28304;/new_jh4_m8u1a2.mp3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&#38142;&#25509;&#36164;&#28304;/new_jh4_m8u1a2.mp3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&#38142;&#25509;&#36164;&#28304;/Module%208%20Unit%201-3_clip.avi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&#38142;&#25509;&#36164;&#28304;/new_jh4_m8u1a3.mp3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&#38142;&#25509;&#36164;&#28304;/new_jh4_m8u1a5.mp3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&#38142;&#25509;&#36164;&#28304;/new_jh4_m8u1a5(1).mp3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1095376" y="1072358"/>
            <a:ext cx="1368425" cy="11525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455738" y="1143796"/>
            <a:ext cx="13684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600" b="1" dirty="0"/>
              <a:t>8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3252788" y="1072357"/>
            <a:ext cx="3962400" cy="809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200" b="1" kern="10" dirty="0">
                <a:solidFill>
                  <a:srgbClr val="AE2A28"/>
                </a:solidFill>
                <a:latin typeface="Arial" panose="020B0604020202020204"/>
                <a:cs typeface="Arial" panose="020B0604020202020204"/>
              </a:rPr>
              <a:t>Time off</a:t>
            </a:r>
            <a:endParaRPr lang="zh-CN" altLang="en-US" sz="5200" b="1" kern="10" dirty="0">
              <a:solidFill>
                <a:srgbClr val="AE2A28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1023938" y="916783"/>
            <a:ext cx="1600200" cy="53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85404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Module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57200" y="2514600"/>
            <a:ext cx="8229600" cy="1656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ts val="6100"/>
              </a:lnSpc>
              <a:spcBef>
                <a:spcPct val="50000"/>
              </a:spcBef>
            </a:pPr>
            <a:r>
              <a:rPr lang="en-US" altLang="zh-CN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Unit 1 </a:t>
            </a:r>
            <a:r>
              <a:rPr lang="en-US" altLang="zh-CN" sz="4400" b="1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can hardly believe we’re in the city centre</a:t>
            </a:r>
            <a:r>
              <a:rPr lang="en-US" altLang="zh-CN" sz="4400" b="1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.</a:t>
            </a:r>
            <a:endParaRPr lang="en-US" altLang="zh-CN" sz="44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08023" y="5562600"/>
            <a:ext cx="3527953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33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228600" y="1371600"/>
            <a:ext cx="4038600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64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skw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eə</a:t>
            </a:r>
            <a:r>
              <a:rPr lang="en-US" altLang="zh-CN" sz="3200" dirty="0"/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>
              <a:lnSpc>
                <a:spcPts val="64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/'k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altLang="zh-CN" sz="4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i: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/; k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'l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ɔ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tə</a:t>
            </a:r>
          </a:p>
          <a:p>
            <a:pPr>
              <a:lnSpc>
                <a:spcPts val="64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/ʃ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>
              <a:lnSpc>
                <a:spcPts val="64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/'hj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u: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n/</a:t>
            </a:r>
          </a:p>
          <a:p>
            <a:pPr>
              <a:lnSpc>
                <a:spcPts val="64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w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k/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2286000" y="1676400"/>
            <a:ext cx="419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表示单位面积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平方的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 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6705600" y="1600200"/>
            <a:ext cx="1504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4191000" y="2514600"/>
            <a:ext cx="2524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千米；公里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6781800" y="2438400"/>
            <a:ext cx="206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kilometre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2819400" y="327660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外形；形状 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7010400" y="4038600"/>
            <a:ext cx="1401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3429000" y="4114800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人  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1275" name="Text Box 4"/>
          <p:cNvSpPr txBox="1">
            <a:spLocks noChangeArrowheads="1"/>
          </p:cNvSpPr>
          <p:nvPr/>
        </p:nvSpPr>
        <p:spPr bwMode="auto">
          <a:xfrm>
            <a:off x="2895600" y="49530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唤醒；醒来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</a:p>
        </p:txBody>
      </p:sp>
      <p:sp>
        <p:nvSpPr>
          <p:cNvPr id="11276" name="Text Box 5"/>
          <p:cNvSpPr txBox="1">
            <a:spLocks noChangeArrowheads="1"/>
          </p:cNvSpPr>
          <p:nvPr/>
        </p:nvSpPr>
        <p:spPr bwMode="auto">
          <a:xfrm>
            <a:off x="6858000" y="3124200"/>
            <a:ext cx="130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</a:p>
        </p:txBody>
      </p:sp>
      <p:sp>
        <p:nvSpPr>
          <p:cNvPr id="11278" name="Text Box 7"/>
          <p:cNvSpPr txBox="1">
            <a:spLocks noChangeArrowheads="1"/>
          </p:cNvSpPr>
          <p:nvPr/>
        </p:nvSpPr>
        <p:spPr bwMode="auto">
          <a:xfrm>
            <a:off x="7010400" y="4876800"/>
            <a:ext cx="120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wake</a:t>
            </a:r>
          </a:p>
        </p:txBody>
      </p:sp>
      <p:sp>
        <p:nvSpPr>
          <p:cNvPr id="38925" name="TextBox 1"/>
          <p:cNvSpPr txBox="1">
            <a:spLocks noChangeArrowheads="1"/>
          </p:cNvSpPr>
          <p:nvPr/>
        </p:nvSpPr>
        <p:spPr bwMode="auto">
          <a:xfrm>
            <a:off x="1905000" y="609600"/>
            <a:ext cx="534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99"/>
                </a:solidFill>
              </a:rPr>
              <a:t>Words and expressions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200400" y="5791200"/>
            <a:ext cx="170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唤醒某人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477000" y="5715000"/>
            <a:ext cx="2482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wake sb. up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3" grpId="0" autoUpdateAnimBg="0"/>
      <p:bldP spid="11275" grpId="0"/>
      <p:bldP spid="11276" grpId="0" autoUpdateAnimBg="0"/>
      <p:bldP spid="11278" grpId="0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533400" y="1371600"/>
            <a:ext cx="2549525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73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/'s</a:t>
            </a:r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>
              <a:lnSpc>
                <a:spcPts val="73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'b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ʊ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t/</a:t>
            </a:r>
          </a:p>
          <a:p>
            <a:pPr>
              <a:lnSpc>
                <a:spcPts val="73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/p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ɑ:</a:t>
            </a:r>
            <a:r>
              <a:rPr lang="en-US" altLang="zh-CN" sz="4800" b="1" baseline="-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>
              <a:lnSpc>
                <a:spcPts val="73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/p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ʊ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l/</a:t>
            </a:r>
          </a:p>
          <a:p>
            <a:pPr>
              <a:lnSpc>
                <a:spcPts val="73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/'fr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ʃ</a:t>
            </a:r>
            <a:r>
              <a:rPr lang="en-US" altLang="zh-CN" sz="4800" b="1" baseline="-2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ɔ: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2819400" y="175260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某人；有人 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pron. </a:t>
            </a: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6553200" y="1600200"/>
            <a:ext cx="213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somebody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2590800" y="2667000"/>
            <a:ext cx="3552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向四周；向各处 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adv.</a:t>
            </a:r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6858000" y="2514600"/>
            <a:ext cx="130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3124200" y="35814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小路；路径  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6858000" y="4343400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2590800" y="4495800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用手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拉，牵，扯 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</a:p>
        </p:txBody>
      </p:sp>
      <p:sp>
        <p:nvSpPr>
          <p:cNvPr id="11275" name="Text Box 4"/>
          <p:cNvSpPr txBox="1">
            <a:spLocks noChangeArrowheads="1"/>
          </p:cNvSpPr>
          <p:nvPr/>
        </p:nvSpPr>
        <p:spPr bwMode="auto">
          <a:xfrm>
            <a:off x="3429000" y="5486400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淡水的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</a:p>
        </p:txBody>
      </p:sp>
      <p:sp>
        <p:nvSpPr>
          <p:cNvPr id="11276" name="Text Box 5"/>
          <p:cNvSpPr txBox="1">
            <a:spLocks noChangeArrowheads="1"/>
          </p:cNvSpPr>
          <p:nvPr/>
        </p:nvSpPr>
        <p:spPr bwMode="auto">
          <a:xfrm>
            <a:off x="6934200" y="3429000"/>
            <a:ext cx="107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</a:p>
        </p:txBody>
      </p:sp>
      <p:sp>
        <p:nvSpPr>
          <p:cNvPr id="11278" name="Text Box 7"/>
          <p:cNvSpPr txBox="1">
            <a:spLocks noChangeArrowheads="1"/>
          </p:cNvSpPr>
          <p:nvPr/>
        </p:nvSpPr>
        <p:spPr bwMode="auto">
          <a:xfrm>
            <a:off x="6553200" y="5334000"/>
            <a:ext cx="229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freshwater</a:t>
            </a:r>
          </a:p>
        </p:txBody>
      </p:sp>
      <p:sp>
        <p:nvSpPr>
          <p:cNvPr id="37901" name="TextBox 1"/>
          <p:cNvSpPr txBox="1">
            <a:spLocks noChangeArrowheads="1"/>
          </p:cNvSpPr>
          <p:nvPr/>
        </p:nvSpPr>
        <p:spPr bwMode="auto">
          <a:xfrm>
            <a:off x="1905000" y="609600"/>
            <a:ext cx="534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99"/>
                </a:solidFill>
              </a:rPr>
              <a:t>Words and expressions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3" grpId="0" autoUpdateAnimBg="0"/>
      <p:bldP spid="11275" grpId="0"/>
      <p:bldP spid="11276" grpId="0" autoUpdateAnimBg="0"/>
      <p:bldP spid="112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U1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00"/>
            <a:ext cx="78486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8600" y="609600"/>
            <a:ext cx="7620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1. Look at the photo and listen. What is the conversation about?</a:t>
            </a:r>
          </a:p>
        </p:txBody>
      </p:sp>
      <p:pic>
        <p:nvPicPr>
          <p:cNvPr id="19462" name="Picture 1" descr="0013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609600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1000" y="5562600"/>
            <a:ext cx="83058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conversation is about going to Beihai Park.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7200" y="2057400"/>
            <a:ext cx="82296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25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Tony 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has 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hasn't</a:t>
            </a:r>
            <a:r>
              <a:rPr lang="en-US" altLang="zh-CN" sz="3200" b="1" dirty="0">
                <a:latin typeface="Times New Roman" panose="02020603050405020304" pitchFamily="18" charset="0"/>
              </a:rPr>
              <a:t> heard about Beihai Park.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Tony guesses that the park is 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very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popular </a:t>
            </a:r>
            <a:r>
              <a:rPr lang="en-US" altLang="zh-CN" sz="3200" b="1" dirty="0">
                <a:latin typeface="Times New Roman" panose="02020603050405020304" pitchFamily="18" charset="0"/>
              </a:rPr>
              <a:t>/ 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not very popular</a:t>
            </a:r>
            <a:r>
              <a:rPr lang="en-US" altLang="zh-CN" sz="3200" b="1" dirty="0">
                <a:latin typeface="Times New Roman" panose="02020603050405020304" pitchFamily="18" charset="0"/>
              </a:rPr>
              <a:t>. 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Lingling suggests 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that they spend the day there 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Darning and Betty come too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Lingling 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thinks 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doesn't think</a:t>
            </a:r>
            <a:r>
              <a:rPr lang="en-US" altLang="zh-CN" sz="3200" b="1" dirty="0">
                <a:latin typeface="Times New Roman" panose="02020603050405020304" pitchFamily="18" charset="0"/>
              </a:rPr>
              <a:t> the park will be busy.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28600" y="609600"/>
            <a:ext cx="7620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2. Listen again and choose the correct answer. </a:t>
            </a:r>
          </a:p>
        </p:txBody>
      </p:sp>
      <p:pic>
        <p:nvPicPr>
          <p:cNvPr id="18439" name="Picture 1" descr="0013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609600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1828800" y="2209800"/>
            <a:ext cx="762000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6019800" y="2819400"/>
            <a:ext cx="23622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3962400" y="4038600"/>
            <a:ext cx="44958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3886200" y="5257800"/>
            <a:ext cx="22860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18441" grpId="0" animBg="1"/>
      <p:bldP spid="18442" grpId="0" animBg="1"/>
      <p:bldP spid="184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1000" y="1676400"/>
            <a:ext cx="8458200" cy="433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Tony: I've heard that Beihai Park is very  </a:t>
            </a:r>
          </a:p>
          <a:p>
            <a:pPr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beautiful.</a:t>
            </a:r>
          </a:p>
          <a:p>
            <a:pPr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Lingling: Yes, it is. Shall we go for a walk there?  </a:t>
            </a:r>
          </a:p>
          <a:p>
            <a:pPr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Tony: That's a great idea. Maybe Daming    </a:t>
            </a:r>
          </a:p>
          <a:p>
            <a:pPr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and Betty will come too.</a:t>
            </a:r>
          </a:p>
          <a:p>
            <a:pPr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Lingling: Let's tell them that we're going to                   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04800" y="685800"/>
            <a:ext cx="252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Tapescript</a:t>
            </a:r>
          </a:p>
        </p:txBody>
      </p:sp>
      <p:pic>
        <p:nvPicPr>
          <p:cNvPr id="39940" name="Picture 1" descr="0013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33400"/>
            <a:ext cx="1143000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685800" y="685800"/>
            <a:ext cx="8001000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spend the day there.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Tony: I guess it's a very popular place.  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Will there be lots of people there?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Lingling: Well, lots of people go there, but  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it's a big park, so I don't think it'll 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be very busy.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Tony: I hope not.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403350" y="1228725"/>
            <a:ext cx="5976938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8"/>
                    </a:srgbClr>
                  </a:outerShdw>
                </a:effectLst>
                <a:latin typeface="Arial Black" panose="020B0A04020102020204"/>
              </a:rPr>
              <a:t>Watch and read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8998"/>
                  </a:srgbClr>
                </a:outerShdw>
              </a:effectLst>
              <a:latin typeface="Arial Black" panose="020B0A04020102020204"/>
            </a:endParaRPr>
          </a:p>
        </p:txBody>
      </p:sp>
      <p:pic>
        <p:nvPicPr>
          <p:cNvPr id="25603" name="Picture 3" descr="1230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2884488"/>
            <a:ext cx="252095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86200" y="2438400"/>
            <a:ext cx="4449763" cy="53975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</a:ln>
        </p:spPr>
        <p:txBody>
          <a:bodyPr wrap="none" lIns="118515" tIns="59258" rIns="118515" bIns="59258" anchor="ctr"/>
          <a:lstStyle/>
          <a:p>
            <a:pPr algn="ctr" defTabSz="913130">
              <a:defRPr/>
            </a:pPr>
            <a:r>
              <a:rPr lang="en-US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Everyday English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3581400" y="2971800"/>
            <a:ext cx="5029200" cy="3124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118515" tIns="59258" rIns="118515" bIns="59258"/>
          <a:lstStyle/>
          <a:p>
            <a:pPr>
              <a:lnSpc>
                <a:spcPts val="4300"/>
              </a:lnSpc>
            </a:pPr>
            <a:r>
              <a:rPr lang="en-US" altLang="zh-CN" sz="4800" b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Here we are.</a:t>
            </a:r>
          </a:p>
          <a:p>
            <a:pPr>
              <a:lnSpc>
                <a:spcPts val="4300"/>
              </a:lnSpc>
            </a:pPr>
            <a:r>
              <a:rPr lang="en-US" altLang="zh-CN" sz="4800" b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Wow!</a:t>
            </a:r>
          </a:p>
          <a:p>
            <a:pPr>
              <a:lnSpc>
                <a:spcPts val="4300"/>
              </a:lnSpc>
            </a:pPr>
            <a:r>
              <a:rPr lang="en-US" altLang="zh-CN" sz="4800" b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I can hardly believe…</a:t>
            </a:r>
          </a:p>
          <a:p>
            <a:pPr>
              <a:lnSpc>
                <a:spcPts val="4300"/>
              </a:lnSpc>
            </a:pPr>
            <a:r>
              <a:rPr lang="en-US" altLang="zh-CN" sz="4800" b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That’s too bad.</a:t>
            </a:r>
          </a:p>
          <a:p>
            <a:pPr>
              <a:lnSpc>
                <a:spcPts val="4300"/>
              </a:lnSpc>
            </a:pPr>
            <a:r>
              <a:rPr lang="en-US" altLang="zh-CN" sz="4800" b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Come on!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8600" y="609600"/>
            <a:ext cx="426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3. Listen and read. </a:t>
            </a:r>
          </a:p>
        </p:txBody>
      </p:sp>
      <p:pic>
        <p:nvPicPr>
          <p:cNvPr id="20485" name="Picture 1" descr="0013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381000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04800" y="1447800"/>
            <a:ext cx="85344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Lingling: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Here we are</a:t>
            </a:r>
            <a:r>
              <a:rPr lang="en-US" altLang="zh-CN" sz="3200" b="1" dirty="0">
                <a:latin typeface="Times New Roman" panose="02020603050405020304" pitchFamily="18" charset="0"/>
              </a:rPr>
              <a:t>. Welcome to Beihai Park.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Tony: Wow! It’s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  <a:r>
              <a:rPr lang="en-US" altLang="zh-CN" sz="3200" b="1" dirty="0">
                <a:latin typeface="Times New Roman" panose="02020603050405020304" pitchFamily="18" charset="0"/>
              </a:rPr>
              <a:t> quiet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200" b="1" dirty="0">
                <a:latin typeface="Times New Roman" panose="02020603050405020304" pitchFamily="18" charset="0"/>
              </a:rPr>
              <a:t> I can even  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hear the birds singing! I can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hardly 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believe we're in the city centre.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Lingling: This park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famous for</a:t>
            </a:r>
            <a:r>
              <a:rPr lang="en-US" altLang="zh-CN" sz="3200" b="1" dirty="0">
                <a:latin typeface="Times New Roman" panose="02020603050405020304" pitchFamily="18" charset="0"/>
              </a:rPr>
              <a:t> its lake, the  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bridge and the ancient buildings on  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the hill. The lake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takes up</a:t>
            </a:r>
            <a:r>
              <a:rPr lang="en-US" altLang="zh-CN" sz="3200" b="1" dirty="0">
                <a:latin typeface="Times New Roman" panose="02020603050405020304" pitchFamily="18" charset="0"/>
              </a:rPr>
              <a:t> over half of  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the park area. Let's walk along the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28600" y="457200"/>
            <a:ext cx="8534400" cy="59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lake, cross the bridge and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climb up</a:t>
            </a:r>
            <a:r>
              <a:rPr lang="en-US" altLang="zh-CN" sz="3200" b="1" dirty="0">
                <a:latin typeface="Times New Roman" panose="02020603050405020304" pitchFamily="18" charset="0"/>
              </a:rPr>
              <a:t> 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the hill. Then I can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point out</a:t>
            </a:r>
            <a:r>
              <a:rPr lang="en-US" altLang="zh-CN" sz="3200" b="1" dirty="0">
                <a:latin typeface="Times New Roman" panose="02020603050405020304" pitchFamily="18" charset="0"/>
              </a:rPr>
              <a:t> the sights 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of Beijing for you.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Tony: Yes, good idea. I'm sure it'll be 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fantastic </a:t>
            </a:r>
            <a:r>
              <a:rPr lang="en-US" altLang="zh-CN" sz="3200" b="1" dirty="0">
                <a:latin typeface="Times New Roman" panose="02020603050405020304" pitchFamily="18" charset="0"/>
              </a:rPr>
              <a:t>to see the city from the top.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Daming: But I'm so tired, and it's so hot here. 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I don't want to climb. The lake looks 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nice and cool. Why don't we go for a 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swim?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Lingling: I don't think they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allow</a:t>
            </a:r>
            <a:r>
              <a:rPr lang="en-US" altLang="zh-CN" sz="3200" b="1" dirty="0">
                <a:latin typeface="Times New Roman" panose="02020603050405020304" pitchFamily="18" charset="0"/>
              </a:rPr>
              <a:t> people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swim in the lake. It's dangerous.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33400" y="609600"/>
            <a:ext cx="8077200" cy="579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Daming: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That's too bad</a:t>
            </a:r>
            <a:r>
              <a:rPr lang="en-US" altLang="zh-CN" sz="3200" b="1" dirty="0">
                <a:latin typeface="Times New Roman" panose="02020603050405020304" pitchFamily="18" charset="0"/>
              </a:rPr>
              <a:t>. Then why don't we   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have our picnic here? I'm so  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hungry and thirsty.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Lingling: I think it's better to have our picnic  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at the top of</a:t>
            </a:r>
            <a:r>
              <a:rPr lang="en-US" altLang="zh-CN" sz="3200" b="1" dirty="0">
                <a:latin typeface="Times New Roman" panose="02020603050405020304" pitchFamily="18" charset="0"/>
              </a:rPr>
              <a:t> the hill.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Tony: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Come on!</a:t>
            </a:r>
            <a:r>
              <a:rPr lang="en-US" altLang="zh-CN" sz="3200" b="1" dirty="0">
                <a:latin typeface="Times New Roman" panose="02020603050405020304" pitchFamily="18" charset="0"/>
              </a:rPr>
              <a:t> Let's not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waste any more  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time.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Daming: All right. I hope it will be cooler up  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there.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WordArt 2"/>
          <p:cNvSpPr>
            <a:spLocks noChangeArrowheads="1" noChangeShapeType="1" noTextEdit="1"/>
          </p:cNvSpPr>
          <p:nvPr/>
        </p:nvSpPr>
        <p:spPr bwMode="auto">
          <a:xfrm>
            <a:off x="1524000" y="1295400"/>
            <a:ext cx="33845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FF6699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Think about it!</a:t>
            </a:r>
            <a:endParaRPr lang="zh-CN" altLang="en-US" sz="3600" b="1" kern="10" dirty="0">
              <a:ln w="12700">
                <a:solidFill>
                  <a:srgbClr val="FF6699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914400" y="2743200"/>
            <a:ext cx="7391400" cy="316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Do you like to travel? Where do you want to go?</a:t>
            </a:r>
          </a:p>
          <a:p>
            <a:pPr>
              <a:lnSpc>
                <a:spcPct val="14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Do you know some world famous tourist attractions?</a:t>
            </a:r>
          </a:p>
        </p:txBody>
      </p:sp>
      <p:pic>
        <p:nvPicPr>
          <p:cNvPr id="69636" name="Picture 4" descr="图片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81000"/>
            <a:ext cx="2233613" cy="223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1000" y="381000"/>
            <a:ext cx="853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Now complete the sentences about Beihai Park. 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81000" y="1447800"/>
            <a:ext cx="84582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25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Beihai Park is so______ that you can even   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hear the birds singing.	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The park is famous for its_____, bridges and the ancient buildings on the hill.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The lake takes up ________ of the park area.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You can point out the ______ of Beijing  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from the top of hill.		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They do not allow people to swim _________.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810000" y="1524000"/>
            <a:ext cx="1063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quiet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410200" y="2819400"/>
            <a:ext cx="906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lake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962400" y="4038600"/>
            <a:ext cx="1730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over half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648200" y="45720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sights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629400" y="5791200"/>
            <a:ext cx="1989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lake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33400" y="533400"/>
            <a:ext cx="777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4. Read the sentences and answer the questions.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4800" y="3048000"/>
            <a:ext cx="86868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“I can hardly believe we’re in the city centre.”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Does Tony know they are in the city centre or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not?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828800" y="2133600"/>
            <a:ext cx="5670550" cy="579438"/>
          </a:xfrm>
          <a:prstGeom prst="rect">
            <a:avLst/>
          </a:prstGeom>
          <a:solidFill>
            <a:srgbClr val="FCF5C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hardly    sights    thirsty    waste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62000" y="5029200"/>
            <a:ext cx="8072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Tony doesn't think they are in the city centre.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81000" y="762000"/>
            <a:ext cx="8458200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“Then I can point out the sights of Beijing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for you.”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Does Lingling want them to look at something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or listen to something?</a:t>
            </a:r>
          </a:p>
          <a:p>
            <a:pPr>
              <a:lnSpc>
                <a:spcPct val="120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“I’m so hungry and thirsty.”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Does Daming want something to drink?</a:t>
            </a:r>
          </a:p>
          <a:p>
            <a:pPr>
              <a:lnSpc>
                <a:spcPct val="120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3429000"/>
            <a:ext cx="7461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Lingling wants them to look at something.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295400" y="5638800"/>
            <a:ext cx="2398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Yes, he does.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09600" y="990600"/>
            <a:ext cx="8077200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“Let’s not waste any more time.”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Does Tony think they arc spending their  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time well or badly?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57200" y="3581400"/>
            <a:ext cx="8421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Tony thinks they are spending their time badly.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04800" y="1412875"/>
            <a:ext cx="6705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06780"/>
            <a:r>
              <a:rPr lang="en-US" altLang="zh-CN" sz="3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5. Listen and how the speaker pronounces the words.</a:t>
            </a:r>
          </a:p>
        </p:txBody>
      </p:sp>
      <p:sp>
        <p:nvSpPr>
          <p:cNvPr id="26627" name="WordArt 7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5400675" cy="990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2800" b="1" kern="10" spc="-28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Arial" panose="020B0604020202020204"/>
                <a:cs typeface="Arial" panose="020B0604020202020204"/>
              </a:rPr>
              <a:t>Pronunciation and speaking</a:t>
            </a:r>
            <a:endParaRPr lang="zh-CN" altLang="en-US" sz="2800" b="1" kern="10" spc="-28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Arial" panose="020B0604020202020204"/>
              <a:cs typeface="Arial" panose="020B0604020202020204"/>
            </a:endParaRPr>
          </a:p>
        </p:txBody>
      </p:sp>
      <p:pic>
        <p:nvPicPr>
          <p:cNvPr id="26628" name="Picture 1" descr="0013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62800" y="1447800"/>
            <a:ext cx="9906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81000" y="2743200"/>
            <a:ext cx="8382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It’s so quiet here that I can even hear the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birds singing.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Let’s walk along the lake, cross the bridge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and climb up the hill.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I don’t want to climb. </a:t>
            </a:r>
            <a:endParaRPr lang="en-US" altLang="zh-CN" sz="36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62000" y="5867400"/>
            <a:ext cx="573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Now listen again and repeat.</a:t>
            </a:r>
          </a:p>
        </p:txBody>
      </p:sp>
      <p:pic>
        <p:nvPicPr>
          <p:cNvPr id="26631" name="Picture 1" descr="0013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05600" y="5791200"/>
            <a:ext cx="9906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914400" y="3886200"/>
            <a:ext cx="2133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1600200" y="50292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2209800" y="5638800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40" grpId="0" animBg="1"/>
      <p:bldP spid="2664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04800" y="1219200"/>
            <a:ext cx="8534400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zh-TW" altLang="en-US" sz="2800" b="1" dirty="0">
                <a:latin typeface="宋体" panose="02010600030101010101" pitchFamily="2" charset="-122"/>
              </a:rPr>
              <a:t>句中</a:t>
            </a:r>
            <a:r>
              <a:rPr lang="zh-TW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两词相邻</a:t>
            </a:r>
            <a:r>
              <a:rPr lang="zh-TW" altLang="en-US" sz="2800" b="1" dirty="0">
                <a:latin typeface="宋体" panose="02010600030101010101" pitchFamily="2" charset="-122"/>
              </a:rPr>
              <a:t>时，如果</a:t>
            </a:r>
            <a:r>
              <a:rPr lang="zh-TW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前一个词的词尾是辅音</a:t>
            </a:r>
            <a:r>
              <a:rPr lang="zh-TW" altLang="en-US" sz="2800" b="1" dirty="0">
                <a:latin typeface="宋体" panose="02010600030101010101" pitchFamily="2" charset="-122"/>
              </a:rPr>
              <a:t>音素，</a:t>
            </a:r>
            <a:r>
              <a:rPr lang="zh-TW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而后一个词的词首是元音</a:t>
            </a:r>
            <a:r>
              <a:rPr lang="zh-TW" altLang="en-US" sz="2800" b="1" dirty="0">
                <a:latin typeface="宋体" panose="02010600030101010101" pitchFamily="2" charset="-122"/>
              </a:rPr>
              <a:t>音素， 则往往需要连读。如：</a:t>
            </a:r>
            <a:r>
              <a:rPr lang="en-US" altLang="zh-CN" sz="2800" b="1" dirty="0">
                <a:latin typeface="Times New Roman" panose="02020603050405020304" pitchFamily="18" charset="0"/>
              </a:rPr>
              <a:t>Will it take a lot of time to go to town on foot?</a:t>
            </a:r>
            <a:endParaRPr lang="en-US" altLang="zh-TW" sz="28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zh-TW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以字母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r</a:t>
            </a:r>
            <a:r>
              <a:rPr lang="zh-TW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或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re</a:t>
            </a:r>
            <a:r>
              <a:rPr lang="zh-TW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结尾的词</a:t>
            </a:r>
            <a:r>
              <a:rPr lang="zh-TW" altLang="en-US" sz="2800" b="1" dirty="0">
                <a:latin typeface="宋体" panose="02010600030101010101" pitchFamily="2" charset="-122"/>
              </a:rPr>
              <a:t>，</a:t>
            </a:r>
            <a:r>
              <a:rPr lang="zh-TW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在与元音音素开头的词相邻时，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/r/</a:t>
            </a:r>
            <a:r>
              <a:rPr lang="zh-TW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要读出来</a:t>
            </a:r>
            <a:r>
              <a:rPr lang="zh-TW" altLang="en-US" sz="2800" b="1" dirty="0">
                <a:latin typeface="宋体" panose="02010600030101010101" pitchFamily="2" charset="-122"/>
              </a:rPr>
              <a:t>。如</a:t>
            </a:r>
            <a:r>
              <a:rPr lang="en-US" altLang="zh-TW" sz="2800" b="1" dirty="0">
                <a:latin typeface="宋体" panose="02010600030101010101" pitchFamily="2" charset="-122"/>
              </a:rPr>
              <a:t>:</a:t>
            </a:r>
            <a:r>
              <a:rPr lang="en-US" altLang="zh-CN" sz="2800" b="1" dirty="0">
                <a:latin typeface="Times New Roman" panose="02020603050405020304" pitchFamily="18" charset="0"/>
              </a:rPr>
              <a:t>There is a pair of shoes.</a:t>
            </a:r>
            <a:endParaRPr lang="en-US" altLang="zh-TW" sz="28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zh-TW" altLang="en-US" sz="2800" b="1" dirty="0">
                <a:latin typeface="宋体" panose="02010600030101010101" pitchFamily="2" charset="-122"/>
              </a:rPr>
              <a:t>英语语音中</a:t>
            </a:r>
            <a:r>
              <a:rPr lang="en-US" altLang="zh-CN" sz="2800" b="1" dirty="0">
                <a:latin typeface="宋体" panose="02010600030101010101" pitchFamily="2" charset="-122"/>
              </a:rPr>
              <a:t>/j/</a:t>
            </a:r>
            <a:r>
              <a:rPr lang="zh-TW" altLang="en-US" sz="2800" b="1" dirty="0">
                <a:latin typeface="宋体" panose="02010600030101010101" pitchFamily="2" charset="-122"/>
              </a:rPr>
              <a:t>和</a:t>
            </a:r>
            <a:r>
              <a:rPr lang="en-US" altLang="zh-CN" sz="2800" b="1" dirty="0">
                <a:latin typeface="宋体" panose="02010600030101010101" pitchFamily="2" charset="-122"/>
              </a:rPr>
              <a:t>/w/</a:t>
            </a:r>
            <a:r>
              <a:rPr lang="zh-TW" altLang="en-US" sz="2800" b="1" dirty="0">
                <a:latin typeface="宋体" panose="02010600030101010101" pitchFamily="2" charset="-122"/>
              </a:rPr>
              <a:t>是半元音，如果</a:t>
            </a:r>
            <a:r>
              <a:rPr lang="zh-TW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前一个词以辅音音素结尾，后一个词以半元音，特别是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/j/</a:t>
            </a:r>
            <a:r>
              <a:rPr lang="zh-TW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开头，也要连读</a:t>
            </a:r>
            <a:r>
              <a:rPr lang="zh-TW" altLang="en-US" sz="2800" b="1" dirty="0">
                <a:latin typeface="宋体" panose="02010600030101010101" pitchFamily="2" charset="-122"/>
              </a:rPr>
              <a:t>。如： </a:t>
            </a:r>
            <a:r>
              <a:rPr lang="en-US" altLang="zh-CN" sz="2800" b="1" dirty="0">
                <a:latin typeface="Times New Roman" panose="02020603050405020304" pitchFamily="18" charset="0"/>
              </a:rPr>
              <a:t>Did you go to Shanghai last year</a:t>
            </a:r>
            <a:r>
              <a:rPr lang="en-US" altLang="zh-CN" sz="2800" b="1" dirty="0">
                <a:latin typeface="宋体" panose="02010600030101010101" pitchFamily="2" charset="-122"/>
              </a:rPr>
              <a:t>?</a:t>
            </a:r>
            <a:endParaRPr lang="en-US" altLang="zh-TW" sz="2800" b="1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zh-TW" altLang="en-US" sz="2800" b="1" dirty="0">
                <a:latin typeface="宋体" panose="02010600030101010101" pitchFamily="2" charset="-122"/>
              </a:rPr>
              <a:t>如果短语之间或分句之间有停顿，其相邻的音不连读。如：</a:t>
            </a:r>
            <a:r>
              <a:rPr lang="en-US" altLang="zh-CN" sz="2800" b="1" dirty="0">
                <a:latin typeface="Times New Roman" panose="02020603050405020304" pitchFamily="18" charset="0"/>
              </a:rPr>
              <a:t>Can you speak Chinese or... English?</a:t>
            </a:r>
            <a:endParaRPr lang="en-US" altLang="zh-TW" sz="2800" b="1" dirty="0">
              <a:latin typeface="Times New Roman" panose="02020603050405020304" pitchFamily="18" charset="0"/>
            </a:endParaRPr>
          </a:p>
        </p:txBody>
      </p:sp>
      <p:sp>
        <p:nvSpPr>
          <p:cNvPr id="68613" name="WordArt 5"/>
          <p:cNvSpPr>
            <a:spLocks noChangeArrowheads="1" noChangeShapeType="1" noTextEdit="1"/>
          </p:cNvSpPr>
          <p:nvPr/>
        </p:nvSpPr>
        <p:spPr bwMode="auto">
          <a:xfrm>
            <a:off x="2819400" y="457200"/>
            <a:ext cx="326707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连读的基本规则</a:t>
            </a: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2438400" y="2743200"/>
            <a:ext cx="152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3276600" y="27432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4191000" y="2743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7391400" y="27432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4572000" y="37338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6019800" y="37338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7162800" y="53340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>
            <a:off x="3505200" y="53340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1000" y="381000"/>
            <a:ext cx="79105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06780"/>
            <a:r>
              <a:rPr lang="en-US" altLang="zh-CN" sz="3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6. Work in pairs. Talk about a place of</a:t>
            </a:r>
          </a:p>
          <a:p>
            <a:pPr defTabSz="906780"/>
            <a:r>
              <a:rPr lang="en-US" altLang="zh-CN" sz="3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interest in your home town.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7200" y="1676400"/>
            <a:ext cx="8382000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Student A: You’re a visitor from another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  country.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Student B: You’re introducing a place of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   interest in your home town to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   student A. You can talk about: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 where it is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 where it is what is special about it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 any other information you know about it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276600" y="4724400"/>
            <a:ext cx="2516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 how big it is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477000" y="4724400"/>
            <a:ext cx="2516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how old it is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57200" y="1143000"/>
            <a:ext cx="450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Use these expressions: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676400" y="2286000"/>
            <a:ext cx="5273675" cy="325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I guess (that)…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I know (that)…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I think (that)…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I’m sure (that)…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I can’t believe (that)…</a:t>
            </a:r>
          </a:p>
        </p:txBody>
      </p:sp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1000" y="1371600"/>
            <a:ext cx="81534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 time off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★time off  “</a:t>
            </a:r>
            <a:r>
              <a:rPr lang="zh-CN" altLang="en-US" sz="3200" b="1" dirty="0">
                <a:solidFill>
                  <a:srgbClr val="FF0000"/>
                </a:solidFill>
              </a:rPr>
              <a:t>休假，放假” </a:t>
            </a:r>
            <a:r>
              <a:rPr lang="en-US" altLang="zh-CN" sz="3200" b="1" dirty="0">
                <a:solidFill>
                  <a:srgbClr val="FF0000"/>
                </a:solidFill>
              </a:rPr>
              <a:t>, </a:t>
            </a:r>
            <a:r>
              <a:rPr lang="zh-CN" altLang="en-US" sz="3200" b="1" dirty="0">
                <a:solidFill>
                  <a:srgbClr val="FF0000"/>
                </a:solidFill>
              </a:rPr>
              <a:t>是名词短语。</a:t>
            </a:r>
          </a:p>
          <a:p>
            <a:pPr>
              <a:lnSpc>
                <a:spcPct val="125000"/>
              </a:lnSpc>
            </a:pPr>
            <a:r>
              <a:rPr lang="zh-CN" altLang="en-US" sz="3200" b="1" dirty="0"/>
              <a:t>例如：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You work too hard. You should take some time off.</a:t>
            </a:r>
          </a:p>
          <a:p>
            <a:pPr>
              <a:lnSpc>
                <a:spcPct val="125000"/>
              </a:lnSpc>
            </a:pPr>
            <a:r>
              <a:rPr lang="zh-CN" altLang="en-US" sz="3200" b="1" dirty="0"/>
              <a:t>你太辛苦了，应该休息一段时间。</a:t>
            </a:r>
          </a:p>
          <a:p>
            <a:pPr>
              <a:lnSpc>
                <a:spcPct val="125000"/>
              </a:lnSpc>
            </a:pPr>
            <a:r>
              <a:rPr lang="zh-CN" altLang="en-US" sz="3200" b="1" dirty="0"/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Her boss gave her time off.	  </a:t>
            </a:r>
          </a:p>
          <a:p>
            <a:pPr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她的老板准了她的假。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981200" y="457200"/>
            <a:ext cx="4997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000099"/>
                </a:solidFill>
              </a:rPr>
              <a:t>Language points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04800" y="533400"/>
            <a:ext cx="8458200" cy="59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I can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hardly</a:t>
            </a:r>
            <a:r>
              <a:rPr lang="en-US" altLang="zh-CN" sz="3200" b="1" dirty="0">
                <a:latin typeface="Times New Roman" panose="02020603050405020304" pitchFamily="18" charset="0"/>
              </a:rPr>
              <a:t> believe we’re in the city centre.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我几乎不敢相信我们是在市中心。</a:t>
            </a: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hardly  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adv.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意思是“几乎不，几乎没有”与   </a:t>
            </a: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seldom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等词一样，本身含有  否定的意思。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I hardly know you.	 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我不太认识你。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He was given hardly 24 hours to pack his bags.</a:t>
            </a: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只给了他不到</a:t>
            </a:r>
            <a:r>
              <a:rPr lang="en-US" altLang="zh-CN" sz="3200" b="1" dirty="0">
                <a:latin typeface="Times New Roman" panose="02020603050405020304" pitchFamily="18" charset="0"/>
              </a:rPr>
              <a:t>24</a:t>
            </a:r>
            <a:r>
              <a:rPr lang="zh-CN" altLang="en-US" sz="3200" b="1" dirty="0">
                <a:latin typeface="Times New Roman" panose="02020603050405020304" pitchFamily="18" charset="0"/>
              </a:rPr>
              <a:t>小时的时间来打点行装。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hard   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adv.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努力地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You must work hard.</a:t>
            </a: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你必须努力工作。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755650" y="1341438"/>
            <a:ext cx="76739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Look at each picture (symbol building) and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say out the name of the city in two seconds.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981200" y="404813"/>
            <a:ext cx="5254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000099"/>
                </a:solidFill>
              </a:rPr>
              <a:t>Let’s play a game!</a:t>
            </a:r>
          </a:p>
        </p:txBody>
      </p:sp>
      <p:pic>
        <p:nvPicPr>
          <p:cNvPr id="70660" name="Picture 4" descr="bigb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565400"/>
            <a:ext cx="3148012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003800" y="2997200"/>
            <a:ext cx="17208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Big Ben</a:t>
            </a:r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5888038" y="3917950"/>
            <a:ext cx="0" cy="1081088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5075238" y="5084763"/>
            <a:ext cx="170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London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  <p:bldP spid="70662" grpId="0" animBg="1"/>
      <p:bldP spid="7066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09600" y="762000"/>
            <a:ext cx="80772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It’s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  <a:r>
              <a:rPr lang="en-US" altLang="zh-CN" sz="3200" b="1" dirty="0">
                <a:latin typeface="Times New Roman" panose="02020603050405020304" pitchFamily="18" charset="0"/>
              </a:rPr>
              <a:t> quiet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200" b="1" dirty="0">
                <a:latin typeface="Times New Roman" panose="02020603050405020304" pitchFamily="18" charset="0"/>
              </a:rPr>
              <a:t> I can even hear the birds  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singing!</a:t>
            </a:r>
          </a:p>
          <a:p>
            <a:pPr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这里如此安静，以至于我甚至可以听到鸟叫声！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so…that…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引导结果状语从句，意思是“如此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以至于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……”,</a:t>
            </a:r>
            <a:r>
              <a:rPr lang="zh-CN" altLang="en-US" sz="3200" b="1" dirty="0">
                <a:latin typeface="Times New Roman" panose="02020603050405020304" pitchFamily="18" charset="0"/>
              </a:rPr>
              <a:t>如：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I was so tired that I slept in this chair.</a:t>
            </a:r>
          </a:p>
          <a:p>
            <a:pPr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我太累了，以至于在椅子上睡着了。</a:t>
            </a:r>
          </a:p>
        </p:txBody>
      </p:sp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81000" y="609600"/>
            <a:ext cx="82296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The lake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takes up</a:t>
            </a:r>
            <a:r>
              <a:rPr lang="en-US" altLang="zh-CN" sz="3200" b="1" dirty="0">
                <a:latin typeface="Times New Roman" panose="02020603050405020304" pitchFamily="18" charset="0"/>
              </a:rPr>
              <a:t> over half of the park area.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</a:t>
            </a:r>
            <a:r>
              <a:rPr lang="zh-CN" altLang="en-US" sz="3200" b="1">
                <a:latin typeface="Times New Roman" panose="02020603050405020304" pitchFamily="18" charset="0"/>
              </a:rPr>
              <a:t>湖占据了这个公园一半多的面积。</a:t>
            </a:r>
          </a:p>
          <a:p>
            <a:pPr>
              <a:lnSpc>
                <a:spcPct val="125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这里的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take up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表示“占用，花费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时间、空间或精力等）”。</a:t>
            </a:r>
            <a:r>
              <a:rPr lang="zh-CN" altLang="en-US" sz="3200" b="1">
                <a:latin typeface="Times New Roman" panose="02020603050405020304" pitchFamily="18" charset="0"/>
              </a:rPr>
              <a:t>例如：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This desk takes up too much room. </a:t>
            </a:r>
          </a:p>
          <a:p>
            <a:pPr>
              <a:lnSpc>
                <a:spcPct val="12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这张桌子太占地方。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I know you are very busy. I don't want to take up too much of your time.</a:t>
            </a:r>
          </a:p>
          <a:p>
            <a:pPr>
              <a:lnSpc>
                <a:spcPct val="12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我知道你特别忙，不想占用你太多的时间。</a:t>
            </a:r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04800" y="685800"/>
            <a:ext cx="8839200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Let's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walk along</a:t>
            </a:r>
            <a:r>
              <a:rPr lang="en-US" altLang="zh-CN" sz="3200" b="1" dirty="0">
                <a:latin typeface="Times New Roman" panose="02020603050405020304" pitchFamily="18" charset="0"/>
              </a:rPr>
              <a:t> the lake, cross the bridge 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and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climb up</a:t>
            </a:r>
            <a:r>
              <a:rPr lang="en-US" altLang="zh-CN" sz="3200" b="1" dirty="0">
                <a:latin typeface="Times New Roman" panose="02020603050405020304" pitchFamily="18" charset="0"/>
              </a:rPr>
              <a:t> the hill.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</a:rPr>
              <a:t>咱们沿湖散步，过桥去爬山吧。</a:t>
            </a:r>
          </a:p>
          <a:p>
            <a:pPr>
              <a:lnSpc>
                <a:spcPct val="11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walk along 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沿着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走</a:t>
            </a:r>
          </a:p>
          <a:p>
            <a:pPr>
              <a:lnSpc>
                <a:spcPct val="11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Walk along the road and turn right at the   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traffic lights.  </a:t>
            </a:r>
          </a:p>
          <a:p>
            <a:pPr>
              <a:lnSpc>
                <a:spcPct val="11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沿着这条路走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zh-CN" altLang="en-US" sz="3200" b="1">
                <a:latin typeface="Times New Roman" panose="02020603050405020304" pitchFamily="18" charset="0"/>
              </a:rPr>
              <a:t>在交通灯处向右转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climb up  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爬上；攀登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If I climb up a tree, I can see farther.	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</a:p>
          <a:p>
            <a:pPr>
              <a:lnSpc>
                <a:spcPct val="11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如果我爬到树上的话，我就能看得更远一些了。</a:t>
            </a:r>
          </a:p>
        </p:txBody>
      </p:sp>
    </p:spTree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57200" y="609600"/>
            <a:ext cx="8458200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6. Then I can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point out</a:t>
            </a:r>
            <a:r>
              <a:rPr lang="en-US" altLang="zh-CN" sz="3200" b="1" dirty="0">
                <a:latin typeface="Times New Roman" panose="02020603050405020304" pitchFamily="18" charset="0"/>
              </a:rPr>
              <a:t> the sights of Beijing for  </a:t>
            </a:r>
          </a:p>
          <a:p>
            <a:pPr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you.</a:t>
            </a:r>
          </a:p>
          <a:p>
            <a:pPr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然后我可以为你们指出北京的景点。</a:t>
            </a:r>
          </a:p>
          <a:p>
            <a:pPr>
              <a:lnSpc>
                <a:spcPct val="135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这里的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point out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表示“指出”。</a:t>
            </a:r>
            <a:r>
              <a:rPr lang="zh-CN" altLang="en-US" sz="3200" b="1" dirty="0">
                <a:latin typeface="Times New Roman" panose="02020603050405020304" pitchFamily="18" charset="0"/>
              </a:rPr>
              <a:t>例如：</a:t>
            </a:r>
          </a:p>
          <a:p>
            <a:pPr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If you see that boy, please point him out for me.</a:t>
            </a:r>
          </a:p>
          <a:p>
            <a:pPr>
              <a:lnSpc>
                <a:spcPct val="13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如果你看到那个男孩，请把他指给我看。</a:t>
            </a:r>
          </a:p>
          <a:p>
            <a:pPr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Did Ms Du point out where you were wrong?</a:t>
            </a:r>
          </a:p>
          <a:p>
            <a:pPr>
              <a:lnSpc>
                <a:spcPct val="13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杜老师有没有指出你什么地方错了 ？</a:t>
            </a:r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381000" y="533400"/>
            <a:ext cx="8382000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7. I'm sure it'll be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fantastic </a:t>
            </a:r>
            <a:r>
              <a:rPr lang="en-US" altLang="zh-CN" sz="3200" b="1" dirty="0">
                <a:latin typeface="Times New Roman" panose="02020603050405020304" pitchFamily="18" charset="0"/>
              </a:rPr>
              <a:t>to see the city from  </a:t>
            </a:r>
          </a:p>
          <a:p>
            <a:pPr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the top.</a:t>
            </a:r>
          </a:p>
          <a:p>
            <a:pPr>
              <a:lnSpc>
                <a:spcPct val="13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我想从山顶上俯瞰北京一定很棒。</a:t>
            </a:r>
          </a:p>
          <a:p>
            <a:pPr>
              <a:lnSpc>
                <a:spcPct val="135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fantastic = wonderful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极好的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极妙的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了不起的 </a:t>
            </a:r>
          </a:p>
          <a:p>
            <a:pPr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She's a fantastic dancer.	  </a:t>
            </a:r>
          </a:p>
          <a:p>
            <a:pPr>
              <a:lnSpc>
                <a:spcPct val="13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她的舞跳得非常好。</a:t>
            </a:r>
          </a:p>
          <a:p>
            <a:pPr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What a fantastic goal!  </a:t>
            </a:r>
          </a:p>
          <a:p>
            <a:pPr>
              <a:lnSpc>
                <a:spcPct val="13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这球进得多漂亮</a:t>
            </a:r>
            <a:r>
              <a:rPr lang="en-US" altLang="zh-CN" sz="3200" b="1" dirty="0">
                <a:latin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  <p:transition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457200" y="609600"/>
            <a:ext cx="8305800" cy="579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8. I don't think they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allow</a:t>
            </a:r>
            <a:r>
              <a:rPr lang="en-US" altLang="zh-CN" sz="3200" b="1" dirty="0">
                <a:latin typeface="Times New Roman" panose="02020603050405020304" pitchFamily="18" charset="0"/>
              </a:rPr>
              <a:t> people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zh-CN" sz="3200" b="1" dirty="0">
                <a:latin typeface="Times New Roman" panose="02020603050405020304" pitchFamily="18" charset="0"/>
              </a:rPr>
              <a:t>swim in  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the lake.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我想这里禁止游泳。</a:t>
            </a: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allow </a:t>
            </a: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sb.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to do sth.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 </a:t>
            </a: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sb.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不可以省略）</a:t>
            </a: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允许某人做某事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allow doing sth.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His parents won’t allow him to stay out late.</a:t>
            </a: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他的父母不会允许他在外待得很晚。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They allowed smoking in this room only. </a:t>
            </a: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他们只允许在这间屋子里抽烟。 </a:t>
            </a:r>
          </a:p>
        </p:txBody>
      </p:sp>
    </p:spTree>
  </p:cSld>
  <p:clrMapOvr>
    <a:masterClrMapping/>
  </p:clrMapOvr>
  <p:transition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09600" y="2286000"/>
            <a:ext cx="8077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It was raining very _____. What's worse, 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my car broke down.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A. heavy   B. hardly   C. hard     D. heavier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China is ______for its delicious food.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A. good      B. famous    C. popular    D. like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048000" y="533400"/>
            <a:ext cx="3200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4400" b="1" dirty="0">
                <a:solidFill>
                  <a:srgbClr val="003399"/>
                </a:solidFill>
              </a:rPr>
              <a:t>Exercise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81000" y="1524000"/>
            <a:ext cx="3854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一、</a:t>
            </a:r>
            <a:r>
              <a:rPr lang="zh-TW" altLang="en-US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单项</a:t>
            </a:r>
            <a:r>
              <a:rPr lang="zh-CN" altLang="en-US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选择题。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648200" y="2438400"/>
            <a:ext cx="58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895600" y="4648200"/>
            <a:ext cx="58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57200" y="685800"/>
            <a:ext cx="8153400" cy="555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—Excuse me. Can you tell me the way to   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the bookstore?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—Walk along the road and ____ the bridge,  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and you will see it in front of you.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A. across     B. cross    C. through     D. over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We don't allow people _____	in the cinema.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A. smoke                  B. smoked  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C. smoking               D. to smoke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867400" y="2209800"/>
            <a:ext cx="58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5105400" y="4267200"/>
            <a:ext cx="58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27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25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I believe ______ my dream will come true  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one day.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A. what     B. which       C. who	  D. that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6. Look! The boys are trying to climb _____     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the tree to pick some apples.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A. with         B. off          C. of            D. up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7. -- Did you find the small village yesterday? 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    -- Yes, without any difficulty, for it has  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______ changed over years.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                                        </a:t>
            </a:r>
            <a:r>
              <a:rPr lang="zh-CN" altLang="en-US" sz="3200" b="1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2010</a:t>
            </a:r>
            <a:r>
              <a:rPr lang="zh-CN" altLang="en-US" sz="3200" b="1">
                <a:latin typeface="Times New Roman" panose="02020603050405020304" pitchFamily="18" charset="0"/>
              </a:rPr>
              <a:t>年安徽）</a:t>
            </a:r>
          </a:p>
          <a:p>
            <a:pPr>
              <a:lnSpc>
                <a:spcPct val="11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　</a:t>
            </a:r>
            <a:r>
              <a:rPr lang="en-US" altLang="zh-CN" sz="3200" b="1" dirty="0">
                <a:latin typeface="Times New Roman" panose="02020603050405020304" pitchFamily="18" charset="0"/>
              </a:rPr>
              <a:t>A. hardly B. greatly C. clearly D. nearly 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743200" y="533400"/>
            <a:ext cx="58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7239000" y="2209800"/>
            <a:ext cx="58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676400" y="5029200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2" grpId="0"/>
      <p:bldP spid="5530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381000" y="381000"/>
            <a:ext cx="8229600" cy="608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8.  The Internet is very useful for us. We can find information______. 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(2010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年河北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b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easy B. easily C. hard D. hardly 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9. --- Would you like some coffee?</a:t>
            </a:r>
            <a:b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--- No, thanks. I _____ drink coffee. Coffee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is bad for my stomach. </a:t>
            </a:r>
            <a:b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　　                        （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2010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四川省宜宾市）</a:t>
            </a:r>
            <a:b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almost B. already C. hardly D. still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810000" y="1143000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886200" y="3810000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/>
      <p:bldP spid="624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艾菲尔铁塔&#10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549275"/>
            <a:ext cx="3097212" cy="30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4213225" y="620713"/>
            <a:ext cx="2747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Eiffel Tower </a:t>
            </a: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5291138" y="1341438"/>
            <a:ext cx="0" cy="1370012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4714875" y="2709863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Paris</a:t>
            </a:r>
          </a:p>
        </p:txBody>
      </p:sp>
      <p:pic>
        <p:nvPicPr>
          <p:cNvPr id="71686" name="Picture 6" descr="SydneyOperaHou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716338"/>
            <a:ext cx="3744913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4787900" y="3789363"/>
            <a:ext cx="287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Opera House </a:t>
            </a: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 flipH="1">
            <a:off x="6083300" y="4437063"/>
            <a:ext cx="0" cy="1295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5291138" y="5732463"/>
            <a:ext cx="160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Sydney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/>
      <p:bldP spid="71684" grpId="0" animBg="1"/>
      <p:bldP spid="71685" grpId="0"/>
      <p:bldP spid="71687" grpId="0"/>
      <p:bldP spid="71688" grpId="0" animBg="1"/>
      <p:bldP spid="7168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81000" y="1600200"/>
            <a:ext cx="8426450" cy="469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I like the beautiful s_____ of this city.</a:t>
            </a:r>
          </a:p>
          <a:p>
            <a:pPr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He is very t______ and he needs some  </a:t>
            </a:r>
          </a:p>
          <a:p>
            <a:pPr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water now.</a:t>
            </a:r>
          </a:p>
          <a:p>
            <a:pPr>
              <a:lnSpc>
                <a:spcPct val="135000"/>
              </a:lnSpc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I can h_____ understand what he said  </a:t>
            </a:r>
          </a:p>
          <a:p>
            <a:pPr>
              <a:lnSpc>
                <a:spcPct val="135000"/>
              </a:lnSpc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because he speaks English too quickly.</a:t>
            </a:r>
          </a:p>
          <a:p>
            <a:pPr>
              <a:lnSpc>
                <a:spcPct val="135000"/>
              </a:lnSpc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They walked around the lake and c____ </a:t>
            </a:r>
          </a:p>
          <a:p>
            <a:pPr>
              <a:lnSpc>
                <a:spcPct val="135000"/>
              </a:lnSpc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the small bridge.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228600" y="685800"/>
            <a:ext cx="752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二、</a:t>
            </a:r>
            <a:r>
              <a:rPr lang="zh-TW" altLang="en-US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根据句意和</a:t>
            </a:r>
            <a:r>
              <a:rPr lang="zh-CN" altLang="en-US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首字母</a:t>
            </a:r>
            <a:r>
              <a:rPr lang="zh-TW" altLang="en-US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提示写单词。</a:t>
            </a:r>
            <a:endParaRPr lang="zh-CN" altLang="en-US" sz="36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4267200" y="1752600"/>
            <a:ext cx="1019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ights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2743200" y="2362200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hirsty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1981200" y="3733800"/>
            <a:ext cx="1109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ardly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858000" y="5029200"/>
            <a:ext cx="885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ross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/>
      <p:bldP spid="64520" grpId="0"/>
      <p:bldP spid="64521" grpId="0"/>
      <p:bldP spid="6452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2749550" y="1049338"/>
            <a:ext cx="36480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defTabSz="913130">
              <a:spcBef>
                <a:spcPct val="50000"/>
              </a:spcBef>
            </a:pPr>
            <a:r>
              <a:rPr kumimoji="1" lang="en-US" altLang="zh-CN" sz="5200" b="1" dirty="0">
                <a:solidFill>
                  <a:srgbClr val="003399"/>
                </a:solidFill>
              </a:rPr>
              <a:t>Homework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457200" y="2420938"/>
            <a:ext cx="830580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Learn the new words and expressions in this module.</a:t>
            </a:r>
          </a:p>
          <a:p>
            <a:pPr defTabSz="913130"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Describe a park around your home or school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4283075" y="836613"/>
            <a:ext cx="4319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6" rIns="91431" bIns="45716" anchor="ctr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the Statue of Liberty </a:t>
            </a:r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6153150" y="1546225"/>
            <a:ext cx="0" cy="10795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5146675" y="2636838"/>
            <a:ext cx="2178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New York</a:t>
            </a:r>
          </a:p>
        </p:txBody>
      </p:sp>
      <p:pic>
        <p:nvPicPr>
          <p:cNvPr id="72709" name="Picture 5" descr="1432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3571875"/>
            <a:ext cx="4030662" cy="28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930775" y="3716338"/>
            <a:ext cx="3041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Fuji Mountain</a:t>
            </a:r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6154738" y="4364038"/>
            <a:ext cx="0" cy="1150937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5580063" y="5516563"/>
            <a:ext cx="1377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Japan</a:t>
            </a:r>
          </a:p>
        </p:txBody>
      </p:sp>
      <p:pic>
        <p:nvPicPr>
          <p:cNvPr id="72713" name="Picture 9" descr="gfydh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404813"/>
            <a:ext cx="31686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8" grpId="0"/>
      <p:bldP spid="72710" grpId="0"/>
      <p:bldP spid="72711" grpId="0" animBg="1"/>
      <p:bldP spid="727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1"/>
          <p:cNvSpPr>
            <a:spLocks noChangeArrowheads="1"/>
          </p:cNvSpPr>
          <p:nvPr/>
        </p:nvSpPr>
        <p:spPr bwMode="auto">
          <a:xfrm>
            <a:off x="457200" y="1219200"/>
            <a:ext cx="8382000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/>
          <a:p>
            <a:pPr marL="342900" indent="-342900">
              <a:lnSpc>
                <a:spcPct val="135000"/>
              </a:lnSpc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Teaching aims:</a:t>
            </a:r>
          </a:p>
          <a:p>
            <a:pPr marL="342900" indent="-342900">
              <a:lnSpc>
                <a:spcPct val="135000"/>
              </a:lnSpc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get the main ideas of the listening material and the conversation</a:t>
            </a:r>
          </a:p>
          <a:p>
            <a:pPr marL="342900" indent="-342900">
              <a:lnSpc>
                <a:spcPct val="135000"/>
              </a:lnSpc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object clause with </a:t>
            </a:r>
            <a:r>
              <a:rPr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context</a:t>
            </a:r>
          </a:p>
          <a:p>
            <a:pPr marL="342900" indent="-342900">
              <a:lnSpc>
                <a:spcPct val="135000"/>
              </a:lnSpc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able to introduce a place of interest in your home town</a:t>
            </a:r>
            <a:endParaRPr lang="en-US" altLang="zh-CN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2286000" y="533400"/>
            <a:ext cx="438308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700" b="1" dirty="0">
                <a:solidFill>
                  <a:srgbClr val="000099"/>
                </a:solidFill>
              </a:rPr>
              <a:t>Teaching aims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04800" y="533400"/>
            <a:ext cx="8610600" cy="604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Main contents:</a:t>
            </a: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vocabulary </a:t>
            </a:r>
          </a:p>
          <a:p>
            <a:pPr>
              <a:lnSpc>
                <a:spcPct val="125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hardly, take up; point out; at the top of; waste</a:t>
            </a: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structures </a:t>
            </a:r>
          </a:p>
          <a:p>
            <a:pPr>
              <a:lnSpc>
                <a:spcPct val="125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 can hardly believe we’re in the city centre.</a:t>
            </a:r>
          </a:p>
          <a:p>
            <a:pPr>
              <a:lnSpc>
                <a:spcPct val="125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 don’t think they allow people to swim in the  lake.</a:t>
            </a:r>
          </a:p>
          <a:p>
            <a:pPr>
              <a:lnSpc>
                <a:spcPct val="125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 hope it will be cooler up here.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533400" y="1524000"/>
            <a:ext cx="2549525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84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/'h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ɑ: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>
              <a:lnSpc>
                <a:spcPts val="8400"/>
              </a:lnSpc>
            </a:pP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8400"/>
              </a:lnSpc>
            </a:pP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84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ts/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2514600" y="2057400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几乎不；几乎没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adv.</a:t>
            </a: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6553200" y="1905000"/>
            <a:ext cx="147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hardly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2590800" y="3124200"/>
            <a:ext cx="342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占去（时间或空间）</a:t>
            </a:r>
            <a:endParaRPr lang="zh-CN" altLang="en-US" sz="2800" b="1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6553200" y="2971800"/>
            <a:ext cx="1555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2971800" y="41910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指出；指明</a:t>
            </a:r>
            <a:endParaRPr lang="zh-CN" altLang="en-US" sz="2800" b="1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6858000" y="5181600"/>
            <a:ext cx="1177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sights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2438400" y="52578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用复数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风景；名胜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</a:p>
        </p:txBody>
      </p:sp>
      <p:sp>
        <p:nvSpPr>
          <p:cNvPr id="11276" name="Text Box 5"/>
          <p:cNvSpPr txBox="1">
            <a:spLocks noChangeArrowheads="1"/>
          </p:cNvSpPr>
          <p:nvPr/>
        </p:nvSpPr>
        <p:spPr bwMode="auto">
          <a:xfrm>
            <a:off x="6477000" y="4038600"/>
            <a:ext cx="1949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out</a:t>
            </a:r>
          </a:p>
        </p:txBody>
      </p:sp>
      <p:sp>
        <p:nvSpPr>
          <p:cNvPr id="35851" name="TextBox 1"/>
          <p:cNvSpPr txBox="1">
            <a:spLocks noChangeArrowheads="1"/>
          </p:cNvSpPr>
          <p:nvPr/>
        </p:nvSpPr>
        <p:spPr bwMode="auto">
          <a:xfrm>
            <a:off x="1905000" y="762000"/>
            <a:ext cx="534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99"/>
                </a:solidFill>
              </a:rPr>
              <a:t>Words and expressions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3" grpId="0" autoUpdateAnimBg="0"/>
      <p:bldP spid="1127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533400" y="1524000"/>
            <a:ext cx="254952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84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/'</a:t>
            </a:r>
            <a:r>
              <a:rPr lang="en-US" altLang="zh-CN" sz="4800" b="1" baseline="-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ɜ: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>
              <a:lnSpc>
                <a:spcPts val="8400"/>
              </a:lnSpc>
            </a:pP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84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/w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st/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3124200" y="20574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渴的  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6553200" y="1905000"/>
            <a:ext cx="147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thirsty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2743200" y="31242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的顶端</a:t>
            </a:r>
            <a:endParaRPr lang="zh-CN" altLang="en-US" sz="2800" b="1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6324600" y="2971800"/>
            <a:ext cx="2533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top of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2971800" y="4114800"/>
            <a:ext cx="2590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浪费；滥用  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</a:p>
          <a:p>
            <a:endParaRPr lang="en-US" altLang="zh-CN" sz="2800" b="1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浪费；滥用  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</a:p>
        </p:txBody>
      </p:sp>
      <p:sp>
        <p:nvSpPr>
          <p:cNvPr id="11276" name="Text Box 5"/>
          <p:cNvSpPr txBox="1">
            <a:spLocks noChangeArrowheads="1"/>
          </p:cNvSpPr>
          <p:nvPr/>
        </p:nvSpPr>
        <p:spPr bwMode="auto">
          <a:xfrm>
            <a:off x="6705600" y="4495800"/>
            <a:ext cx="127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</a:p>
        </p:txBody>
      </p:sp>
      <p:sp>
        <p:nvSpPr>
          <p:cNvPr id="36875" name="TextBox 1"/>
          <p:cNvSpPr txBox="1">
            <a:spLocks noChangeArrowheads="1"/>
          </p:cNvSpPr>
          <p:nvPr/>
        </p:nvSpPr>
        <p:spPr bwMode="auto">
          <a:xfrm>
            <a:off x="1905000" y="762000"/>
            <a:ext cx="534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99"/>
                </a:solidFill>
              </a:rPr>
              <a:t>Words and expressions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  <p:bldP spid="11269" grpId="0" autoUpdateAnimBg="0"/>
      <p:bldP spid="11270" grpId="0" autoUpdateAnimBg="0"/>
      <p:bldP spid="11271" grpId="0" autoUpdateAnimBg="0"/>
      <p:bldP spid="11276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演示文稿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演示文稿1">
      <a:majorFont>
        <a:latin typeface="微软雅黑"/>
        <a:ea typeface="宋体"/>
        <a:cs typeface=""/>
      </a:majorFont>
      <a:minorFont>
        <a:latin typeface="Franklin Gothic Medium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演示文稿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2174</Words>
  <Application>Microsoft Office PowerPoint</Application>
  <PresentationFormat>全屏显示(4:3)</PresentationFormat>
  <Paragraphs>333</Paragraphs>
  <Slides>41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50" baseType="lpstr">
      <vt:lpstr>黑体</vt:lpstr>
      <vt:lpstr>宋体</vt:lpstr>
      <vt:lpstr>微软雅黑</vt:lpstr>
      <vt:lpstr>Arial</vt:lpstr>
      <vt:lpstr>Arial Black</vt:lpstr>
      <vt:lpstr>Calibri</vt:lpstr>
      <vt:lpstr>Franklin Gothic Medium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63864E962F104CD893664125FF8F0AF1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