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CC9B81-464C-4E6F-9FA6-E15076CC2E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412047-2D7B-470E-A746-7E6472C22A2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48A6C-BFE4-4107-8CBE-A92819F7921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5312-D332-4A02-AEEA-C873A5F94B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5312-D332-4A02-AEEA-C873A5F94B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1263" y="3876675"/>
            <a:ext cx="19732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473236" y="5920862"/>
            <a:ext cx="6214743" cy="435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473236" y="5199014"/>
            <a:ext cx="6214743" cy="695722"/>
          </a:xfrm>
        </p:spPr>
        <p:txBody>
          <a:bodyPr/>
          <a:lstStyle>
            <a:lvl1pPr algn="ctr">
              <a:defRPr sz="320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06EA-6181-4C02-B9C4-D05352E463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0A2F-247E-49D0-B9B2-7E4F7856EC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FA74-F979-47C8-B6DF-674792DC86E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F8E2-CDDD-4CBC-8150-60CD01E9B8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C700-8726-4E81-A5E9-64E2228CBE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D006-2891-4C61-AB7C-73691CD2A9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C700-8726-4E81-A5E9-64E2228CBE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D006-2891-4C61-AB7C-73691CD2A9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9E7A-7B97-4B48-A7E9-20D49FB8613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56C3-63A3-4A1B-99AE-13B070F1A8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2175" y="2390775"/>
            <a:ext cx="15763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483443" y="2162634"/>
            <a:ext cx="4260802" cy="123507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483443" y="3424698"/>
            <a:ext cx="4260802" cy="45062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5C8D-BEB3-458B-93EC-8B723F490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E8DA-CE2D-401D-B8CF-C6203D134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535A-D439-4436-AD6A-94C9479265C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1D25-0C91-4C88-A7BE-B47985808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C575-A9B1-4EBC-9B55-3697C5C9626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00F0-C6ED-4219-B49B-FF33A2E8B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FC29-9D6F-4FBD-80B6-B1168C72D8E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9B46-B101-4A8A-9C23-E5BA91F66F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04A9-1E28-4E87-82D1-DC23A8F3FF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44BF-318D-4765-8191-A107E9AA1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7388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3078-3843-4FFE-8425-8E26758D792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A426-E56B-4E07-80D5-53941D3A31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DA50-7146-49AE-8522-DBDA6F6C20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65C5-02B8-468F-B9CF-733F5F6A12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028950" y="674688"/>
            <a:ext cx="5532438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 bwMode="auto">
          <a:xfrm>
            <a:off x="496888" y="1549400"/>
            <a:ext cx="820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51C700-8726-4E81-A5E9-64E2228CBE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55CD006-2891-4C61-AB7C-73691CD2A9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32" name="图片 7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07388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90000"/>
        <a:buBlip>
          <a:blip r:embed="rId16"/>
        </a:buBlip>
        <a:defRPr sz="2000" kern="1200">
          <a:solidFill>
            <a:srgbClr val="8B8E2E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187624" y="1700808"/>
            <a:ext cx="6939861" cy="183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itchFamily="50" charset="0"/>
              </a:rPr>
              <a:t>Unit </a:t>
            </a:r>
            <a:r>
              <a:rPr lang="en-US" altLang="zh-CN" sz="4000" b="1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itchFamily="50" charset="0"/>
              </a:rPr>
              <a:t>5</a:t>
            </a:r>
          </a:p>
          <a:p>
            <a:pPr algn="ctr"/>
            <a:r>
              <a:rPr lang="en-US" altLang="zh-CN" sz="4000" b="1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itchFamily="50" charset="0"/>
              </a:rPr>
              <a:t>Amazing </a:t>
            </a:r>
            <a:r>
              <a:rPr lang="en-US" altLang="zh-CN" sz="40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itchFamily="50" charset="0"/>
              </a:rPr>
              <a:t>things</a:t>
            </a:r>
            <a:endParaRPr lang="zh-CN" altLang="en-US" sz="40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itchFamily="5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10308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13100"/>
            <a:ext cx="4537075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Mouse_Striped-Jy05KGNP-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5256213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0" y="36449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2800" b="1">
                <a:solidFill>
                  <a:srgbClr val="0066FF"/>
                </a:solidFill>
              </a:rPr>
              <a:t>a kind of mouse in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04421018187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5127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522922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</a:rPr>
              <a:t>ostrich</a:t>
            </a:r>
          </a:p>
        </p:txBody>
      </p:sp>
      <p:sp>
        <p:nvSpPr>
          <p:cNvPr id="25604" name="AutoShape 4"/>
          <p:cNvSpPr/>
          <p:nvPr/>
        </p:nvSpPr>
        <p:spPr bwMode="auto">
          <a:xfrm>
            <a:off x="1619250" y="5084763"/>
            <a:ext cx="647700" cy="1081087"/>
          </a:xfrm>
          <a:prstGeom prst="leftBrace">
            <a:avLst>
              <a:gd name="adj1" fmla="val 1390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95513" y="4797425"/>
            <a:ext cx="4465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0066FF"/>
                </a:solidFill>
              </a:rPr>
              <a:t>the biggest bird</a:t>
            </a:r>
            <a:r>
              <a:rPr lang="en-US" altLang="zh-CN" sz="3600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95513" y="5734050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0066FF"/>
                </a:solidFill>
              </a:rPr>
              <a:t>can’t fly</a:t>
            </a:r>
          </a:p>
        </p:txBody>
      </p:sp>
      <p:pic>
        <p:nvPicPr>
          <p:cNvPr id="25607" name="Picture 7" descr="103817_11653899161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39243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140200" y="2924175"/>
            <a:ext cx="500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 </a:t>
            </a:r>
            <a:r>
              <a:rPr lang="en-US" altLang="zh-CN" sz="3200" b="1">
                <a:solidFill>
                  <a:srgbClr val="6600CC"/>
                </a:solidFill>
              </a:rPr>
              <a:t>can sleep for 3 years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752850" y="3573463"/>
            <a:ext cx="5391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6600CC"/>
                </a:solidFill>
              </a:rPr>
              <a:t>has more than 10,000 teeth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148263" y="2603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FFFF00"/>
                </a:solidFill>
              </a:rPr>
              <a:t>snail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/>
      <p:bldP spid="25606" grpId="0"/>
      <p:bldP spid="25608" grpId="0"/>
      <p:bldP spid="25609" grpId="0"/>
      <p:bldP spid="25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689962340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7900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ea_20063141837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0"/>
            <a:ext cx="4500562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16013" y="3716338"/>
            <a:ext cx="7705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Most polar bears are </a:t>
            </a:r>
            <a:r>
              <a:rPr lang="en-US" altLang="zh-CN" sz="3200" b="1">
                <a:solidFill>
                  <a:srgbClr val="FF0000"/>
                </a:solidFill>
              </a:rPr>
              <a:t>left-handed</a:t>
            </a:r>
            <a:r>
              <a:rPr lang="en-US" altLang="zh-CN" sz="3200" b="1"/>
              <a:t>.</a:t>
            </a:r>
          </a:p>
          <a:p>
            <a:pPr>
              <a:spcBef>
                <a:spcPct val="50000"/>
              </a:spcBef>
            </a:pPr>
            <a:endParaRPr lang="zh-CN" altLang="en-US" sz="3200" b="1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2303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 </a:t>
            </a:r>
            <a:r>
              <a:rPr lang="en-US" altLang="zh-CN" sz="3200" b="1">
                <a:solidFill>
                  <a:srgbClr val="FFFF00"/>
                </a:solidFill>
              </a:rPr>
              <a:t>polar bear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179388" y="211138"/>
          <a:ext cx="8785225" cy="6418268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Japanese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eats 54 hotdogs in 12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girl in Britain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 years old, can’t talk with … but can talk with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makes a bus move with his 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flower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the biggest, smells 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music&amp;vegetables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helps … grow faster and bigger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pyramid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millions of stones, 2000kg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panda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be born: 100g;   grow up: 130kg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mouse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kind of mouse in Africa eats cats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ostrich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the biggest bird, can’t 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snail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sleep for 3 years, more than 10,000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polar bear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left-handed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825" y="549275"/>
            <a:ext cx="8569325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A: Is there anything amazing in the world?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B: Yes, there is. A man can make a bus 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     move with his ears.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A:  Oh, really?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B:  Isn’t that surprising?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A: Yes, it is. Do you know the ostrich is a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     kind of bird but it can’t fly.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B:  How strange!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179388" y="211138"/>
          <a:ext cx="8785225" cy="6418268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Japanese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eats 54 hotdogs in 12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girl in Britain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 years old, can’t talk with … but can talk with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makes a bus move with his 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flower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the biggest, smells 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music&amp;vegetables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helps … grow faster and bigger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pyramid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millions of stones, 2000kg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panda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be born: 100g;   grow up: 130kg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mouse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 kind of mouse in Africa eats cats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ostrich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the biggest bird, can’t 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snail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sleep for 3 years, more than 10,000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polar bear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left-handed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70315155805_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7704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chemeClr val="bg1"/>
                </a:solidFill>
              </a:rPr>
              <a:t>1.What does Eddie think it is in the sky?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5288" y="3789363"/>
            <a:ext cx="813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chemeClr val="bg1"/>
                </a:solidFill>
              </a:rPr>
              <a:t>2. Is it a real UFO? </a:t>
            </a:r>
          </a:p>
        </p:txBody>
      </p:sp>
      <p:pic>
        <p:nvPicPr>
          <p:cNvPr id="31749" name="Picture 5" descr="ww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6050" y="0"/>
            <a:ext cx="1377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51117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Listen and answer:</a:t>
            </a:r>
            <a:endParaRPr lang="zh-CN" altLang="en-US" sz="32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4724400"/>
            <a:ext cx="828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</a:rPr>
              <a:t>No, it isn’t.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84213" y="2565400"/>
            <a:ext cx="5472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</a:rPr>
              <a:t>He thinks it is </a:t>
            </a:r>
            <a:r>
              <a:rPr lang="en-US" altLang="zh-CN" sz="3200" b="1" dirty="0">
                <a:solidFill>
                  <a:srgbClr val="66FFFF"/>
                </a:solidFill>
              </a:rPr>
              <a:t>a UFO</a:t>
            </a:r>
            <a:r>
              <a:rPr lang="en-US" altLang="zh-CN" sz="32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642350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Homework: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1.Read the dialogue on page 60 and the 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   sentences on page 61.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2.Try to find some more amazing things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   you like. Make a poster about it.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3.Complete the exercises.</a:t>
            </a:r>
          </a:p>
          <a:p>
            <a:pPr>
              <a:spcBef>
                <a:spcPct val="50000"/>
              </a:spcBef>
            </a:pPr>
            <a:endParaRPr lang="zh-CN" altLang="en-US" sz="3200" b="1" dirty="0"/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730375" y="5300663"/>
            <a:ext cx="4751388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you!</a:t>
            </a:r>
            <a:endParaRPr lang="zh-CN" altLang="en-US" sz="40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42988" y="1125538"/>
            <a:ext cx="69135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6600CC"/>
                </a:solidFill>
              </a:rPr>
              <a:t>Ostrich, an amazing animal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   </a:t>
            </a:r>
            <a:r>
              <a:rPr lang="en-US" altLang="zh-CN" sz="3200" b="1" dirty="0">
                <a:solidFill>
                  <a:srgbClr val="6600CC"/>
                </a:solidFill>
              </a:rPr>
              <a:t>Ostrich is a kind of  bird. Its head is  very small. It runs fast. Ostrich is the biggest bird in the world but it can’t fly. How amazing</a:t>
            </a:r>
            <a:r>
              <a:rPr lang="en-US" altLang="zh-CN" sz="3200" b="1" dirty="0" smtClean="0">
                <a:solidFill>
                  <a:srgbClr val="6600CC"/>
                </a:solidFill>
              </a:rPr>
              <a:t>! </a:t>
            </a:r>
            <a:endParaRPr lang="en-US" altLang="zh-CN" sz="32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yuniuzuopeng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54006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2034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052513"/>
            <a:ext cx="2884488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32138" y="5876925"/>
            <a:ext cx="6011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0066FF"/>
                </a:solidFill>
              </a:rPr>
              <a:t>eat 54 hotdogs in 12 minutes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620688"/>
            <a:ext cx="467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FF"/>
                </a:solidFill>
              </a:rPr>
              <a:t>talk with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z071109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000375"/>
            <a:ext cx="6732587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u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4500563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95513" y="620713"/>
            <a:ext cx="619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2800" b="1">
                <a:solidFill>
                  <a:srgbClr val="0066FF"/>
                </a:solidFill>
              </a:rPr>
              <a:t>make the bus move with his 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无标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2641600"/>
            <a:ext cx="5184775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usic-icon-786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2606675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ww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188913"/>
            <a:ext cx="3195638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852738"/>
            <a:ext cx="403225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Q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333375"/>
            <a:ext cx="71913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43213" y="1341438"/>
            <a:ext cx="360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9900"/>
                </a:solidFill>
              </a:rPr>
              <a:t> </a:t>
            </a:r>
            <a:r>
              <a:rPr lang="en-US" altLang="zh-CN" sz="3200" b="1">
                <a:solidFill>
                  <a:srgbClr val="FF0066"/>
                </a:solidFill>
              </a:rPr>
              <a:t>strange</a:t>
            </a:r>
            <a:r>
              <a:rPr lang="en-US" altLang="zh-CN" sz="3200" b="1">
                <a:solidFill>
                  <a:srgbClr val="0000FF"/>
                </a:solidFill>
              </a:rPr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奇怪的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8175" y="1052513"/>
            <a:ext cx="626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66FF"/>
                </a:solidFill>
              </a:rPr>
              <a:t>Each stone is about 2000kg.</a:t>
            </a:r>
          </a:p>
        </p:txBody>
      </p:sp>
      <p:pic>
        <p:nvPicPr>
          <p:cNvPr id="20483" name="Picture 3" descr="11453217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6265862" cy="4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48038" y="2349500"/>
            <a:ext cx="3671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3600" b="1">
                <a:solidFill>
                  <a:srgbClr val="6600CC"/>
                </a:solidFill>
              </a:rPr>
              <a:t>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rayola_AmazingAnimal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76250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116013" y="4365625"/>
            <a:ext cx="70548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Can you guess who we are?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04421018187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0"/>
            <a:ext cx="32416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NDAyNjQ2LGxpd2VpeWFu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0"/>
            <a:ext cx="2513012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olarbear_800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538538"/>
            <a:ext cx="4427537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Mouse_Striped-Jy05KGNP-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21163"/>
            <a:ext cx="450056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图片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0"/>
            <a:ext cx="2987675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716463" y="3573463"/>
            <a:ext cx="2303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 </a:t>
            </a:r>
            <a:r>
              <a:rPr lang="en-US" altLang="zh-CN" sz="3200" b="1">
                <a:solidFill>
                  <a:srgbClr val="FFFF00"/>
                </a:solidFill>
              </a:rPr>
              <a:t>polar bear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092950" y="19161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FFFF00"/>
                </a:solidFill>
              </a:rPr>
              <a:t>snail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492500" y="234950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</a:rPr>
              <a:t>ostrich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3850" y="19161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FFFF00"/>
                </a:solidFill>
              </a:rPr>
              <a:t>panda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</a:rPr>
              <a:t> </a:t>
            </a:r>
            <a:r>
              <a:rPr lang="en-US" altLang="zh-CN" sz="3200" b="1">
                <a:solidFill>
                  <a:srgbClr val="FFFF00"/>
                </a:solidFill>
              </a:rPr>
              <a:t>mouse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3850" y="3284538"/>
            <a:ext cx="5976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It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>
                <a:solidFill>
                  <a:srgbClr val="0000FF"/>
                </a:solidFill>
              </a:rPr>
              <a:t>is</a:t>
            </a:r>
            <a:r>
              <a:rPr lang="en-US" altLang="zh-CN" sz="3200" b="1"/>
              <a:t>/</a:t>
            </a:r>
            <a:r>
              <a:rPr lang="en-US" altLang="zh-CN" sz="3200" b="1">
                <a:solidFill>
                  <a:srgbClr val="FF0000"/>
                </a:solidFill>
              </a:rPr>
              <a:t>has</a:t>
            </a:r>
            <a:r>
              <a:rPr lang="en-US" altLang="zh-CN" sz="3200" b="1"/>
              <a:t>/</a:t>
            </a:r>
            <a:r>
              <a:rPr lang="en-US" altLang="zh-CN" sz="3200" b="1">
                <a:solidFill>
                  <a:srgbClr val="0000FF"/>
                </a:solidFill>
              </a:rPr>
              <a:t>lives</a:t>
            </a:r>
            <a:r>
              <a:rPr lang="en-US" altLang="zh-CN" sz="3200" b="1"/>
              <a:t>/</a:t>
            </a:r>
            <a:r>
              <a:rPr lang="en-US" altLang="zh-CN" sz="3200" b="1">
                <a:solidFill>
                  <a:srgbClr val="FF0000"/>
                </a:solidFill>
              </a:rPr>
              <a:t>likes</a:t>
            </a:r>
            <a:r>
              <a:rPr lang="en-US" altLang="zh-CN" sz="3200" b="1"/>
              <a:t>/…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by panda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4663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panda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0"/>
            <a:ext cx="314483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</a:rPr>
              <a:t>100</a:t>
            </a:r>
            <a:r>
              <a:rPr lang="en-US" altLang="zh-CN" sz="36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508625" y="4437063"/>
            <a:ext cx="388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</a:rPr>
              <a:t>130</a:t>
            </a:r>
            <a:r>
              <a:rPr lang="en-US" altLang="zh-CN" sz="3600" b="1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5589588"/>
            <a:ext cx="8316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6600CC"/>
                </a:solidFill>
              </a:rPr>
              <a:t>A. 100g     B. 500g      C.3 kg       D.5kg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</p:bldLst>
  </p:timing>
</p:sld>
</file>

<file path=ppt/theme/theme1.xml><?xml version="1.0" encoding="utf-8"?>
<a:theme xmlns:a="http://schemas.openxmlformats.org/drawingml/2006/main" name="WWW.2PPT.COM&#10;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主题35</Template>
  <TotalTime>0</TotalTime>
  <Words>486</Words>
  <Application>Microsoft Office PowerPoint</Application>
  <PresentationFormat>全屏显示(4:3)</PresentationFormat>
  <Paragraphs>95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Birch Std</vt:lpstr>
      <vt:lpstr>宋体</vt:lpstr>
      <vt:lpstr>微软雅黑</vt:lpstr>
      <vt:lpstr>幼圆</vt:lpstr>
      <vt:lpstr>Arial</vt:lpstr>
      <vt:lpstr>Arial Black</vt:lpstr>
      <vt:lpstr>Arial Rounded MT Bold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2023-01-16T21:19:18Z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3DF90F1E88B64204A3CFCE274CA6CC82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