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1" r:id="rId2"/>
    <p:sldId id="358" r:id="rId3"/>
    <p:sldId id="361" r:id="rId4"/>
    <p:sldId id="348" r:id="rId5"/>
    <p:sldId id="360" r:id="rId6"/>
    <p:sldId id="363" r:id="rId7"/>
    <p:sldId id="362" r:id="rId8"/>
    <p:sldId id="316" r:id="rId9"/>
    <p:sldId id="354" r:id="rId10"/>
    <p:sldId id="349" r:id="rId11"/>
    <p:sldId id="366" r:id="rId12"/>
    <p:sldId id="367" r:id="rId13"/>
    <p:sldId id="339" r:id="rId14"/>
    <p:sldId id="365" r:id="rId15"/>
    <p:sldId id="344" r:id="rId16"/>
    <p:sldId id="346" r:id="rId17"/>
    <p:sldId id="32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  <a:srgbClr val="CC3300"/>
    <a:srgbClr val="66CCFF"/>
    <a:srgbClr val="FF0000"/>
    <a:srgbClr val="FF6600"/>
    <a:srgbClr val="00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5" autoAdjust="0"/>
    <p:restoredTop sz="92453" autoAdjust="0"/>
  </p:normalViewPr>
  <p:slideViewPr>
    <p:cSldViewPr>
      <p:cViewPr>
        <p:scale>
          <a:sx n="100" d="100"/>
          <a:sy n="100" d="100"/>
        </p:scale>
        <p:origin x="-46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A27-6C31-437C-8062-33E63EAC419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AF3A6-0F0F-4052-B71E-F07DCF7C73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AF3A6-0F0F-4052-B71E-F07DCF7C73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AF441-DD15-479C-946C-A1B14FFEB4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16EDF-8B0E-4A1F-B0F7-4E05BB45845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5CDE1-BDB0-4A76-A0DE-AB39FD7929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BF2D1F-2443-4ADD-B979-74E23DF2484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8ECAB8-0022-43A2-A257-3079E1ECCD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8004-427D-40FA-815E-27A5F81C52A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4C73E-3011-4252-BB2C-E382AA8E6A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AF6AA-0B35-404A-A1A3-9D19BD27A3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1DC29-EB59-4EEA-936E-A7F11F9BA9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616B-7903-471D-A5D9-FE553BC047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7E67E-B74A-4CFD-B7BB-133FE9D504D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028A6-C5D1-4B7E-855D-28C9D6E7DF3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B5C4F-7C9D-48B5-A7A9-109553F50F2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fld id="{0E1FF255-3A46-4848-B5BA-B98CE414BE1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2" cstate="email"/>
          <a:srcRect l="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1600200" y="914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八年级 英语 上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1600200" y="1752600"/>
            <a:ext cx="5943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chemeClr val="accent2"/>
                </a:solidFill>
                <a:latin typeface="Arial Black" panose="020B0A04020102020204" pitchFamily="34" charset="0"/>
              </a:rPr>
              <a:t>Unit 3 A day out</a:t>
            </a:r>
            <a:r>
              <a:rPr lang="en-US" altLang="zh-CN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809875" y="30480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Integrated skills</a:t>
            </a:r>
          </a:p>
        </p:txBody>
      </p:sp>
      <p:sp>
        <p:nvSpPr>
          <p:cNvPr id="8" name="矩形 7"/>
          <p:cNvSpPr/>
          <p:nvPr/>
        </p:nvSpPr>
        <p:spPr>
          <a:xfrm>
            <a:off x="3181928" y="48768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If Linda wants to watch the final,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1.Where and when does she meet Kitty?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How long is the first half of the match?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AutoNum type="arabicPeriod" startAt="2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Where will she have lunch?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AutoNum type="arabicPeriod" startAt="2"/>
            </a:pPr>
            <a:endParaRPr lang="en-US" altLang="zh-CN" sz="28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How much does the trip cost?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304800" y="304800"/>
            <a:ext cx="41148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Ask and answer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WordArt 2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chemeClr val="bg2"/>
                  </a:solidFill>
                  <a:rou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6600">
                        <a:alpha val="87000"/>
                      </a:srgbClr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True or False</a:t>
            </a:r>
            <a:endParaRPr lang="zh-CN" altLang="en-US" sz="3600" b="1" kern="10" dirty="0">
              <a:ln w="3175">
                <a:solidFill>
                  <a:schemeClr val="bg2"/>
                </a:solidFill>
                <a:round/>
              </a:ln>
              <a:gradFill rotWithShape="1">
                <a:gsLst>
                  <a:gs pos="0">
                    <a:srgbClr val="FF9933"/>
                  </a:gs>
                  <a:gs pos="50000">
                    <a:srgbClr val="FF6600">
                      <a:alpha val="87000"/>
                    </a:srgbClr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0" y="1524000"/>
            <a:ext cx="9144000" cy="367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Our school basketball team is in the final.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The match will take place at Moonlight Middle School in Moonlight Town.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We will go there by underground.</a:t>
            </a:r>
          </a:p>
          <a:p>
            <a:pPr>
              <a:lnSpc>
                <a:spcPct val="125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2800" b="1" dirty="0">
                <a:latin typeface="Comic Sans MS" panose="030F0702030302020204" pitchFamily="66" charset="0"/>
              </a:rPr>
              <a:t>It will take us about half an hour to reach the Sport Centre.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WordArt 2"/>
          <p:cNvSpPr>
            <a:spLocks noChangeArrowheads="1" noChangeShapeType="1" noTextEdit="1"/>
          </p:cNvSpPr>
          <p:nvPr/>
        </p:nvSpPr>
        <p:spPr bwMode="auto">
          <a:xfrm>
            <a:off x="1866900" y="619125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chemeClr val="bg2"/>
                  </a:solidFill>
                  <a:rou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6600">
                        <a:alpha val="87000"/>
                      </a:srgbClr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True or False</a:t>
            </a:r>
            <a:endParaRPr lang="zh-CN" altLang="en-US" sz="3600" b="1" kern="10" dirty="0">
              <a:ln w="3175">
                <a:solidFill>
                  <a:schemeClr val="bg2"/>
                </a:solidFill>
                <a:round/>
              </a:ln>
              <a:gradFill rotWithShape="1">
                <a:gsLst>
                  <a:gs pos="0">
                    <a:srgbClr val="FF9933"/>
                  </a:gs>
                  <a:gs pos="50000">
                    <a:srgbClr val="FF6600">
                      <a:alpha val="87000"/>
                    </a:srgbClr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0" y="1981200"/>
            <a:ext cx="91440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5. Half-time is a 20-minute period </a:t>
            </a:r>
            <a:r>
              <a:rPr lang="en-US" altLang="zh-CN" sz="2800" b="1" dirty="0" err="1">
                <a:latin typeface="Comic Sans MS" panose="030F0702030302020204" pitchFamily="66" charset="0"/>
              </a:rPr>
              <a:t>ofr</a:t>
            </a:r>
            <a:r>
              <a:rPr lang="en-US" altLang="zh-CN" sz="2800" b="1" dirty="0">
                <a:latin typeface="Comic Sans MS" panose="030F0702030302020204" pitchFamily="66" charset="0"/>
              </a:rPr>
              <a:t> the players to rest.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6. We can buy food and drinks during half-time.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7. The match will finish before noon.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8. We will go back to our school after lunch.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天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5562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9" name="Picture 7" descr="故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5562600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0" name="Picture 8" descr="长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5562600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295400" y="381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宋体" panose="02010600030101010101" pitchFamily="2" charset="-122"/>
              </a:rPr>
              <a:t>The places of interest in Beijing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5943600" y="2438400"/>
            <a:ext cx="320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the Great Wall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6019800" y="2362200"/>
            <a:ext cx="3124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the Palace Museum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5943600" y="2209800"/>
            <a:ext cx="2667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  <a:ea typeface="宋体" panose="02010600030101010101" pitchFamily="2" charset="-122"/>
              </a:rPr>
              <a:t>the Temple of Heaven</a:t>
            </a:r>
          </a:p>
        </p:txBody>
      </p: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5943600" y="2209800"/>
            <a:ext cx="2667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Comic Sans MS" panose="030F0702030302020204" pitchFamily="66" charset="0"/>
                <a:ea typeface="宋体" panose="02010600030101010101" pitchFamily="2" charset="-122"/>
              </a:rPr>
              <a:t>Beijing Amusement Park</a:t>
            </a:r>
          </a:p>
        </p:txBody>
      </p:sp>
      <p:pic>
        <p:nvPicPr>
          <p:cNvPr id="166928" name="Picture 16" descr="d41993f412533ac1f2d385c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524000"/>
            <a:ext cx="5791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pattFill prst="plaid">
                  <a:fgClr>
                    <a:srgbClr val="FF66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/>
      <p:bldP spid="166921" grpId="1"/>
      <p:bldP spid="166923" grpId="0"/>
      <p:bldP spid="166923" grpId="1"/>
      <p:bldP spid="166924" grpId="0"/>
      <p:bldP spid="166924" grpId="1"/>
      <p:bldP spid="166925" grpId="0"/>
      <p:bldP spid="166925" grpId="1"/>
      <p:bldP spid="1669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32663" cy="461963"/>
          </a:xfrm>
        </p:spPr>
        <p:txBody>
          <a:bodyPr/>
          <a:lstStyle/>
          <a:p>
            <a:pPr algn="l"/>
            <a:r>
              <a:rPr lang="en-US" altLang="zh-CN" b="1">
                <a:latin typeface="Comic Sans MS" panose="030F0702030302020204" pitchFamily="66" charset="0"/>
              </a:rPr>
              <a:t>How to make suggestions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343400" cy="4038600"/>
          </a:xfrm>
          <a:solidFill>
            <a:schemeClr val="accent1"/>
          </a:solidFill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Comic Sans MS" panose="030F0702030302020204" pitchFamily="66" charset="0"/>
              </a:rPr>
              <a:t>  </a:t>
            </a:r>
            <a:r>
              <a:rPr lang="en-US" altLang="zh-CN" b="1">
                <a:latin typeface="Times New Roman" panose="02020603050405020304" pitchFamily="18" charset="0"/>
              </a:rPr>
              <a:t>Shall we …?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Let’s …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Would you like to …?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Why don’t you/we …?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Why not …?</a:t>
            </a:r>
          </a:p>
          <a:p>
            <a:pPr marL="533400" indent="-5334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</a:rPr>
              <a:t>   What/How about…?</a:t>
            </a:r>
            <a:endParaRPr lang="en-US" altLang="zh-CN" sz="3600" b="1">
              <a:latin typeface="Comic Sans MS" panose="030F0702030302020204" pitchFamily="66" charset="0"/>
            </a:endParaRP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4648200" y="1295400"/>
            <a:ext cx="4114800" cy="2592388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2800" b="1">
              <a:solidFill>
                <a:schemeClr val="bg1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chemeClr val="bg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Good idea!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What a great idea!</a:t>
            </a:r>
          </a:p>
          <a:p>
            <a:r>
              <a:rPr lang="en-US" altLang="zh-CN" sz="2800" b="1">
                <a:solidFill>
                  <a:schemeClr val="bg1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That sounds great!</a:t>
            </a:r>
            <a:r>
              <a:rPr lang="en-US" altLang="zh-CN" sz="4000" b="1">
                <a:solidFill>
                  <a:srgbClr val="FF3300"/>
                </a:solidFill>
                <a:ea typeface="宋体" panose="02010600030101010101" pitchFamily="2" charset="-122"/>
              </a:rPr>
              <a:t> </a:t>
            </a:r>
          </a:p>
          <a:p>
            <a:endParaRPr lang="en-US" altLang="zh-CN" sz="4000" b="1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4648200" y="3352800"/>
            <a:ext cx="4114800" cy="19827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zh-CN" sz="2800" b="1">
              <a:solidFill>
                <a:srgbClr val="0066FF"/>
              </a:solidFill>
              <a:latin typeface="Monotype Corsiva" panose="03010101010201010101" pitchFamily="66" charset="0"/>
              <a:ea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0066FF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I’d love to, but......</a:t>
            </a:r>
          </a:p>
          <a:p>
            <a:r>
              <a:rPr lang="en-US" altLang="zh-CN" sz="2800" b="1">
                <a:solidFill>
                  <a:srgbClr val="0066FF"/>
                </a:solidFill>
                <a:latin typeface="Monotype Corsiva" panose="03010101010201010101" pitchFamily="66" charset="0"/>
                <a:ea typeface="宋体" panose="02010600030101010101" pitchFamily="2" charset="-122"/>
              </a:rPr>
              <a:t>I’m afraid it is not a good idea.</a:t>
            </a:r>
          </a:p>
          <a:p>
            <a:endParaRPr lang="en-US" altLang="zh-CN" sz="4000" b="1">
              <a:solidFill>
                <a:srgbClr val="0066FF"/>
              </a:solidFill>
              <a:ea typeface="宋体" panose="02010600030101010101" pitchFamily="2" charset="-122"/>
            </a:endParaRPr>
          </a:p>
        </p:txBody>
      </p:sp>
      <p:sp>
        <p:nvSpPr>
          <p:cNvPr id="21299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228600" cy="228600"/>
          </a:xfrm>
          <a:prstGeom prst="actionButtonInformatio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uiExpand="1" build="p" animBg="1"/>
      <p:bldP spid="212996" grpId="0" animBg="1"/>
      <p:bldP spid="2129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WordArt 4"/>
          <p:cNvSpPr>
            <a:spLocks noChangeArrowheads="1" noChangeShapeType="1" noTextEdit="1"/>
          </p:cNvSpPr>
          <p:nvPr/>
        </p:nvSpPr>
        <p:spPr bwMode="auto">
          <a:xfrm>
            <a:off x="2667000" y="123825"/>
            <a:ext cx="3733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chemeClr val="bg2"/>
                  </a:solidFill>
                  <a:rou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6600">
                        <a:alpha val="87000"/>
                      </a:srgbClr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Speak up</a:t>
            </a:r>
            <a:endParaRPr lang="zh-CN" altLang="en-US" sz="3600" b="1" kern="10" dirty="0">
              <a:ln w="3175">
                <a:solidFill>
                  <a:schemeClr val="bg2"/>
                </a:solidFill>
                <a:round/>
              </a:ln>
              <a:gradFill rotWithShape="1">
                <a:gsLst>
                  <a:gs pos="0">
                    <a:srgbClr val="FF9933"/>
                  </a:gs>
                  <a:gs pos="50000">
                    <a:srgbClr val="FF6600">
                      <a:alpha val="87000"/>
                    </a:srgbClr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447800" y="3819525"/>
            <a:ext cx="6629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pattFill prst="plaid">
                  <a:fgClr>
                    <a:srgbClr val="FF66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AutoShape 6"/>
          <p:cNvSpPr>
            <a:spLocks noChangeArrowheads="1"/>
          </p:cNvSpPr>
          <p:nvPr/>
        </p:nvSpPr>
        <p:spPr bwMode="auto">
          <a:xfrm>
            <a:off x="0" y="1447800"/>
            <a:ext cx="4495800" cy="1981200"/>
          </a:xfrm>
          <a:prstGeom prst="cloudCallout">
            <a:avLst>
              <a:gd name="adj1" fmla="val 12074"/>
              <a:gd name="adj2" fmla="val 84537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73063" name="AutoShape 7"/>
          <p:cNvSpPr>
            <a:spLocks noChangeArrowheads="1"/>
          </p:cNvSpPr>
          <p:nvPr/>
        </p:nvSpPr>
        <p:spPr bwMode="auto">
          <a:xfrm>
            <a:off x="4953000" y="1371600"/>
            <a:ext cx="3810000" cy="2362200"/>
          </a:xfrm>
          <a:prstGeom prst="cloudCallout">
            <a:avLst>
              <a:gd name="adj1" fmla="val -10083"/>
              <a:gd name="adj2" fmla="val 60954"/>
            </a:avLst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3352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Where are we going tomorrow?</a:t>
            </a:r>
          </a:p>
        </p:txBody>
      </p:sp>
      <p:sp>
        <p:nvSpPr>
          <p:cNvPr id="173089" name="Text Box 33"/>
          <p:cNvSpPr txBox="1">
            <a:spLocks noChangeArrowheads="1"/>
          </p:cNvSpPr>
          <p:nvPr/>
        </p:nvSpPr>
        <p:spPr bwMode="auto">
          <a:xfrm>
            <a:off x="5334000" y="1905000"/>
            <a:ext cx="3352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The China Science and Technology Museum.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2190750"/>
            <a:ext cx="9144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A: Where shall we go with…? Shall we…?</a:t>
            </a:r>
            <a:endParaRPr lang="en-US" altLang="zh-CN" sz="2800" b="1" i="1" u="sng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 I’m afraid that’s not a good idea.</a:t>
            </a: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…</a:t>
            </a:r>
            <a:endParaRPr lang="en-US" altLang="zh-CN" sz="2800" b="1" u="sng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A: Well, we could…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 Yes, that’s a good idea, but it’s… I’d like to…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latin typeface="Comic Sans MS" panose="030F0702030302020204" pitchFamily="66" charset="0"/>
                <a:ea typeface="宋体" panose="02010600030101010101" pitchFamily="2" charset="-122"/>
              </a:rPr>
              <a:t>A:  Sure. Why don’t we … too?</a:t>
            </a:r>
          </a:p>
          <a:p>
            <a:pPr marL="342900" indent="-342900">
              <a:lnSpc>
                <a:spcPct val="110000"/>
              </a:lnSpc>
              <a:spcBef>
                <a:spcPct val="25000"/>
              </a:spcBef>
            </a:pPr>
            <a:r>
              <a:rPr lang="en-US" altLang="zh-CN" sz="28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B:  What a great idea! Let’s go to… and …</a:t>
            </a:r>
            <a:endParaRPr lang="en-US" altLang="zh-CN" sz="2800" b="1" i="1" u="sng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1066800" y="200025"/>
            <a:ext cx="7162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chemeClr val="bg2"/>
                  </a:solidFill>
                  <a:rou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6600">
                        <a:alpha val="87000"/>
                      </a:srgbClr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Make up your dialogues</a:t>
            </a:r>
            <a:endParaRPr lang="zh-CN" altLang="en-US" sz="3600" b="1" kern="10" dirty="0">
              <a:ln w="3175">
                <a:solidFill>
                  <a:schemeClr val="bg2"/>
                </a:solidFill>
                <a:round/>
              </a:ln>
              <a:gradFill rotWithShape="1">
                <a:gsLst>
                  <a:gs pos="0">
                    <a:srgbClr val="FF9933"/>
                  </a:gs>
                  <a:gs pos="50000">
                    <a:srgbClr val="FF6600">
                      <a:alpha val="87000"/>
                    </a:srgbClr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66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Show Linda around your hometown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  <p:bldP spid="175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04800" y="2362200"/>
            <a:ext cx="8458200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CC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 Plan a day out in China  for the guest teachers.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AutoNum type="arabicPeriod"/>
            </a:pPr>
            <a:r>
              <a:rPr lang="en-US" altLang="zh-CN" sz="3600" b="1" i="1" dirty="0">
                <a:latin typeface="Times New Roman" panose="02020603050405020304" pitchFamily="18" charset="0"/>
              </a:rPr>
              <a:t> Preview Task</a:t>
            </a:r>
            <a:r>
              <a:rPr lang="en-US" altLang="zh-CN" sz="3600" b="1" i="1" dirty="0" smtClean="0">
                <a:latin typeface="Times New Roman" panose="02020603050405020304" pitchFamily="18" charset="0"/>
              </a:rPr>
              <a:t>.  </a:t>
            </a:r>
            <a:endParaRPr lang="en-US" altLang="zh-CN" sz="3600" b="1" i="1" dirty="0">
              <a:latin typeface="Times New Roman" panose="02020603050405020304" pitchFamily="18" charset="0"/>
            </a:endParaRP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495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3175">
                  <a:solidFill>
                    <a:schemeClr val="bg2"/>
                  </a:solidFill>
                  <a:rou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FF6600">
                        <a:alpha val="87000"/>
                      </a:srgbClr>
                    </a:gs>
                    <a:gs pos="100000">
                      <a:srgbClr val="FF993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b="1" kern="10" dirty="0">
              <a:ln w="3175">
                <a:solidFill>
                  <a:schemeClr val="bg2"/>
                </a:solidFill>
                <a:round/>
              </a:ln>
              <a:gradFill rotWithShape="1">
                <a:gsLst>
                  <a:gs pos="0">
                    <a:srgbClr val="FF9933"/>
                  </a:gs>
                  <a:gs pos="50000">
                    <a:srgbClr val="FF6600">
                      <a:alpha val="87000"/>
                    </a:srgbClr>
                  </a:gs>
                  <a:gs pos="100000">
                    <a:srgbClr val="FF9933"/>
                  </a:gs>
                </a:gsLst>
                <a:lin ang="27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11630" name="Picture 14" descr="tupian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2613" y="4038600"/>
            <a:ext cx="3024187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852488"/>
            <a:ext cx="5791200" cy="838200"/>
          </a:xfrm>
        </p:spPr>
        <p:txBody>
          <a:bodyPr/>
          <a:lstStyle/>
          <a:p>
            <a:pPr algn="l"/>
            <a:r>
              <a:rPr lang="en-US" altLang="zh-CN" b="1" dirty="0">
                <a:latin typeface="Times New Roman" panose="02020603050405020304" pitchFamily="18" charset="0"/>
              </a:rPr>
              <a:t>Talking about sports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0394" y="1752600"/>
            <a:ext cx="7885112" cy="403225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Do you like sport?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Do you often watch basketball matches? Are you in the school basketball team?  When and where do you usually do sports? Who do you do sports with?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20080319_775758c3578423e936590TZ2ZwkGWj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34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5" name="Picture 3" descr="902597_2009020313185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4196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143000" y="3962400"/>
            <a:ext cx="2971800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宋体" panose="02010600030101010101" pitchFamily="2" charset="-122"/>
              </a:rPr>
              <a:t>half-time </a:t>
            </a:r>
          </a:p>
          <a:p>
            <a:pPr>
              <a:spcBef>
                <a:spcPct val="50000"/>
              </a:spcBef>
            </a:pPr>
            <a:r>
              <a:rPr lang="en-US" altLang="zh-CN" sz="3600" b="1" i="1">
                <a:ea typeface="宋体" panose="02010600030101010101" pitchFamily="2" charset="-122"/>
              </a:rPr>
              <a:t>at half-time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181600" y="762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宋体" panose="02010600030101010101" pitchFamily="2" charset="-122"/>
              </a:rPr>
              <a:t>in the first half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105400" y="5334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ea typeface="宋体" panose="02010600030101010101" pitchFamily="2" charset="-122"/>
              </a:rPr>
              <a:t>in the second half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男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1430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2195513" y="5626100"/>
            <a:ext cx="4752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20202"/>
                </a:solidFill>
                <a:latin typeface="Comic Sans MS" panose="030F0702030302020204" pitchFamily="66" charset="0"/>
              </a:rPr>
              <a:t>go to the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final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2268538" y="6202363"/>
            <a:ext cx="41036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20202"/>
                </a:solidFill>
                <a:latin typeface="Comic Sans MS" panose="030F0702030302020204" pitchFamily="66" charset="0"/>
              </a:rPr>
              <a:t>be in the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final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 descr="3fac8d11de0d1834b9127b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6858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609600" y="45720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ea typeface="宋体" panose="02010600030101010101" pitchFamily="2" charset="-122"/>
              </a:rPr>
              <a:t>They are </a:t>
            </a:r>
            <a:r>
              <a:rPr lang="en-US" altLang="zh-CN" sz="4000" b="1" i="1" dirty="0">
                <a:solidFill>
                  <a:srgbClr val="FF0000"/>
                </a:solidFill>
                <a:ea typeface="宋体" panose="02010600030101010101" pitchFamily="2" charset="-122"/>
              </a:rPr>
              <a:t>cheer</a:t>
            </a:r>
            <a:r>
              <a:rPr lang="en-US" altLang="zh-CN" sz="4000" b="1" i="1" dirty="0">
                <a:ea typeface="宋体" panose="02010600030101010101" pitchFamily="2" charset="-122"/>
              </a:rPr>
              <a:t>ing for their team.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609600" y="5867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>
                <a:ea typeface="宋体" panose="02010600030101010101" pitchFamily="2" charset="-122"/>
              </a:rPr>
              <a:t>They are </a:t>
            </a:r>
            <a:r>
              <a:rPr lang="en-US" altLang="zh-CN" sz="4000" b="1" i="1">
                <a:solidFill>
                  <a:srgbClr val="FF0000"/>
                </a:solidFill>
                <a:ea typeface="宋体" panose="02010600030101010101" pitchFamily="2" charset="-122"/>
              </a:rPr>
              <a:t>supporter</a:t>
            </a:r>
            <a:r>
              <a:rPr lang="en-US" altLang="zh-CN" sz="4000" b="1" i="1">
                <a:ea typeface="宋体" panose="02010600030101010101" pitchFamily="2" charset="-122"/>
              </a:rPr>
              <a:t>s of their team.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i="1" dirty="0">
                <a:ea typeface="宋体" panose="02010600030101010101" pitchFamily="2" charset="-122"/>
              </a:rPr>
              <a:t>Their team needs their </a:t>
            </a:r>
            <a:r>
              <a:rPr lang="en-US" altLang="zh-CN" sz="4000" b="1" i="1" dirty="0">
                <a:solidFill>
                  <a:srgbClr val="FF0000"/>
                </a:solidFill>
                <a:ea typeface="宋体" panose="02010600030101010101" pitchFamily="2" charset="-122"/>
              </a:rPr>
              <a:t>support</a:t>
            </a:r>
            <a:r>
              <a:rPr lang="en-US" altLang="zh-CN" sz="4000" b="1" i="1" dirty="0"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5BS42UOI0080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52400" y="5486400"/>
            <a:ext cx="944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 </a:t>
            </a:r>
            <a:r>
              <a:rPr lang="en-US" altLang="zh-CN" sz="4000" b="1" i="1">
                <a:ea typeface="宋体" panose="02010600030101010101" pitchFamily="2" charset="-122"/>
              </a:rPr>
              <a:t>the </a:t>
            </a:r>
            <a:r>
              <a:rPr lang="en-US" altLang="zh-CN" sz="4000" b="1" i="1">
                <a:solidFill>
                  <a:srgbClr val="FF0000"/>
                </a:solidFill>
                <a:ea typeface="宋体" panose="02010600030101010101" pitchFamily="2" charset="-122"/>
              </a:rPr>
              <a:t>presentation </a:t>
            </a:r>
            <a:r>
              <a:rPr lang="en-US" altLang="zh-CN" sz="4000" b="1" i="1">
                <a:ea typeface="宋体" panose="02010600030101010101" pitchFamily="2" charset="-122"/>
              </a:rPr>
              <a:t>of cup and medals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0130000001309312148016837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810000" y="4724400"/>
            <a:ext cx="556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ea typeface="宋体" panose="02010600030101010101" pitchFamily="2" charset="-122"/>
              </a:rPr>
              <a:t>They have </a:t>
            </a:r>
            <a:r>
              <a:rPr lang="en-US" altLang="zh-CN" sz="4400" b="1" i="1">
                <a:solidFill>
                  <a:srgbClr val="FF0000"/>
                </a:solidFill>
                <a:ea typeface="宋体" panose="02010600030101010101" pitchFamily="2" charset="-122"/>
              </a:rPr>
              <a:t>medal</a:t>
            </a:r>
            <a:r>
              <a:rPr lang="en-US" altLang="zh-CN" sz="4400" b="1" i="1">
                <a:ea typeface="宋体" panose="02010600030101010101" pitchFamily="2" charset="-122"/>
              </a:rPr>
              <a:t>s.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066800" y="49530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ea typeface="宋体" panose="02010600030101010101" pitchFamily="2" charset="-122"/>
              </a:rPr>
              <a:t>cup</a:t>
            </a:r>
          </a:p>
        </p:txBody>
      </p:sp>
      <p:pic>
        <p:nvPicPr>
          <p:cNvPr id="208901" name="Picture 5" descr="db98e83730b5baf8a3cc2b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0"/>
            <a:ext cx="5562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3124200" y="55626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i="1">
                <a:ea typeface="宋体" panose="02010600030101010101" pitchFamily="2" charset="-122"/>
              </a:rPr>
              <a:t>They are the </a:t>
            </a:r>
            <a:r>
              <a:rPr lang="en-US" altLang="zh-CN" sz="4400" b="1" i="1">
                <a:solidFill>
                  <a:srgbClr val="FF0000"/>
                </a:solidFill>
                <a:ea typeface="宋体" panose="02010600030101010101" pitchFamily="2" charset="-122"/>
              </a:rPr>
              <a:t>winner</a:t>
            </a:r>
            <a:r>
              <a:rPr lang="en-US" altLang="zh-CN" sz="4400" b="1" i="1">
                <a:ea typeface="宋体" panose="02010600030101010101" pitchFamily="2" charset="-122"/>
              </a:rPr>
              <a:t>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162800" cy="1143000"/>
          </a:xfrm>
        </p:spPr>
        <p:txBody>
          <a:bodyPr/>
          <a:lstStyle/>
          <a:p>
            <a:r>
              <a:rPr lang="en-US" altLang="zh-CN" sz="4800">
                <a:solidFill>
                  <a:srgbClr val="990000"/>
                </a:solidFill>
                <a:latin typeface="Baskerville Old Face" panose="02020602080505020303" pitchFamily="18" charset="0"/>
              </a:rPr>
              <a:t>The basketball final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1143000"/>
            <a:ext cx="9099550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ea typeface="宋体" panose="02010600030101010101" pitchFamily="2" charset="-122"/>
            </a:endParaRPr>
          </a:p>
        </p:txBody>
      </p:sp>
      <p:pic>
        <p:nvPicPr>
          <p:cNvPr id="90117" name="Picture 5" descr="gif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19812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rgbClr val="F2E3AC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ea typeface="宋体" panose="02010600030101010101" pitchFamily="2" charset="-122"/>
              </a:rPr>
              <a:t>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ea typeface="宋体" panose="02010600030101010101" pitchFamily="2" charset="-122"/>
              </a:rPr>
              <a:t>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b="1" dirty="0">
                <a:ea typeface="宋体" panose="02010600030101010101" pitchFamily="2" charset="-122"/>
              </a:rPr>
              <a:t>        Our school basketball team needs your support!</a:t>
            </a:r>
            <a:r>
              <a:rPr lang="en-US" altLang="zh-CN" sz="2800" dirty="0">
                <a:ea typeface="宋体" panose="02010600030101010101" pitchFamily="2" charset="-122"/>
              </a:rPr>
              <a:t> It is in the final of the basketball competition! The match takes places on (1)</a:t>
            </a:r>
            <a:r>
              <a:rPr lang="en-US" altLang="zh-CN" sz="2800" u="sng" dirty="0">
                <a:ea typeface="宋体" panose="02010600030101010101" pitchFamily="2" charset="-122"/>
              </a:rPr>
              <a:t>                </a:t>
            </a:r>
            <a:r>
              <a:rPr lang="en-US" altLang="zh-CN" sz="2800" dirty="0">
                <a:ea typeface="宋体" panose="02010600030101010101" pitchFamily="2" charset="-122"/>
              </a:rPr>
              <a:t>, 17 October, at the (2)  </a:t>
            </a:r>
            <a:r>
              <a:rPr lang="en-US" altLang="zh-CN" sz="2800" u="sng" dirty="0">
                <a:ea typeface="宋体" panose="02010600030101010101" pitchFamily="2" charset="-122"/>
              </a:rPr>
              <a:t>                  </a:t>
            </a:r>
            <a:r>
              <a:rPr lang="en-US" altLang="zh-CN" sz="2800" dirty="0">
                <a:ea typeface="宋体" panose="02010600030101010101" pitchFamily="2" charset="-122"/>
              </a:rPr>
              <a:t>in Moonlight Town 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</a:rPr>
              <a:t>   Come and cheer for our team!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</a:rPr>
              <a:t>   Don’t forget to bring your friends!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ea typeface="宋体" panose="02010600030101010101" pitchFamily="2" charset="-122"/>
              </a:rPr>
              <a:t>   With your support, we will win!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2400" dirty="0">
                <a:ea typeface="宋体" panose="02010600030101010101" pitchFamily="2" charset="-122"/>
              </a:rPr>
              <a:t> </a:t>
            </a:r>
            <a:endParaRPr lang="en-US" altLang="zh-CN" sz="2400" b="1" dirty="0">
              <a:solidFill>
                <a:srgbClr val="FF33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E3B83D"/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4000" b="1" dirty="0">
                <a:solidFill>
                  <a:schemeClr val="tx2"/>
                </a:solidFill>
                <a:ea typeface="宋体" panose="02010600030101010101" pitchFamily="2" charset="-122"/>
              </a:rPr>
              <a:t>Beijing Sunshine Secondary School</a:t>
            </a:r>
            <a:br>
              <a:rPr lang="en-US" altLang="zh-CN" sz="4000" b="1" dirty="0">
                <a:solidFill>
                  <a:schemeClr val="tx2"/>
                </a:solidFill>
                <a:ea typeface="宋体" panose="02010600030101010101" pitchFamily="2" charset="-122"/>
              </a:rPr>
            </a:br>
            <a:r>
              <a:rPr lang="en-US" altLang="zh-CN" sz="4000" b="1" dirty="0">
                <a:solidFill>
                  <a:schemeClr val="tx2"/>
                </a:solidFill>
                <a:ea typeface="宋体" panose="02010600030101010101" pitchFamily="2" charset="-122"/>
              </a:rPr>
              <a:t>goes to the final!</a:t>
            </a:r>
          </a:p>
        </p:txBody>
      </p:sp>
      <p:pic>
        <p:nvPicPr>
          <p:cNvPr id="90133" name="Picture 21" descr="海报"/>
          <p:cNvPicPr>
            <a:picLocks noChangeAspect="1" noChangeArrowheads="1"/>
          </p:cNvPicPr>
          <p:nvPr/>
        </p:nvPicPr>
        <p:blipFill>
          <a:blip r:embed="rId4" cstate="email">
            <a:lum bright="12000" contrast="54000"/>
          </a:blip>
          <a:srcRect/>
          <a:stretch>
            <a:fillRect/>
          </a:stretch>
        </p:blipFill>
        <p:spPr bwMode="auto">
          <a:xfrm>
            <a:off x="6934200" y="3733800"/>
            <a:ext cx="2062162" cy="2435225"/>
          </a:xfrm>
          <a:prstGeom prst="rect">
            <a:avLst/>
          </a:prstGeom>
          <a:noFill/>
          <a:ln w="57150" cmpd="thickThin">
            <a:solidFill>
              <a:srgbClr val="FFCE5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228600" y="14478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Listen and help Kitty complete the poster!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1" grpId="0" animBg="1"/>
      <p:bldP spid="90132" grpId="0" animBg="1"/>
      <p:bldP spid="90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1157288"/>
            <a:ext cx="9099550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4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713163" y="1292225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158163" y="1219200"/>
            <a:ext cx="113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zh-CN" altLang="zh-CN" sz="240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5362" name="Rectangle 18"/>
          <p:cNvSpPr>
            <a:spLocks noChangeArrowheads="1"/>
          </p:cNvSpPr>
          <p:nvPr/>
        </p:nvSpPr>
        <p:spPr bwMode="auto">
          <a:xfrm>
            <a:off x="309563" y="838200"/>
            <a:ext cx="8834437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(2) _________         Bus leaves.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(3) _________         Reach the Sports Centre.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Supporters go to their seats.</a:t>
            </a:r>
            <a:endParaRPr lang="en-US" altLang="zh-CN" sz="2400" i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10.30 a.m.                  (4) ____________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(5) _________          Half –time.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11.30 a.m.                   (6) ____________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endParaRPr lang="en-US" altLang="zh-CN" sz="2400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(7) _________          Bus leaves from the </a:t>
            </a:r>
            <a:r>
              <a:rPr lang="en-US" altLang="zh-CN" sz="2400" dirty="0" err="1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centre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Have lunch at </a:t>
            </a:r>
            <a:r>
              <a:rPr lang="en-US" altLang="zh-CN" sz="2400" b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Moonlight Restaurant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1:00 p.m.                    Get on the bus (8) _________the           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restaurant.</a:t>
            </a:r>
            <a:endParaRPr lang="en-US" altLang="zh-CN" sz="2400" i="1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1:30 p.m.                    Back to our school.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Cost of the trip         </a:t>
            </a:r>
            <a:r>
              <a:rPr lang="zh-CN" altLang="en-US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￥</a:t>
            </a: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(9) _________per student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0000CC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85370" name="Rectangle 26"/>
          <p:cNvSpPr>
            <a:spLocks noChangeArrowheads="1"/>
          </p:cNvSpPr>
          <p:nvPr/>
        </p:nvSpPr>
        <p:spPr bwMode="auto">
          <a:xfrm>
            <a:off x="457200" y="914400"/>
            <a:ext cx="815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9.00 a.m.                   Meet at(1)_______________.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304800" y="152400"/>
            <a:ext cx="32766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Listen again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全屏显示(4:3)</PresentationFormat>
  <Paragraphs>98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MS Gothic</vt:lpstr>
      <vt:lpstr>宋体</vt:lpstr>
      <vt:lpstr>微软雅黑</vt:lpstr>
      <vt:lpstr>Arial</vt:lpstr>
      <vt:lpstr>Arial Black</vt:lpstr>
      <vt:lpstr>Baskerville Old Face</vt:lpstr>
      <vt:lpstr>Calibri</vt:lpstr>
      <vt:lpstr>Comic Sans MS</vt:lpstr>
      <vt:lpstr>Monotype Corsiva</vt:lpstr>
      <vt:lpstr>Times New Roman</vt:lpstr>
      <vt:lpstr>WWW.2PPT.COM
</vt:lpstr>
      <vt:lpstr>PowerPoint 演示文稿</vt:lpstr>
      <vt:lpstr>Talking about sports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basketball final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make suggestions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1851A14406C44929A653068D01B8EA6D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