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6" r:id="rId2"/>
    <p:sldId id="267" r:id="rId3"/>
    <p:sldId id="350" r:id="rId4"/>
    <p:sldId id="360" r:id="rId5"/>
    <p:sldId id="361" r:id="rId6"/>
    <p:sldId id="362" r:id="rId7"/>
    <p:sldId id="363" r:id="rId8"/>
    <p:sldId id="368" r:id="rId9"/>
    <p:sldId id="278" r:id="rId10"/>
    <p:sldId id="284" r:id="rId11"/>
    <p:sldId id="277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4">
          <p15:clr>
            <a:srgbClr val="A4A3A4"/>
          </p15:clr>
        </p15:guide>
        <p15:guide id="2" pos="29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AE5"/>
    <a:srgbClr val="A8A79F"/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106" autoAdjust="0"/>
  </p:normalViewPr>
  <p:slideViewPr>
    <p:cSldViewPr>
      <p:cViewPr varScale="1">
        <p:scale>
          <a:sx n="145" d="100"/>
          <a:sy n="145" d="100"/>
        </p:scale>
        <p:origin x="-654" y="-96"/>
      </p:cViewPr>
      <p:guideLst>
        <p:guide orient="horz" pos="1714"/>
        <p:guide pos="29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6F6F6-E048-4785-BC94-2C97FA2BEC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8E0D-A29E-47A5-8375-E183582413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48E0D-A29E-47A5-8375-E183582413D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-4628" y="987574"/>
            <a:ext cx="9153256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Don't eat in class.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Section </a:t>
            </a:r>
            <a:r>
              <a:rPr 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课时</a:t>
            </a:r>
            <a:endParaRPr lang="zh-CN" altLang="en-US" sz="20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7238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69033" y="62728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完成句子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63144" y="1849121"/>
            <a:ext cx="496633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1. Our teacher _______________ us.</a:t>
            </a:r>
          </a:p>
          <a:p>
            <a:pPr fontAlgn="auto">
              <a:lnSpc>
                <a:spcPct val="150000"/>
              </a:lnSpc>
            </a:pPr>
            <a:r>
              <a:rPr lang="zh-CN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我们的老师对我们要求严格</a:t>
            </a:r>
            <a:r>
              <a:rPr lang="zh-CN" altLang="en-US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2. My mother ________________ every day.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我的妈妈每天清洗餐具。</a:t>
            </a:r>
          </a:p>
          <a:p>
            <a:pPr fontAlgn="auto"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12235" y="1974215"/>
            <a:ext cx="166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 strict with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768725" y="2812415"/>
            <a:ext cx="168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does the dishes</a:t>
            </a:r>
          </a:p>
        </p:txBody>
      </p:sp>
      <p:sp>
        <p:nvSpPr>
          <p:cNvPr id="4" name="上凸带形 3"/>
          <p:cNvSpPr/>
          <p:nvPr/>
        </p:nvSpPr>
        <p:spPr>
          <a:xfrm>
            <a:off x="2481580" y="575310"/>
            <a:ext cx="3816350" cy="701040"/>
          </a:xfrm>
          <a:prstGeom prst="ribbon2">
            <a:avLst/>
          </a:prstGeom>
          <a:noFill/>
          <a:ln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折角形 4"/>
          <p:cNvSpPr/>
          <p:nvPr/>
        </p:nvSpPr>
        <p:spPr>
          <a:xfrm>
            <a:off x="1858649" y="1706880"/>
            <a:ext cx="5177155" cy="2073910"/>
          </a:xfrm>
          <a:prstGeom prst="foldedCorne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>
            <a:off x="3392170" y="3401695"/>
            <a:ext cx="2272030" cy="1371600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圆角矩形 59"/>
          <p:cNvSpPr/>
          <p:nvPr/>
        </p:nvSpPr>
        <p:spPr>
          <a:xfrm>
            <a:off x="633099" y="1472567"/>
            <a:ext cx="1892935" cy="217233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圆角矩形 67"/>
          <p:cNvSpPr/>
          <p:nvPr/>
        </p:nvSpPr>
        <p:spPr>
          <a:xfrm>
            <a:off x="3392170" y="490220"/>
            <a:ext cx="2272030" cy="1219200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blackWhite">
          <a:xfrm>
            <a:off x="3315974" y="2141857"/>
            <a:ext cx="2284095" cy="494665"/>
          </a:xfrm>
          <a:prstGeom prst="ellipse">
            <a:avLst/>
          </a:prstGeom>
          <a:gradFill>
            <a:gsLst>
              <a:gs pos="33000">
                <a:srgbClr val="CA981C">
                  <a:lumMod val="60000"/>
                  <a:lumOff val="40000"/>
                </a:srgbClr>
              </a:gs>
              <a:gs pos="100000">
                <a:srgbClr val="CA981C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key words</a:t>
            </a:r>
          </a:p>
        </p:txBody>
      </p:sp>
      <p:sp>
        <p:nvSpPr>
          <p:cNvPr id="28" name="Freeform 8"/>
          <p:cNvSpPr/>
          <p:nvPr/>
        </p:nvSpPr>
        <p:spPr bwMode="blackWhite">
          <a:xfrm flipV="1">
            <a:off x="4105279" y="1784987"/>
            <a:ext cx="666115" cy="297815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Freeform 8"/>
          <p:cNvSpPr/>
          <p:nvPr/>
        </p:nvSpPr>
        <p:spPr bwMode="blackWhite">
          <a:xfrm rot="16200000" flipV="1">
            <a:off x="2645410" y="2114552"/>
            <a:ext cx="518160" cy="572135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圆角矩形 61"/>
          <p:cNvSpPr/>
          <p:nvPr/>
        </p:nvSpPr>
        <p:spPr>
          <a:xfrm>
            <a:off x="6449064" y="1340485"/>
            <a:ext cx="1976755" cy="2465070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Freeform 8"/>
          <p:cNvSpPr/>
          <p:nvPr/>
        </p:nvSpPr>
        <p:spPr bwMode="blackWhite">
          <a:xfrm rot="16200000">
            <a:off x="5805806" y="2122170"/>
            <a:ext cx="433705" cy="588010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2460" y="1339852"/>
            <a:ext cx="189357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动        词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92170" y="280037"/>
            <a:ext cx="227203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名         词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445885" y="1135382"/>
            <a:ext cx="197993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词         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392170" y="3056257"/>
            <a:ext cx="227203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其          它        </a:t>
            </a:r>
          </a:p>
        </p:txBody>
      </p:sp>
      <p:sp>
        <p:nvSpPr>
          <p:cNvPr id="11" name="Freeform 8"/>
          <p:cNvSpPr/>
          <p:nvPr/>
        </p:nvSpPr>
        <p:spPr bwMode="blackWhite">
          <a:xfrm>
            <a:off x="4126234" y="2731770"/>
            <a:ext cx="666115" cy="320675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25809" y="1852295"/>
            <a:ext cx="18827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practice       relax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             feel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remember    keep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learn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730625" y="711200"/>
            <a:ext cx="17767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kitchen   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luck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hair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692269" y="1584326"/>
            <a:ext cx="188277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 out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 the dishes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make one's bed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 strict with sb.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follow the rules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641729" y="3473450"/>
            <a:ext cx="21990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before       dirty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more         noisy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terrible</a:t>
            </a: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4888234" y="729615"/>
            <a:ext cx="2169795" cy="213487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1830070" y="651512"/>
            <a:ext cx="2152650" cy="22129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1830070" y="3088006"/>
            <a:ext cx="2152650" cy="14274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888234" y="3086735"/>
            <a:ext cx="2168525" cy="14287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160014" y="3128010"/>
            <a:ext cx="21990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before       dirty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more         noisy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terrible</a:t>
            </a: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2171704" y="3087370"/>
            <a:ext cx="159448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kitchen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luck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hair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2017399" y="847725"/>
            <a:ext cx="18827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practice       relax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             feel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remember    keep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learn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185414" y="651511"/>
            <a:ext cx="188277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 out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 the dishes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make one's bed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 strict with sb.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follow the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1" grpId="0"/>
      <p:bldP spid="57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297045" y="1073150"/>
            <a:ext cx="38239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Look! Lily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practicing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English.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Jim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doing the dishes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Mary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making her bed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practice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'præktɪs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v.&amp;n.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练习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dish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dɪʃ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盘子、碟子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 the dishes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清洗餐具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make one's bed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铺床</a:t>
            </a:r>
          </a:p>
        </p:txBody>
      </p:sp>
      <p:sp>
        <p:nvSpPr>
          <p:cNvPr id="4" name="矩形 3"/>
          <p:cNvSpPr/>
          <p:nvPr/>
        </p:nvSpPr>
        <p:spPr>
          <a:xfrm>
            <a:off x="4067814" y="988695"/>
            <a:ext cx="4464685" cy="1540510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84509" y="464186"/>
            <a:ext cx="1884045" cy="15525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368550" y="1403987"/>
            <a:ext cx="1584960" cy="1694815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85470" y="2987675"/>
            <a:ext cx="1783080" cy="1388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225294" y="857885"/>
            <a:ext cx="438340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kitchen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is so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dirty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That makes me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feel terrible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Remember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to clean it up.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96059" y="773430"/>
            <a:ext cx="4464685" cy="1506220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 b="3167"/>
          <a:stretch>
            <a:fillRect/>
          </a:stretch>
        </p:blipFill>
        <p:spPr>
          <a:xfrm>
            <a:off x="774069" y="773430"/>
            <a:ext cx="2856865" cy="227838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  <p:sp>
        <p:nvSpPr>
          <p:cNvPr id="5" name="文本框 4"/>
          <p:cNvSpPr txBox="1"/>
          <p:nvPr/>
        </p:nvSpPr>
        <p:spPr>
          <a:xfrm>
            <a:off x="4234818" y="2305687"/>
            <a:ext cx="4162425" cy="2169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kitchen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'kɪtʃɪn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厨房</a:t>
            </a:r>
            <a:endParaRPr lang="zh-CN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dirty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'dɜːti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脏的</a:t>
            </a:r>
            <a:endParaRPr lang="zh-CN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feel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fiːl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感受、觉得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terrible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/</a:t>
            </a:r>
            <a:r>
              <a:rPr lang="en-US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'terəbl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非常讨厌的、可怕的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remember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/</a:t>
            </a:r>
            <a:r>
              <a:rPr lang="en-US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rɪ'membə(r)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记住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7744" y="714375"/>
            <a:ext cx="436054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My mother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 strict with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me.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 can't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 out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on school nights.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 have to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follow the rules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50264" y="695962"/>
            <a:ext cx="4087495" cy="1416685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574415" y="2169797"/>
            <a:ext cx="4597400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strict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strɪkt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严格的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be strict with sb.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对某人要求严格</a:t>
            </a:r>
            <a:endParaRPr lang="zh-CN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out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aʊt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外出</a:t>
            </a:r>
            <a:endParaRPr lang="zh-CN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go out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外出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follow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'fɒləʊ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遵循、跟随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follow the rules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遵守规则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904240" y="515621"/>
            <a:ext cx="2247900" cy="3651885"/>
            <a:chOff x="1424" y="812"/>
            <a:chExt cx="3540" cy="575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683" y="812"/>
              <a:ext cx="2281" cy="215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4" y="2963"/>
              <a:ext cx="3540" cy="36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297045" y="1216661"/>
            <a:ext cx="443992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learn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math and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English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before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dinner.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After dinner I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relax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learn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lɜːn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学习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riːd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读、阅读</a:t>
            </a:r>
            <a:endParaRPr lang="zh-CN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before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bɪ'fɔː(r)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......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以前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relax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rɪ'læks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放松、休息</a:t>
            </a:r>
          </a:p>
        </p:txBody>
      </p:sp>
      <p:sp>
        <p:nvSpPr>
          <p:cNvPr id="4" name="矩形 3"/>
          <p:cNvSpPr/>
          <p:nvPr/>
        </p:nvSpPr>
        <p:spPr>
          <a:xfrm>
            <a:off x="4067814" y="1170942"/>
            <a:ext cx="4464685" cy="1113790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589" y="1170942"/>
            <a:ext cx="2219325" cy="2374265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010025" y="1073150"/>
            <a:ext cx="4439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 have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more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rules.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Don't be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noisy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 have to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keep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our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hair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short.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more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mɔː(r)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更多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noisy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'nɔɪzi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吵闹的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keep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kiːp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保持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hair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heə(r)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头发</a:t>
            </a:r>
          </a:p>
        </p:txBody>
      </p:sp>
      <p:sp>
        <p:nvSpPr>
          <p:cNvPr id="4" name="矩形 3"/>
          <p:cNvSpPr/>
          <p:nvPr/>
        </p:nvSpPr>
        <p:spPr>
          <a:xfrm>
            <a:off x="3780794" y="988696"/>
            <a:ext cx="4464685" cy="1552575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42035" y="989332"/>
            <a:ext cx="1865630" cy="146939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rcRect l="14167" t="17600" r="16367"/>
          <a:stretch>
            <a:fillRect/>
          </a:stretch>
        </p:blipFill>
        <p:spPr>
          <a:xfrm>
            <a:off x="1042035" y="2458722"/>
            <a:ext cx="1865630" cy="1330325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010025" y="1073152"/>
            <a:ext cx="443992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---We have a test tomorrow.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---Good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luck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you!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luck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lʌk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运气、幸运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Good luck to you!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祝你好运！</a:t>
            </a:r>
          </a:p>
        </p:txBody>
      </p:sp>
      <p:sp>
        <p:nvSpPr>
          <p:cNvPr id="4" name="矩形 3"/>
          <p:cNvSpPr/>
          <p:nvPr/>
        </p:nvSpPr>
        <p:spPr>
          <a:xfrm>
            <a:off x="3780790" y="988697"/>
            <a:ext cx="4065270" cy="1095375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76939" y="988697"/>
            <a:ext cx="2616835" cy="2132965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03901" y="1058317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根据首字母提示完成句子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03989" y="1476375"/>
            <a:ext cx="6853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Don’t stand o______. Come in please.</a:t>
            </a:r>
          </a:p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We must f________ the rules at school.</a:t>
            </a:r>
          </a:p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Can you r___________ your teacher's phone number? 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2894226" y="1704593"/>
            <a:ext cx="123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utside</a:t>
            </a:r>
          </a:p>
        </p:txBody>
      </p:sp>
      <p:sp>
        <p:nvSpPr>
          <p:cNvPr id="2" name="文本框 4"/>
          <p:cNvSpPr txBox="1"/>
          <p:nvPr/>
        </p:nvSpPr>
        <p:spPr>
          <a:xfrm>
            <a:off x="2632710" y="2257425"/>
            <a:ext cx="123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ollow</a:t>
            </a:r>
          </a:p>
        </p:txBody>
      </p:sp>
      <p:pic>
        <p:nvPicPr>
          <p:cNvPr id="8" name="图片 7" descr="学生7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8834" y="1476377"/>
            <a:ext cx="1440815" cy="15297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60955" y="2810510"/>
            <a:ext cx="123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emember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50000"/>
          </a:lnSpc>
          <a:defRPr dirty="0" smtClean="0">
            <a:latin typeface="Times New Roman" panose="02020603050405020304" pitchFamily="18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全屏显示(16:9)</PresentationFormat>
  <Paragraphs>97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等线</vt:lpstr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2016-08-14T02:53:00Z</dcterms:created>
  <dcterms:modified xsi:type="dcterms:W3CDTF">2023-01-16T21:19:29Z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1E016033FB324CD88B3D9BB903DF41ED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