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1" r:id="rId3"/>
    <p:sldId id="300" r:id="rId4"/>
    <p:sldId id="258" r:id="rId5"/>
    <p:sldId id="302" r:id="rId6"/>
    <p:sldId id="284" r:id="rId7"/>
    <p:sldId id="286" r:id="rId8"/>
    <p:sldId id="307" r:id="rId9"/>
    <p:sldId id="290" r:id="rId10"/>
    <p:sldId id="303" r:id="rId11"/>
    <p:sldId id="280" r:id="rId12"/>
    <p:sldId id="304" r:id="rId13"/>
    <p:sldId id="297" r:id="rId14"/>
    <p:sldId id="30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" y="2028826"/>
            <a:ext cx="12192000" cy="1067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6.2 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位数减一位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98558" y="414434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4800" b="1" dirty="0">
                <a:solidFill>
                  <a:srgbClr val="FFC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30 </a:t>
            </a:r>
            <a:r>
              <a:rPr lang="zh-CN" altLang="zh-CN" sz="4800" b="1" dirty="0">
                <a:solidFill>
                  <a:srgbClr val="FFC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－</a:t>
            </a:r>
            <a:r>
              <a:rPr lang="en-US" altLang="zh-CN" sz="4800" b="1" dirty="0">
                <a:solidFill>
                  <a:srgbClr val="FFC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 8 </a:t>
            </a:r>
            <a:r>
              <a:rPr lang="zh-CN" altLang="zh-CN" sz="4800" b="1" dirty="0">
                <a:solidFill>
                  <a:srgbClr val="FFC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＝</a:t>
            </a:r>
            <a:r>
              <a:rPr lang="en-US" altLang="zh-CN" sz="4800" b="1" dirty="0">
                <a:solidFill>
                  <a:srgbClr val="FFC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22</a:t>
            </a:r>
            <a:r>
              <a:rPr lang="zh-CN" altLang="zh-CN" sz="4800" b="1" dirty="0">
                <a:solidFill>
                  <a:srgbClr val="FFC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（</a:t>
            </a:r>
            <a:r>
              <a:rPr lang="zh-CN" altLang="zh-CN" sz="4800" b="1" dirty="0" smtClean="0">
                <a:solidFill>
                  <a:srgbClr val="FFC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张</a:t>
            </a:r>
            <a:r>
              <a:rPr lang="zh-CN" altLang="en-US" sz="4800" b="1" dirty="0" smtClean="0">
                <a:solidFill>
                  <a:srgbClr val="FFC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）</a:t>
            </a:r>
            <a:endParaRPr lang="zh-CN" altLang="en-US" dirty="0"/>
          </a:p>
        </p:txBody>
      </p:sp>
      <p:pic>
        <p:nvPicPr>
          <p:cNvPr id="5" name="Picture 2" descr="http://i04.pic.sogou.com/eeda32d7e9bf4dbe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9243931" y="3689307"/>
            <a:ext cx="2495550" cy="222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-10094" y="6002519"/>
            <a:ext cx="12202095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-10095" y="489775"/>
            <a:ext cx="5137572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第六单元  </a:t>
            </a:r>
            <a:r>
              <a:rPr lang="en-US" altLang="zh-CN" sz="2400" dirty="0">
                <a:solidFill>
                  <a:schemeClr val="bg1"/>
                </a:solidFill>
              </a:rPr>
              <a:t>100</a:t>
            </a:r>
            <a:r>
              <a:rPr lang="zh-CN" altLang="en-US" sz="2400" dirty="0">
                <a:solidFill>
                  <a:schemeClr val="bg1"/>
                </a:solidFill>
              </a:rPr>
              <a:t>以内的加法和减</a:t>
            </a:r>
            <a:r>
              <a:rPr lang="zh-CN" altLang="en-US" sz="2400" dirty="0" smtClean="0">
                <a:solidFill>
                  <a:schemeClr val="bg1"/>
                </a:solidFill>
              </a:rPr>
              <a:t>法</a:t>
            </a:r>
            <a:r>
              <a:rPr lang="en-US" altLang="zh-CN" sz="2400" dirty="0" smtClean="0">
                <a:solidFill>
                  <a:schemeClr val="bg1"/>
                </a:solidFill>
              </a:rPr>
              <a:t>(</a:t>
            </a:r>
            <a:r>
              <a:rPr lang="zh-CN" altLang="en-US" sz="2400" dirty="0" smtClean="0">
                <a:solidFill>
                  <a:schemeClr val="bg1"/>
                </a:solidFill>
              </a:rPr>
              <a:t>二</a:t>
            </a:r>
            <a:r>
              <a:rPr lang="en-US" altLang="zh-CN" sz="2400" dirty="0" smtClean="0">
                <a:solidFill>
                  <a:schemeClr val="bg1"/>
                </a:solidFill>
              </a:rPr>
              <a:t>)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844416" y="1530773"/>
            <a:ext cx="103949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．计算下列各题。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10-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=                    30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=                         50-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               25-8=                       35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=    </a:t>
            </a: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45-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=                    39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=                         55+8 =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48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=                   35-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                90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=</a:t>
            </a:r>
          </a:p>
          <a:p>
            <a:endParaRPr lang="zh-CN" altLang="en-US" dirty="0"/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课堂作业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8866" y="2404038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78523" y="3205724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335025" y="2396193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04973" y="2361080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335025" y="3244477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14246" y="3205724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335025" y="4082677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47012" y="4082677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92928" y="4092015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018866" y="4960845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335025" y="4960845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04973" y="4960845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" grpId="0"/>
      <p:bldP spid="45" grpId="0"/>
      <p:bldP spid="46" grpId="0"/>
      <p:bldP spid="47" grpId="0"/>
      <p:bldP spid="51" grpId="0"/>
      <p:bldP spid="53" grpId="0"/>
      <p:bldP spid="54" grpId="0"/>
      <p:bldP spid="55" grpId="0"/>
      <p:bldP spid="56" grpId="0"/>
      <p:bldP spid="76" grpId="0"/>
      <p:bldP spid="77" grpId="0"/>
      <p:bldP spid="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p0.so.qhmsg.com/bdr/_240_/t0163966e898df817bf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81292" y="4770231"/>
            <a:ext cx="2752053" cy="187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857285" y="1425955"/>
            <a:ext cx="7305079" cy="774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62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在□里填上合适的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1896805" y="2460812"/>
            <a:ext cx="7493834" cy="213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矩形 10"/>
          <p:cNvSpPr/>
          <p:nvPr/>
        </p:nvSpPr>
        <p:spPr>
          <a:xfrm>
            <a:off x="4341837" y="2477852"/>
            <a:ext cx="546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8534347" y="2474729"/>
            <a:ext cx="546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848321" y="4294649"/>
            <a:ext cx="8336020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6200"/>
              </a:lnSpc>
            </a:pP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小丽打算今天看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页书如果她已经看了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页书小丽  </a:t>
            </a:r>
            <a:endParaRPr lang="en-US" altLang="zh-CN" sz="28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ts val="6200"/>
              </a:lnSpc>
            </a:pP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今天还要再看多少页？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23539" y="5960641"/>
            <a:ext cx="2720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（页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8" grpId="0"/>
      <p:bldP spid="7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课后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习题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524" y="1639702"/>
            <a:ext cx="98440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、直接写得数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54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82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            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54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54854" y="4672012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8872" y="3700283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61175" y="2796713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1789" y="2796713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3230" y="2796713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073" y="4649785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8897" y="4672012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5732" y="3744831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51750" y="3731384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4420771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．算一算，填一填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235" y="2104584"/>
            <a:ext cx="1004729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8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连续减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6:  75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   ）、（   ）、（   ）、（   ）。</a:t>
            </a:r>
          </a:p>
          <a:p>
            <a:pPr>
              <a:lnSpc>
                <a:spcPts val="78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连续减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8:  92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   ）、（   ）、（   ）、（   ）。</a:t>
            </a: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18133" y="2532315"/>
            <a:ext cx="732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1182" y="3597984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76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73191" y="2545761"/>
            <a:ext cx="732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57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43086" y="2545761"/>
            <a:ext cx="732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890569" y="2545761"/>
            <a:ext cx="732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29005" y="3576275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68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752688" y="3576275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936668" y="3595567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88397" y="4159834"/>
            <a:ext cx="4420771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算一算，填一填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91914" y="5297705"/>
            <a:ext cx="90068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17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－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＝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</a:t>
            </a:r>
            <a:r>
              <a:rPr lang="en-US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   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37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－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＝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</a:t>
            </a:r>
            <a:r>
              <a:rPr lang="en-US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57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－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＝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     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77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－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＝</a:t>
            </a:r>
            <a:endParaRPr lang="zh-CN" altLang="zh-CN" sz="24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0005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12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－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＝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</a:t>
            </a:r>
            <a:r>
              <a:rPr lang="en-US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    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42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－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＝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</a:t>
            </a:r>
            <a:r>
              <a:rPr lang="en-US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  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62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－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＝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</a:t>
            </a:r>
            <a:r>
              <a:rPr lang="en-US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 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82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－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＝</a:t>
            </a:r>
            <a:endParaRPr lang="zh-CN" altLang="zh-CN" sz="24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29688" y="5427407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41095" y="5957499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833024" y="5473254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20159" y="5969754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72361" y="5400513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695056" y="5974404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73160" y="5405163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68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973160" y="5957498"/>
            <a:ext cx="9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76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4" grpId="0"/>
      <p:bldP spid="45" grpId="0"/>
      <p:bldP spid="46" grpId="0"/>
      <p:bldP spid="47" grpId="0"/>
      <p:bldP spid="70" grpId="0"/>
      <p:bldP spid="71" grpId="0"/>
      <p:bldP spid="74" grpId="0"/>
      <p:bldP spid="75" grpId="0"/>
      <p:bldP spid="77" grpId="0"/>
      <p:bldP spid="78" grpId="0"/>
      <p:bldP spid="79" grpId="0"/>
      <p:bldP spid="80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拓展提高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10004714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．月月有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朵小红花，亮亮有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朵小红花，圆圆有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朵小红花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235" y="2104584"/>
            <a:ext cx="1004729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8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）月月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比亮亮多几朵小红花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78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78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）再给亮亮几朵花，亮亮的小红花就和圆圆的同样多？</a:t>
            </a: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6727" y="5442463"/>
            <a:ext cx="3362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（朵）。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6612" y="3374568"/>
            <a:ext cx="3035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17(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131" y="1669719"/>
            <a:ext cx="10894422" cy="1955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三位小朋友做了些画片，这三位小朋友各叫什么名字？他们分别有多少张画片？你能比较他们画片的多少，提出用减法计算的问题并列出算式吗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（教材第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情境图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86435" y="3907322"/>
            <a:ext cx="801892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）小军比小华多多少张？  </a:t>
            </a:r>
            <a:r>
              <a:rPr lang="zh-CN" altLang="en-US" sz="2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en-US" altLang="zh-CN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（</a:t>
            </a:r>
            <a:r>
              <a:rPr lang="en-US" altLang="zh-CN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）小华比小丽多多少张？   </a:t>
            </a:r>
            <a:r>
              <a:rPr lang="zh-CN" altLang="en-US" sz="2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（</a:t>
            </a:r>
            <a:r>
              <a:rPr lang="en-US" altLang="zh-CN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）小军比小丽多多少张？     </a:t>
            </a:r>
            <a:r>
              <a:rPr lang="zh-CN" altLang="en-US" sz="2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839354" y="4397185"/>
            <a:ext cx="209073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组合 55"/>
          <p:cNvGrpSpPr/>
          <p:nvPr/>
        </p:nvGrpSpPr>
        <p:grpSpPr>
          <a:xfrm>
            <a:off x="905435" y="1398494"/>
            <a:ext cx="9583271" cy="3332097"/>
            <a:chOff x="1720375" y="1553028"/>
            <a:chExt cx="6950000" cy="2990982"/>
          </a:xfrm>
        </p:grpSpPr>
        <p:sp>
          <p:nvSpPr>
            <p:cNvPr id="75" name="云形 74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397674" y="2234189"/>
              <a:ext cx="5846434" cy="1408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小朋友们在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这三个算式中，哪个算式我们已经学过？（擦去第一个问题和算式）</a:t>
              </a: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－</a:t>
              </a: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34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－</a:t>
              </a: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是几位数减几位数？你们会计算吗？这就是我们这节课要学习的两位数减一位数</a:t>
              </a:r>
              <a:r>
                <a:rPr lang="zh-CN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47212" y="4397185"/>
            <a:ext cx="1691864" cy="147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五边形 7"/>
          <p:cNvSpPr>
            <a:spLocks noChangeArrowheads="1"/>
          </p:cNvSpPr>
          <p:nvPr/>
        </p:nvSpPr>
        <p:spPr bwMode="auto">
          <a:xfrm>
            <a:off x="0" y="501650"/>
            <a:ext cx="262248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11651" y="1530773"/>
            <a:ext cx="10394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等于多少？想想看，用什么办法算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22193" y="2457853"/>
            <a:ext cx="6096000" cy="662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方法</a:t>
            </a: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一：摆小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棒</a:t>
            </a:r>
            <a:endParaRPr lang="zh-CN" altLang="en-US" sz="2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908957" y="5310872"/>
            <a:ext cx="1287492" cy="1291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" name="组合 45"/>
          <p:cNvGrpSpPr/>
          <p:nvPr/>
        </p:nvGrpSpPr>
        <p:grpSpPr>
          <a:xfrm>
            <a:off x="911651" y="3727796"/>
            <a:ext cx="4554071" cy="1583076"/>
            <a:chOff x="1720375" y="1553028"/>
            <a:chExt cx="6950000" cy="2990982"/>
          </a:xfrm>
        </p:grpSpPr>
        <p:sp>
          <p:nvSpPr>
            <p:cNvPr id="47" name="云形 46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97674" y="2234189"/>
              <a:ext cx="5846434" cy="1918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在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小组内试着摆一摆，重点讨论：怎样从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捆小棒中拿走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根？需要将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捆小棒都拆开</a:t>
              </a:r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吗？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613943" y="5310872"/>
            <a:ext cx="1691864" cy="147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" name="组合 53"/>
          <p:cNvGrpSpPr/>
          <p:nvPr/>
        </p:nvGrpSpPr>
        <p:grpSpPr>
          <a:xfrm>
            <a:off x="6883580" y="3311378"/>
            <a:ext cx="4164106" cy="1999494"/>
            <a:chOff x="1720375" y="1553028"/>
            <a:chExt cx="6950000" cy="2990982"/>
          </a:xfrm>
        </p:grpSpPr>
        <p:sp>
          <p:nvSpPr>
            <p:cNvPr id="55" name="云形 54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97675" y="2194898"/>
              <a:ext cx="5846434" cy="2232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先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摆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捆，再拿出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捆拆开，从中去掉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根，所剩下的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根和 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捆合起来就是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22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</a:t>
              </a:r>
              <a:r>
                <a:rPr lang="zh-CN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5" name="五边形 7"/>
          <p:cNvSpPr>
            <a:spLocks noChangeArrowheads="1"/>
          </p:cNvSpPr>
          <p:nvPr/>
        </p:nvSpPr>
        <p:spPr bwMode="auto">
          <a:xfrm>
            <a:off x="0" y="501650"/>
            <a:ext cx="262248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11651" y="1530773"/>
            <a:ext cx="1039497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等于多少？想想看，用什么办法算？。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822193" y="245785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方法</a:t>
            </a: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二：用学过的知识口算</a:t>
            </a:r>
          </a:p>
        </p:txBody>
      </p: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908957" y="5310872"/>
            <a:ext cx="1287492" cy="1291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" name="组合 45"/>
          <p:cNvGrpSpPr/>
          <p:nvPr/>
        </p:nvGrpSpPr>
        <p:grpSpPr>
          <a:xfrm>
            <a:off x="911651" y="3727796"/>
            <a:ext cx="4554071" cy="1583076"/>
            <a:chOff x="1720375" y="1553028"/>
            <a:chExt cx="6950000" cy="2990982"/>
          </a:xfrm>
        </p:grpSpPr>
        <p:sp>
          <p:nvSpPr>
            <p:cNvPr id="47" name="云形 46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97674" y="2234189"/>
              <a:ext cx="5846434" cy="1337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把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分成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和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，先算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－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，再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算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22</a:t>
              </a:r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613943" y="5310872"/>
            <a:ext cx="1691864" cy="147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" name="组合 53"/>
          <p:cNvGrpSpPr/>
          <p:nvPr/>
        </p:nvGrpSpPr>
        <p:grpSpPr>
          <a:xfrm>
            <a:off x="6883580" y="3311378"/>
            <a:ext cx="4392803" cy="1999494"/>
            <a:chOff x="1720375" y="1553028"/>
            <a:chExt cx="7331702" cy="2990982"/>
          </a:xfrm>
        </p:grpSpPr>
        <p:sp>
          <p:nvSpPr>
            <p:cNvPr id="55" name="云形 54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05643" y="2451456"/>
              <a:ext cx="5846434" cy="1058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先算：</a:t>
              </a:r>
              <a:r>
                <a:rPr lang="en-US" altLang="zh-CN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－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  <a:p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后算：</a:t>
              </a:r>
              <a:r>
                <a:rPr lang="en-US" altLang="zh-CN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22</a:t>
              </a:r>
              <a:endPara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五边形 7"/>
          <p:cNvSpPr>
            <a:spLocks noChangeArrowheads="1"/>
          </p:cNvSpPr>
          <p:nvPr/>
        </p:nvSpPr>
        <p:spPr bwMode="auto">
          <a:xfrm>
            <a:off x="0" y="501650"/>
            <a:ext cx="262248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2728962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提问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与以往学习的两位数减一位数相比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  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遇到了什么新的情况？都是用什么办法解决的？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1910430"/>
            <a:ext cx="826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算法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小结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6384" y="3876440"/>
            <a:ext cx="8263042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被减数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个位上的数减减数不够减，都要从被减数的十位上拿出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作为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再减这种从十位上拿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也就是退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的减法叫做退位减法。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818" y="1546397"/>
            <a:ext cx="10696467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两位数减一位数退位减法的口算方法：个位不够减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要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十位上拿一在个位上当十，然后再减。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9817" y="3644438"/>
            <a:ext cx="10696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：小张有邮票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张，小明有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张邮票，小刚有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张邮票，小张比小明多多少张邮票？小刚比小明多多少张邮票？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818" y="1878640"/>
            <a:ext cx="10494760" cy="277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答案解析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题意，要求小张比小明多多少张，就要用小张的邮票减去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小明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的邮票，列式为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这是一个整十数减一位数的退位减法，个位上是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，相同的数位相减，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减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不够减，怎么办，我们可以用图来展示算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理：（如下图所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示）从拆开的一捆中减去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根，还剩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根，剩下的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根与剩下的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捆合起来就是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3944557" y="4361321"/>
            <a:ext cx="7424133" cy="201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7"/>
          <p:cNvSpPr>
            <a:spLocks noChangeArrowheads="1"/>
          </p:cNvSpPr>
          <p:nvPr/>
        </p:nvSpPr>
        <p:spPr bwMode="auto">
          <a:xfrm>
            <a:off x="1" y="501650"/>
            <a:ext cx="2641262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244" y="1579425"/>
            <a:ext cx="107040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7005" indent="-1437005"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小芳的蜡笔盒中原来有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根蜡笔。用掉一部分后还剩下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根。小芳用掉了多少根蜡笔？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1991" y="4837982"/>
            <a:ext cx="8454634" cy="335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1457509" y="4573983"/>
            <a:ext cx="10008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方法小结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当口算两位数减一位数（退位）的时候，个位不够减，要从十位上拿一在个位上当十，然后再减。</a:t>
            </a:r>
          </a:p>
        </p:txBody>
      </p:sp>
      <p:sp>
        <p:nvSpPr>
          <p:cNvPr id="2" name="矩形 1"/>
          <p:cNvSpPr/>
          <p:nvPr/>
        </p:nvSpPr>
        <p:spPr>
          <a:xfrm>
            <a:off x="4473102" y="3446037"/>
            <a:ext cx="2416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/>
              </a:rPr>
              <a:t>22</a:t>
            </a:r>
            <a:r>
              <a:rPr lang="zh-CN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/>
              </a:rPr>
              <a:t>－</a:t>
            </a:r>
            <a:r>
              <a:rPr lang="en-US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/>
              </a:rPr>
              <a:t>6</a:t>
            </a:r>
            <a:r>
              <a:rPr lang="zh-CN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/>
              </a:rPr>
              <a:t>＝</a:t>
            </a:r>
            <a:r>
              <a:rPr lang="en-US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/>
              </a:rPr>
              <a:t>16</a:t>
            </a:r>
            <a:r>
              <a:rPr lang="zh-CN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/>
              </a:rPr>
              <a:t>（根</a:t>
            </a:r>
            <a:r>
              <a:rPr lang="zh-CN" altLang="zh-CN" kern="100" dirty="0">
                <a:cs typeface="Times New Roman" panose="02020603050405020304"/>
              </a:rPr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宽屏</PresentationFormat>
  <Paragraphs>122</Paragraphs>
  <Slides>14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GungsuhChe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2023-01-16T21:19:34Z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C7288F868AEC44C39685958796A68C86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