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4" r:id="rId2"/>
    <p:sldId id="258" r:id="rId3"/>
    <p:sldId id="259" r:id="rId4"/>
    <p:sldId id="263" r:id="rId5"/>
    <p:sldId id="265" r:id="rId6"/>
    <p:sldId id="266" r:id="rId7"/>
    <p:sldId id="267" r:id="rId8"/>
    <p:sldId id="269" r:id="rId9"/>
    <p:sldId id="270" r:id="rId10"/>
    <p:sldId id="271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4" r:id="rId22"/>
    <p:sldId id="285" r:id="rId23"/>
    <p:sldId id="287" r:id="rId24"/>
    <p:sldId id="289" r:id="rId25"/>
    <p:sldId id="291" r:id="rId26"/>
    <p:sldId id="293" r:id="rId27"/>
    <p:sldId id="295" r:id="rId28"/>
  </p:sldIdLst>
  <p:sldSz cx="12192000" cy="6858000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40">
          <p15:clr>
            <a:srgbClr val="A4A3A4"/>
          </p15:clr>
        </p15:guide>
        <p15:guide id="4" orient="horz" pos="712">
          <p15:clr>
            <a:srgbClr val="A4A3A4"/>
          </p15:clr>
        </p15:guide>
        <p15:guide id="5" orient="horz" pos="3928">
          <p15:clr>
            <a:srgbClr val="A4A3A4"/>
          </p15:clr>
        </p15:guide>
        <p15:guide id="6" orient="horz" pos="3952">
          <p15:clr>
            <a:srgbClr val="A4A3A4"/>
          </p15:clr>
        </p15:guide>
        <p15:guide id="7" orient="horz" pos="7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A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12" y="678"/>
      </p:cViewPr>
      <p:guideLst>
        <p:guide pos="416"/>
        <p:guide pos="7256"/>
        <p:guide orient="horz" pos="640"/>
        <p:guide orient="horz" pos="712"/>
        <p:guide orient="horz" pos="3928"/>
        <p:guide orient="horz" pos="3952"/>
        <p:guide orient="horz" pos="7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D1461E4-8541-4E8F-AC59-028538C5CE1A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87644DB0-7CA6-450A-B21C-844628E7966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94210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9421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E3BB8A-866D-4EFD-B9E3-853DC1B42394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13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969A9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969A9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6" t="96" r="11820" b="913"/>
          <a:stretch>
            <a:fillRect/>
          </a:stretch>
        </p:blipFill>
        <p:spPr>
          <a:xfrm>
            <a:off x="0" y="737042"/>
            <a:ext cx="4028622" cy="5429596"/>
          </a:xfrm>
          <a:custGeom>
            <a:avLst/>
            <a:gdLst>
              <a:gd name="connsiteX0" fmla="*/ 0 w 4028622"/>
              <a:gd name="connsiteY0" fmla="*/ 0 h 5429596"/>
              <a:gd name="connsiteX1" fmla="*/ 3222898 w 4028622"/>
              <a:gd name="connsiteY1" fmla="*/ 0 h 5429596"/>
              <a:gd name="connsiteX2" fmla="*/ 4028622 w 4028622"/>
              <a:gd name="connsiteY2" fmla="*/ 2714798 h 5429596"/>
              <a:gd name="connsiteX3" fmla="*/ 3222898 w 4028622"/>
              <a:gd name="connsiteY3" fmla="*/ 5429596 h 5429596"/>
              <a:gd name="connsiteX4" fmla="*/ 0 w 4028622"/>
              <a:gd name="connsiteY4" fmla="*/ 5429596 h 5429596"/>
              <a:gd name="connsiteX5" fmla="*/ 0 w 4028622"/>
              <a:gd name="connsiteY5" fmla="*/ 0 h 5429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8622" h="5429596">
                <a:moveTo>
                  <a:pt x="0" y="0"/>
                </a:moveTo>
                <a:lnTo>
                  <a:pt x="3222898" y="0"/>
                </a:lnTo>
                <a:lnTo>
                  <a:pt x="4028622" y="2714798"/>
                </a:lnTo>
                <a:lnTo>
                  <a:pt x="3222898" y="5429596"/>
                </a:lnTo>
                <a:lnTo>
                  <a:pt x="0" y="5429596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3" name="组合 2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969A9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69A96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1.1  </a:t>
                  </a:r>
                  <a:r>
                    <a:rPr lang="zh-CN" altLang="en-US" sz="5400" b="1" dirty="0">
                      <a:solidFill>
                        <a:srgbClr val="969A96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秒的认识 </a:t>
                  </a:r>
                  <a:endParaRPr kumimoji="0" lang="zh-CN" altLang="en-US" sz="5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69A9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 时、分、秒 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969A96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  <p:sp>
        <p:nvSpPr>
          <p:cNvPr id="15" name="矩形 14"/>
          <p:cNvSpPr/>
          <p:nvPr/>
        </p:nvSpPr>
        <p:spPr>
          <a:xfrm>
            <a:off x="11500639" y="6166639"/>
            <a:ext cx="691361" cy="691361"/>
          </a:xfrm>
          <a:prstGeom prst="rect">
            <a:avLst/>
          </a:prstGeom>
          <a:solidFill>
            <a:srgbClr val="969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" name="直接连接符 16"/>
          <p:cNvCxnSpPr>
            <a:stCxn id="15" idx="1"/>
          </p:cNvCxnSpPr>
          <p:nvPr/>
        </p:nvCxnSpPr>
        <p:spPr>
          <a:xfrm flipH="1">
            <a:off x="0" y="6512320"/>
            <a:ext cx="11500639" cy="240"/>
          </a:xfrm>
          <a:prstGeom prst="line">
            <a:avLst/>
          </a:prstGeom>
          <a:ln w="57150">
            <a:solidFill>
              <a:srgbClr val="969A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0" y="386080"/>
            <a:ext cx="3190240" cy="0"/>
          </a:xfrm>
          <a:prstGeom prst="line">
            <a:avLst/>
          </a:prstGeom>
          <a:ln w="57150">
            <a:solidFill>
              <a:srgbClr val="969A96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89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0" y="1916113"/>
            <a:ext cx="3455988" cy="330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9090" name="Group 6"/>
          <p:cNvGrpSpPr/>
          <p:nvPr/>
        </p:nvGrpSpPr>
        <p:grpSpPr bwMode="auto">
          <a:xfrm rot="270253">
            <a:off x="3100388" y="3243263"/>
            <a:ext cx="1681162" cy="652462"/>
            <a:chOff x="0" y="0"/>
            <a:chExt cx="1143" cy="444"/>
          </a:xfrm>
        </p:grpSpPr>
        <p:sp>
          <p:nvSpPr>
            <p:cNvPr id="89091" name="AutoShape 7"/>
            <p:cNvSpPr>
              <a:spLocks noChangeArrowheads="1"/>
            </p:cNvSpPr>
            <p:nvPr/>
          </p:nvSpPr>
          <p:spPr bwMode="auto">
            <a:xfrm rot="3470959">
              <a:off x="792" y="-239"/>
              <a:ext cx="112" cy="590"/>
            </a:xfrm>
            <a:prstGeom prst="triangle">
              <a:avLst>
                <a:gd name="adj" fmla="val 50000"/>
              </a:avLst>
            </a:prstGeom>
            <a:solidFill>
              <a:srgbClr val="8080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9092" name="AutoShape 8"/>
            <p:cNvSpPr>
              <a:spLocks noChangeArrowheads="1"/>
            </p:cNvSpPr>
            <p:nvPr/>
          </p:nvSpPr>
          <p:spPr bwMode="auto">
            <a:xfrm rot="14280429" flipH="1">
              <a:off x="255" y="60"/>
              <a:ext cx="126" cy="635"/>
            </a:xfrm>
            <a:prstGeom prst="triangle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9093" name="Group 3"/>
          <p:cNvGrpSpPr/>
          <p:nvPr/>
        </p:nvGrpSpPr>
        <p:grpSpPr bwMode="auto">
          <a:xfrm>
            <a:off x="3941764" y="2387601"/>
            <a:ext cx="73025" cy="2447925"/>
            <a:chOff x="0" y="0"/>
            <a:chExt cx="46" cy="1542"/>
          </a:xfrm>
        </p:grpSpPr>
        <p:sp>
          <p:nvSpPr>
            <p:cNvPr id="89094" name="AutoShape 4"/>
            <p:cNvSpPr>
              <a:spLocks noChangeArrowheads="1"/>
            </p:cNvSpPr>
            <p:nvPr/>
          </p:nvSpPr>
          <p:spPr bwMode="auto">
            <a:xfrm>
              <a:off x="0" y="0"/>
              <a:ext cx="46" cy="771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9095" name="AutoShape 5"/>
            <p:cNvSpPr>
              <a:spLocks noChangeArrowheads="1"/>
            </p:cNvSpPr>
            <p:nvPr/>
          </p:nvSpPr>
          <p:spPr bwMode="auto">
            <a:xfrm flipV="1">
              <a:off x="0" y="771"/>
              <a:ext cx="46" cy="771"/>
            </a:xfrm>
            <a:prstGeom prst="triangle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89096" name="Oval 9"/>
          <p:cNvSpPr>
            <a:spLocks noChangeArrowheads="1"/>
          </p:cNvSpPr>
          <p:nvPr/>
        </p:nvSpPr>
        <p:spPr bwMode="auto">
          <a:xfrm>
            <a:off x="3873500" y="3460750"/>
            <a:ext cx="215900" cy="215900"/>
          </a:xfrm>
          <a:prstGeom prst="ellipse">
            <a:avLst/>
          </a:prstGeom>
          <a:solidFill>
            <a:srgbClr val="54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9097" name="Line 10"/>
          <p:cNvSpPr>
            <a:spLocks noChangeShapeType="1"/>
          </p:cNvSpPr>
          <p:nvPr/>
        </p:nvSpPr>
        <p:spPr bwMode="auto">
          <a:xfrm flipV="1">
            <a:off x="4511675" y="2909889"/>
            <a:ext cx="598488" cy="358775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9098" name="Line 11"/>
          <p:cNvSpPr>
            <a:spLocks noChangeShapeType="1"/>
          </p:cNvSpPr>
          <p:nvPr/>
        </p:nvSpPr>
        <p:spPr bwMode="auto">
          <a:xfrm flipV="1">
            <a:off x="4389439" y="2778125"/>
            <a:ext cx="674687" cy="477838"/>
          </a:xfrm>
          <a:prstGeom prst="line">
            <a:avLst/>
          </a:prstGeom>
          <a:noFill/>
          <a:ln w="38100" cap="rnd">
            <a:solidFill>
              <a:srgbClr val="008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9099" name="Rectangle 12"/>
          <p:cNvSpPr>
            <a:spLocks noChangeArrowheads="1"/>
          </p:cNvSpPr>
          <p:nvPr/>
        </p:nvSpPr>
        <p:spPr bwMode="auto">
          <a:xfrm>
            <a:off x="6519676" y="2320604"/>
            <a:ext cx="3105337" cy="5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秒针走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分针走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小格。</a:t>
            </a:r>
          </a:p>
        </p:txBody>
      </p:sp>
      <p:pic>
        <p:nvPicPr>
          <p:cNvPr id="89100" name="Picture 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39166" y="4596944"/>
            <a:ext cx="1306512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101" name="AutoShape 15"/>
          <p:cNvSpPr>
            <a:spLocks noChangeArrowheads="1"/>
          </p:cNvSpPr>
          <p:nvPr/>
        </p:nvSpPr>
        <p:spPr bwMode="auto">
          <a:xfrm>
            <a:off x="6361113" y="3255963"/>
            <a:ext cx="3263900" cy="806450"/>
          </a:xfrm>
          <a:prstGeom prst="wedgeRoundRectCallout">
            <a:avLst>
              <a:gd name="adj1" fmla="val 38106"/>
              <a:gd name="adj2" fmla="val 95593"/>
              <a:gd name="adj3" fmla="val 16667"/>
            </a:avLst>
          </a:prstGeom>
          <a:solidFill>
            <a:srgbClr val="CCFF33"/>
          </a:solidFill>
          <a:ln w="9525">
            <a:solidFill>
              <a:srgbClr val="008000"/>
            </a:solidFill>
            <a:miter lim="800000"/>
          </a:ln>
        </p:spPr>
        <p:txBody>
          <a:bodyPr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9102" name="Rectangle 16"/>
          <p:cNvSpPr>
            <a:spLocks noChangeArrowheads="1"/>
          </p:cNvSpPr>
          <p:nvPr/>
        </p:nvSpPr>
        <p:spPr bwMode="auto">
          <a:xfrm>
            <a:off x="6435726" y="3148149"/>
            <a:ext cx="3336925" cy="965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秒针走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圈是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分针走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小格是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分钟，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=60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秒。</a:t>
            </a:r>
          </a:p>
        </p:txBody>
      </p:sp>
      <p:sp>
        <p:nvSpPr>
          <p:cNvPr id="1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9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9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9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6" grpId="0" animBg="1"/>
      <p:bldP spid="89097" grpId="0" animBg="1"/>
      <p:bldP spid="89098" grpId="0" animBg="1"/>
      <p:bldP spid="89099" grpId="0"/>
      <p:bldP spid="89101" grpId="0" animBg="1"/>
      <p:bldP spid="891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矩形 2"/>
          <p:cNvSpPr>
            <a:spLocks noChangeArrowheads="1"/>
          </p:cNvSpPr>
          <p:nvPr/>
        </p:nvSpPr>
        <p:spPr bwMode="auto">
          <a:xfrm>
            <a:off x="660400" y="1620779"/>
            <a:ext cx="719613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判断。</a:t>
            </a:r>
          </a:p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）钟面上最短的针是秒针。             （　　）</a:t>
            </a:r>
          </a:p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）秒针走一圈是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分。      （       ）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文本框 2"/>
          <p:cNvSpPr txBox="1">
            <a:spLocks noChangeArrowheads="1"/>
          </p:cNvSpPr>
          <p:nvPr/>
        </p:nvSpPr>
        <p:spPr bwMode="auto">
          <a:xfrm>
            <a:off x="660400" y="1130300"/>
            <a:ext cx="10724382" cy="3081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lnSpc>
                <a:spcPct val="20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【答案】</a:t>
            </a:r>
            <a:endParaRPr lang="en-US" altLang="zh-CN" sz="20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 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；√</a:t>
            </a:r>
          </a:p>
          <a:p>
            <a:pPr algn="just" eaLnBrk="0" hangingPunct="0">
              <a:lnSpc>
                <a:spcPct val="20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【解析】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）钟表上有时针、分针和秒针三根针，其中最 短的是时针，最长的是秒针。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）秒针走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圈是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秒，分针走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小格，刚好是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分钟，因此得解。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矩形 1"/>
          <p:cNvSpPr>
            <a:spLocks noChangeArrowheads="1"/>
          </p:cNvSpPr>
          <p:nvPr/>
        </p:nvSpPr>
        <p:spPr bwMode="auto">
          <a:xfrm>
            <a:off x="660400" y="1130300"/>
            <a:ext cx="11055978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认真填一填。  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               时钟先生说：我身上有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根针，走得最快的是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针；秒针走一圈是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秒，也就是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分钟。</a:t>
            </a:r>
          </a:p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）分针走半圈是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 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分，时针走半圈是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 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时，秒针走半圈是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 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秒。</a:t>
            </a:r>
          </a:p>
        </p:txBody>
      </p:sp>
      <p:pic>
        <p:nvPicPr>
          <p:cNvPr id="47109" name="Picture 5"/>
          <p:cNvPicPr>
            <a:picLocks noChangeAspect="1" noChangeArrowheads="1"/>
          </p:cNvPicPr>
          <p:nvPr/>
        </p:nvPicPr>
        <p:blipFill rotWithShape="1">
          <a:blip r:embed="rId3"/>
          <a:srcRect b="12508"/>
          <a:stretch>
            <a:fillRect/>
          </a:stretch>
        </p:blipFill>
        <p:spPr bwMode="auto">
          <a:xfrm>
            <a:off x="1338856" y="1668585"/>
            <a:ext cx="1014412" cy="8874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文本框 2"/>
          <p:cNvSpPr txBox="1">
            <a:spLocks noChangeArrowheads="1"/>
          </p:cNvSpPr>
          <p:nvPr/>
        </p:nvSpPr>
        <p:spPr bwMode="auto">
          <a:xfrm>
            <a:off x="660400" y="1225550"/>
            <a:ext cx="108585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【答案】</a:t>
            </a:r>
            <a:endParaRPr lang="en-US" altLang="zh-CN" sz="20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，秒，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【解析】</a:t>
            </a:r>
            <a:endParaRPr lang="en-US" altLang="zh-CN" sz="20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）根据钟面的知识来解答问题，钟面有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根针，时针、分针、秒针，秒针最快，秒针走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圈是 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秒，也就是 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分钟；分针走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圈是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分，时针走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大格，也 就是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小时；直接得解。</a:t>
            </a:r>
            <a:endParaRPr lang="en-US" altLang="zh-CN" sz="20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）在钟面上，共有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个大格，每个大格分成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个小格，共有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 小格，时针走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大格是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时，走半圈是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小时；分针走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小格是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分，走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大格是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分，走半圈 是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分；秒针走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小格是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秒，走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大格是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秒，走半圈是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秒；据此进行解答。</a:t>
            </a:r>
          </a:p>
          <a:p>
            <a:pPr eaLnBrk="0" hangingPunct="0">
              <a:lnSpc>
                <a:spcPct val="150000"/>
              </a:lnSpc>
            </a:pP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150000"/>
              </a:lnSpc>
            </a:pPr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矩形 98307"/>
          <p:cNvSpPr>
            <a:spLocks noChangeArrowheads="1"/>
          </p:cNvSpPr>
          <p:nvPr/>
        </p:nvSpPr>
        <p:spPr bwMode="auto">
          <a:xfrm>
            <a:off x="660399" y="1230514"/>
            <a:ext cx="9814689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选择。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）妈妈做一顿饭大约用了（　　）。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</a:t>
            </a:r>
          </a:p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）分针走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小格，秒针走（　　）。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格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圈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圈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文本框 2"/>
          <p:cNvSpPr txBox="1">
            <a:spLocks noChangeArrowheads="1"/>
          </p:cNvSpPr>
          <p:nvPr/>
        </p:nvSpPr>
        <p:spPr bwMode="auto">
          <a:xfrm>
            <a:off x="660400" y="1486946"/>
            <a:ext cx="11030030" cy="3081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lnSpc>
                <a:spcPct val="20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【答案】</a:t>
            </a:r>
            <a:endParaRPr lang="en-US" altLang="zh-CN" sz="20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 eaLnBrk="0" hangingPunct="0">
              <a:lnSpc>
                <a:spcPct val="20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B 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 eaLnBrk="0" hangingPunct="0">
              <a:lnSpc>
                <a:spcPct val="20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【解析】</a:t>
            </a:r>
            <a:endParaRPr lang="en-US" altLang="zh-CN" sz="20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 eaLnBrk="0" hangingPunct="0">
              <a:lnSpc>
                <a:spcPct val="20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秒太短，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时太长。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 eaLnBrk="0" hangingPunct="0">
              <a:lnSpc>
                <a:spcPct val="20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）分针走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小格是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分，秒针走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圈是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秒，分针走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小格， 秒针走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圈。</a:t>
            </a:r>
          </a:p>
        </p:txBody>
      </p:sp>
      <p:sp>
        <p:nvSpPr>
          <p:cNvPr id="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矩形 1"/>
          <p:cNvSpPr>
            <a:spLocks noChangeArrowheads="1"/>
          </p:cNvSpPr>
          <p:nvPr/>
        </p:nvSpPr>
        <p:spPr bwMode="auto">
          <a:xfrm>
            <a:off x="660400" y="1237064"/>
            <a:ext cx="7400925" cy="458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2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在横线里填上合适的时间单位。（时、分、秒）</a:t>
            </a:r>
          </a:p>
          <a:p>
            <a:pPr algn="just" eaLnBrk="0" hangingPunct="0">
              <a:lnSpc>
                <a:spcPct val="2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）做一次深呼吸要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 ）　　　　　 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 eaLnBrk="0" hangingPunct="0">
              <a:lnSpc>
                <a:spcPct val="2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）明明跑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米用了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 ）　　　　　　</a:t>
            </a:r>
          </a:p>
          <a:p>
            <a:pPr algn="just" eaLnBrk="0" hangingPunct="0">
              <a:lnSpc>
                <a:spcPct val="2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）小芳跳绳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下用了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 ）　　　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 eaLnBrk="0" hangingPunct="0">
              <a:lnSpc>
                <a:spcPct val="2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）爸爸每天工作约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 ）　　　　　　</a:t>
            </a:r>
          </a:p>
          <a:p>
            <a:pPr algn="just" eaLnBrk="0" hangingPunct="0">
              <a:lnSpc>
                <a:spcPct val="2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文本框 2"/>
          <p:cNvSpPr txBox="1">
            <a:spLocks noChangeArrowheads="1"/>
          </p:cNvSpPr>
          <p:nvPr/>
        </p:nvSpPr>
        <p:spPr bwMode="auto">
          <a:xfrm>
            <a:off x="660400" y="1429072"/>
            <a:ext cx="10995306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lnSpc>
                <a:spcPct val="20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【答案】</a:t>
            </a:r>
            <a:endParaRPr lang="en-US" altLang="zh-CN" sz="20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 eaLnBrk="0" hangingPunct="0">
              <a:lnSpc>
                <a:spcPct val="200000"/>
              </a:lnSpc>
            </a:pP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秒；分钟；秒；小时</a:t>
            </a:r>
            <a:endParaRPr lang="en-US" altLang="zh-CN" sz="20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 eaLnBrk="0" hangingPunct="0">
              <a:lnSpc>
                <a:spcPct val="20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【解析】</a:t>
            </a:r>
            <a:endParaRPr lang="en-US" altLang="zh-CN" sz="20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 eaLnBrk="0" hangingPunct="0">
              <a:lnSpc>
                <a:spcPct val="200000"/>
              </a:lnSpc>
            </a:pP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根据生活经验、对时间单位和数据大小的认识，可知做一次深呼吸要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用秒做单位；明明跑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50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米用了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用秒做单位，小芳跳绳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下用了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用秒做单位 ，爸爸每天工作约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用小时做单位。</a:t>
            </a:r>
          </a:p>
        </p:txBody>
      </p:sp>
      <p:sp>
        <p:nvSpPr>
          <p:cNvPr id="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矩形 1"/>
          <p:cNvSpPr>
            <a:spLocks noChangeArrowheads="1"/>
          </p:cNvSpPr>
          <p:nvPr/>
        </p:nvSpPr>
        <p:spPr bwMode="auto">
          <a:xfrm>
            <a:off x="660400" y="1288126"/>
            <a:ext cx="72009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5.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转换单位。</a:t>
            </a:r>
          </a:p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 ）秒      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240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 ）分</a:t>
            </a:r>
          </a:p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 ）分 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 ）秒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Box 1"/>
          <p:cNvSpPr txBox="1">
            <a:spLocks noChangeArrowheads="1"/>
          </p:cNvSpPr>
          <p:nvPr/>
        </p:nvSpPr>
        <p:spPr bwMode="auto">
          <a:xfrm>
            <a:off x="770932" y="1130300"/>
            <a:ext cx="10858500" cy="2696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30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、认识时间单位秒，知道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=60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秒，体会秒在生活中的应用。</a:t>
            </a:r>
          </a:p>
          <a:p>
            <a:pPr>
              <a:lnSpc>
                <a:spcPct val="30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通过观察、体验等活动，使学生初步建立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秒、几秒、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分的时间观念。</a:t>
            </a:r>
          </a:p>
          <a:p>
            <a:pPr>
              <a:lnSpc>
                <a:spcPct val="30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、通过教学，使学生体验数学与生活的密切联系，同时渗透珍惜时间、交通安全等思品教育。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学习目标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文本框 2"/>
          <p:cNvSpPr txBox="1">
            <a:spLocks noChangeArrowheads="1"/>
          </p:cNvSpPr>
          <p:nvPr/>
        </p:nvSpPr>
        <p:spPr bwMode="auto">
          <a:xfrm>
            <a:off x="749401" y="1212128"/>
            <a:ext cx="10769499" cy="3812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lnSpc>
                <a:spcPct val="25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【答案】</a:t>
            </a:r>
            <a:endParaRPr lang="en-US" altLang="zh-CN" sz="20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 eaLnBrk="0" hangingPunct="0">
              <a:lnSpc>
                <a:spcPct val="2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180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240</a:t>
            </a:r>
            <a:endParaRPr lang="zh-CN" altLang="en-US" sz="20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 eaLnBrk="0" hangingPunct="0">
              <a:lnSpc>
                <a:spcPct val="25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【解析】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2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把分化成秒要乘单位间的进率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，把时化成分要乘单位间的进率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，把秒化成分要除以单位间的进率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，把分化成秒时要除以单位间的进率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，据此进行解答。</a:t>
            </a:r>
          </a:p>
        </p:txBody>
      </p:sp>
      <p:sp>
        <p:nvSpPr>
          <p:cNvPr id="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4"/>
          <p:cNvSpPr>
            <a:spLocks noChangeArrowheads="1"/>
          </p:cNvSpPr>
          <p:nvPr/>
        </p:nvSpPr>
        <p:spPr bwMode="auto">
          <a:xfrm>
            <a:off x="3257470" y="2068734"/>
            <a:ext cx="6130925" cy="2965450"/>
          </a:xfrm>
          <a:prstGeom prst="rect">
            <a:avLst/>
          </a:prstGeom>
          <a:solidFill>
            <a:srgbClr val="C1C0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3428" name="AutoShape 7"/>
          <p:cNvSpPr>
            <a:spLocks noChangeArrowheads="1"/>
          </p:cNvSpPr>
          <p:nvPr/>
        </p:nvSpPr>
        <p:spPr bwMode="auto">
          <a:xfrm>
            <a:off x="3265408" y="2402109"/>
            <a:ext cx="6042025" cy="2489200"/>
          </a:xfrm>
          <a:prstGeom prst="roundRect">
            <a:avLst>
              <a:gd name="adj" fmla="val 46731"/>
            </a:avLst>
          </a:prstGeom>
          <a:solidFill>
            <a:srgbClr val="E2E28A"/>
          </a:solidFill>
          <a:ln>
            <a:noFill/>
          </a:ln>
          <a:effectLst>
            <a:prstShdw prst="shdw17" dist="17961" dir="13500000">
              <a:srgbClr val="888853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3429" name="Rectangle 10"/>
          <p:cNvSpPr>
            <a:spLocks noChangeArrowheads="1"/>
          </p:cNvSpPr>
          <p:nvPr/>
        </p:nvSpPr>
        <p:spPr bwMode="auto">
          <a:xfrm>
            <a:off x="5708569" y="3057748"/>
            <a:ext cx="3633788" cy="784225"/>
          </a:xfrm>
          <a:prstGeom prst="rect">
            <a:avLst/>
          </a:prstGeom>
          <a:gradFill rotWithShape="1">
            <a:gsLst>
              <a:gs pos="0">
                <a:srgbClr val="5EAA12">
                  <a:alpha val="39998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3430" name="Rectangle 11"/>
          <p:cNvSpPr>
            <a:spLocks noChangeArrowheads="1"/>
          </p:cNvSpPr>
          <p:nvPr/>
        </p:nvSpPr>
        <p:spPr bwMode="auto">
          <a:xfrm>
            <a:off x="4838620" y="3940397"/>
            <a:ext cx="4418013" cy="836612"/>
          </a:xfrm>
          <a:prstGeom prst="rect">
            <a:avLst/>
          </a:prstGeom>
          <a:gradFill rotWithShape="1">
            <a:gsLst>
              <a:gs pos="0">
                <a:srgbClr val="9EA517">
                  <a:alpha val="39998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3431" name="AutoShape 15"/>
          <p:cNvSpPr>
            <a:spLocks noChangeArrowheads="1"/>
          </p:cNvSpPr>
          <p:nvPr/>
        </p:nvSpPr>
        <p:spPr bwMode="auto">
          <a:xfrm flipV="1">
            <a:off x="3265407" y="2068734"/>
            <a:ext cx="2855912" cy="2292350"/>
          </a:xfrm>
          <a:prstGeom prst="rtTriangle">
            <a:avLst/>
          </a:prstGeom>
          <a:solidFill>
            <a:srgbClr val="C1C0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3432" name="Freeform 16"/>
          <p:cNvSpPr>
            <a:spLocks noChangeArrowheads="1"/>
          </p:cNvSpPr>
          <p:nvPr/>
        </p:nvSpPr>
        <p:spPr bwMode="auto">
          <a:xfrm>
            <a:off x="2803445" y="1573435"/>
            <a:ext cx="3273425" cy="3197225"/>
          </a:xfrm>
          <a:custGeom>
            <a:avLst/>
            <a:gdLst>
              <a:gd name="T0" fmla="*/ 0 w 2794"/>
              <a:gd name="T1" fmla="*/ 2036 h 2470"/>
              <a:gd name="T2" fmla="*/ 1206 w 2794"/>
              <a:gd name="T3" fmla="*/ 1316 h 2470"/>
              <a:gd name="T4" fmla="*/ 2159 w 2794"/>
              <a:gd name="T5" fmla="*/ 409 h 2470"/>
              <a:gd name="T6" fmla="*/ 1887 w 2794"/>
              <a:gd name="T7" fmla="*/ 363 h 2470"/>
              <a:gd name="T8" fmla="*/ 2567 w 2794"/>
              <a:gd name="T9" fmla="*/ 0 h 2470"/>
              <a:gd name="T10" fmla="*/ 2794 w 2794"/>
              <a:gd name="T11" fmla="*/ 590 h 2470"/>
              <a:gd name="T12" fmla="*/ 2522 w 2794"/>
              <a:gd name="T13" fmla="*/ 499 h 2470"/>
              <a:gd name="T14" fmla="*/ 1653 w 2794"/>
              <a:gd name="T15" fmla="*/ 1602 h 2470"/>
              <a:gd name="T16" fmla="*/ 636 w 2794"/>
              <a:gd name="T17" fmla="*/ 2470 h 2470"/>
              <a:gd name="T18" fmla="*/ 0 w 2794"/>
              <a:gd name="T19" fmla="*/ 2036 h 2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94" h="2470">
                <a:moveTo>
                  <a:pt x="0" y="2036"/>
                </a:moveTo>
                <a:cubicBezTo>
                  <a:pt x="341" y="1896"/>
                  <a:pt x="828" y="1580"/>
                  <a:pt x="1206" y="1316"/>
                </a:cubicBezTo>
                <a:cubicBezTo>
                  <a:pt x="1584" y="1052"/>
                  <a:pt x="2046" y="568"/>
                  <a:pt x="2159" y="409"/>
                </a:cubicBezTo>
                <a:lnTo>
                  <a:pt x="1887" y="363"/>
                </a:lnTo>
                <a:lnTo>
                  <a:pt x="2567" y="0"/>
                </a:lnTo>
                <a:lnTo>
                  <a:pt x="2794" y="590"/>
                </a:lnTo>
                <a:lnTo>
                  <a:pt x="2522" y="499"/>
                </a:lnTo>
                <a:cubicBezTo>
                  <a:pt x="2332" y="668"/>
                  <a:pt x="1967" y="1274"/>
                  <a:pt x="1653" y="1602"/>
                </a:cubicBezTo>
                <a:cubicBezTo>
                  <a:pt x="1451" y="1819"/>
                  <a:pt x="1067" y="2184"/>
                  <a:pt x="636" y="2470"/>
                </a:cubicBezTo>
                <a:cubicBezTo>
                  <a:pt x="397" y="2327"/>
                  <a:pt x="232" y="2185"/>
                  <a:pt x="0" y="2036"/>
                </a:cubicBezTo>
                <a:close/>
              </a:path>
            </a:pathLst>
          </a:custGeom>
          <a:gradFill rotWithShape="1">
            <a:gsLst>
              <a:gs pos="0">
                <a:srgbClr val="BC9800"/>
              </a:gs>
              <a:gs pos="100000">
                <a:srgbClr val="FFFFCC"/>
              </a:gs>
            </a:gsLst>
            <a:lin ang="5400000" scaled="1"/>
          </a:gradFill>
          <a:ln>
            <a:noFill/>
          </a:ln>
          <a:scene3d>
            <a:camera prst="legacyPerspectiveBottom">
              <a:rot lat="20699999" lon="0" rev="0"/>
            </a:camera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BC9800"/>
            </a:extrusionClr>
            <a:contourClr>
              <a:srgbClr val="BC98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>
            <a:flatTx/>
          </a:bodyPr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3433" name="AutoShape 22"/>
          <p:cNvSpPr>
            <a:spLocks noChangeArrowheads="1"/>
          </p:cNvSpPr>
          <p:nvPr/>
        </p:nvSpPr>
        <p:spPr bwMode="auto">
          <a:xfrm>
            <a:off x="5586332" y="2392585"/>
            <a:ext cx="838200" cy="511175"/>
          </a:xfrm>
          <a:prstGeom prst="roundRect">
            <a:avLst>
              <a:gd name="adj" fmla="val 4745"/>
            </a:avLst>
          </a:prstGeom>
          <a:gradFill rotWithShape="1">
            <a:gsLst>
              <a:gs pos="0">
                <a:schemeClr val="bg2"/>
              </a:gs>
              <a:gs pos="100000">
                <a:srgbClr val="EAEAEA"/>
              </a:gs>
            </a:gsLst>
            <a:lin ang="2700000" scaled="1"/>
          </a:gradFill>
          <a:ln>
            <a:noFill/>
          </a:ln>
          <a:scene3d>
            <a:camera prst="legacyPerspectiveTopRight">
              <a:rot lat="0" lon="2700000" rev="0"/>
            </a:camera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anchor="ctr">
            <a:flatTx/>
          </a:bodyPr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3434" name="AutoShape 24"/>
          <p:cNvSpPr>
            <a:spLocks noChangeArrowheads="1"/>
          </p:cNvSpPr>
          <p:nvPr/>
        </p:nvSpPr>
        <p:spPr bwMode="auto">
          <a:xfrm>
            <a:off x="4335383" y="2979960"/>
            <a:ext cx="1285875" cy="784225"/>
          </a:xfrm>
          <a:prstGeom prst="roundRect">
            <a:avLst>
              <a:gd name="adj" fmla="val 4745"/>
            </a:avLst>
          </a:prstGeom>
          <a:gradFill rotWithShape="1">
            <a:gsLst>
              <a:gs pos="0">
                <a:schemeClr val="bg2"/>
              </a:gs>
              <a:gs pos="100000">
                <a:srgbClr val="EAEAEA"/>
              </a:gs>
            </a:gsLst>
            <a:lin ang="2700000" scaled="1"/>
          </a:gradFill>
          <a:ln>
            <a:noFill/>
          </a:ln>
          <a:scene3d>
            <a:camera prst="legacyPerspectiveTopRight">
              <a:rot lat="0" lon="2700000" rev="0"/>
            </a:camera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anchor="ctr">
            <a:flatTx/>
          </a:bodyPr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3435" name="AutoShape 26"/>
          <p:cNvSpPr>
            <a:spLocks noChangeArrowheads="1"/>
          </p:cNvSpPr>
          <p:nvPr/>
        </p:nvSpPr>
        <p:spPr bwMode="auto">
          <a:xfrm>
            <a:off x="2906632" y="3583210"/>
            <a:ext cx="1682750" cy="1025525"/>
          </a:xfrm>
          <a:prstGeom prst="roundRect">
            <a:avLst>
              <a:gd name="adj" fmla="val 4745"/>
            </a:avLst>
          </a:prstGeom>
          <a:gradFill rotWithShape="1">
            <a:gsLst>
              <a:gs pos="0">
                <a:schemeClr val="bg2"/>
              </a:gs>
              <a:gs pos="100000">
                <a:srgbClr val="EAEAEA"/>
              </a:gs>
            </a:gsLst>
            <a:lin ang="2700000" scaled="1"/>
          </a:gradFill>
          <a:ln>
            <a:noFill/>
          </a:ln>
          <a:scene3d>
            <a:camera prst="legacyPerspectiveTopRight">
              <a:rot lat="0" lon="2700000" rev="0"/>
            </a:camera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anchor="ctr">
            <a:flatTx/>
          </a:bodyPr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3436" name="Rectangle 31"/>
          <p:cNvSpPr>
            <a:spLocks noChangeArrowheads="1"/>
          </p:cNvSpPr>
          <p:nvPr/>
        </p:nvSpPr>
        <p:spPr bwMode="auto">
          <a:xfrm>
            <a:off x="6286420" y="3286347"/>
            <a:ext cx="18573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lnSpc>
                <a:spcPct val="150000"/>
              </a:lnSpc>
              <a:buBlip>
                <a:blip r:embed="rId2"/>
              </a:buBlip>
            </a:pPr>
            <a:r>
              <a:rPr lang="en-US" altLang="ko-KR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HY헤드라인M"/>
                <a:sym typeface="Arial" panose="020B0604020202020204" pitchFamily="34" charset="0"/>
              </a:rPr>
              <a:t>1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HY헤드라인M"/>
                <a:sym typeface="Arial" panose="020B0604020202020204" pitchFamily="34" charset="0"/>
              </a:rPr>
              <a:t>时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HY헤드라인M"/>
                <a:sym typeface="Arial" panose="020B0604020202020204" pitchFamily="34" charset="0"/>
              </a:rPr>
              <a:t>=60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HY헤드라인M"/>
                <a:sym typeface="Arial" panose="020B0604020202020204" pitchFamily="34" charset="0"/>
              </a:rPr>
              <a:t>分</a:t>
            </a:r>
            <a:endParaRPr lang="ko-KR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HY헤드라인M"/>
              <a:cs typeface="HY헤드라인M"/>
              <a:sym typeface="Arial" panose="020B0604020202020204" pitchFamily="34" charset="0"/>
            </a:endParaRPr>
          </a:p>
        </p:txBody>
      </p:sp>
      <p:sp>
        <p:nvSpPr>
          <p:cNvPr id="103437" name="Rectangle 32"/>
          <p:cNvSpPr>
            <a:spLocks noChangeArrowheads="1"/>
          </p:cNvSpPr>
          <p:nvPr/>
        </p:nvSpPr>
        <p:spPr bwMode="auto">
          <a:xfrm>
            <a:off x="5424408" y="4257897"/>
            <a:ext cx="3246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lnSpc>
                <a:spcPct val="150000"/>
              </a:lnSpc>
              <a:buBlip>
                <a:blip r:embed="rId2"/>
              </a:buBlip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HY헤드라인M"/>
                <a:sym typeface="Arial" panose="020B0604020202020204" pitchFamily="34" charset="0"/>
              </a:rPr>
              <a:t>1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HY헤드라인M"/>
                <a:sym typeface="Arial" panose="020B0604020202020204" pitchFamily="34" charset="0"/>
              </a:rPr>
              <a:t>分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HY헤드라인M"/>
                <a:sym typeface="Arial" panose="020B0604020202020204" pitchFamily="34" charset="0"/>
              </a:rPr>
              <a:t>=60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HY헤드라인M"/>
                <a:sym typeface="Arial" panose="020B0604020202020204" pitchFamily="34" charset="0"/>
              </a:rPr>
              <a:t>秒</a:t>
            </a:r>
            <a:endParaRPr lang="en-US" altLang="zh-CN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HY헤드라인M"/>
              <a:sym typeface="Arial" panose="020B0604020202020204" pitchFamily="34" charset="0"/>
            </a:endParaRPr>
          </a:p>
        </p:txBody>
      </p:sp>
      <p:sp>
        <p:nvSpPr>
          <p:cNvPr id="103438" name="Rectangle 32"/>
          <p:cNvSpPr>
            <a:spLocks noChangeArrowheads="1"/>
          </p:cNvSpPr>
          <p:nvPr/>
        </p:nvSpPr>
        <p:spPr bwMode="auto">
          <a:xfrm>
            <a:off x="4694157" y="3213322"/>
            <a:ext cx="4318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r>
              <a:rPr lang="zh-CN" altLang="en-US" sz="32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HY헤드라인M"/>
                <a:sym typeface="Arial" panose="020B0604020202020204" pitchFamily="34" charset="0"/>
              </a:rPr>
              <a:t>分</a:t>
            </a:r>
            <a:endParaRPr lang="en-US" altLang="zh-CN" sz="32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HY헤드라인M"/>
              <a:sym typeface="Arial" panose="020B0604020202020204" pitchFamily="34" charset="0"/>
            </a:endParaRPr>
          </a:p>
        </p:txBody>
      </p:sp>
      <p:sp>
        <p:nvSpPr>
          <p:cNvPr id="103439" name="Rectangle 32"/>
          <p:cNvSpPr>
            <a:spLocks noChangeArrowheads="1"/>
          </p:cNvSpPr>
          <p:nvPr/>
        </p:nvSpPr>
        <p:spPr bwMode="auto">
          <a:xfrm>
            <a:off x="5789532" y="2481485"/>
            <a:ext cx="4318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HY헤드라인M"/>
                <a:sym typeface="Arial" panose="020B0604020202020204" pitchFamily="34" charset="0"/>
              </a:rPr>
              <a:t>时</a:t>
            </a:r>
            <a:endParaRPr lang="en-US" altLang="zh-CN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HY헤드라인M"/>
              <a:sym typeface="Arial" panose="020B0604020202020204" pitchFamily="34" charset="0"/>
            </a:endParaRPr>
          </a:p>
        </p:txBody>
      </p:sp>
      <p:sp>
        <p:nvSpPr>
          <p:cNvPr id="103440" name="Rectangle 32"/>
          <p:cNvSpPr>
            <a:spLocks noChangeArrowheads="1"/>
          </p:cNvSpPr>
          <p:nvPr/>
        </p:nvSpPr>
        <p:spPr bwMode="auto">
          <a:xfrm>
            <a:off x="3420982" y="3922935"/>
            <a:ext cx="4318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r>
              <a:rPr lang="zh-CN" altLang="en-US" sz="4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HY헤드라인M"/>
                <a:sym typeface="Arial" panose="020B0604020202020204" pitchFamily="34" charset="0"/>
              </a:rPr>
              <a:t>秒</a:t>
            </a:r>
            <a:endParaRPr lang="en-US" altLang="zh-CN" sz="40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HY헤드라인M"/>
              <a:sym typeface="Arial" panose="020B0604020202020204" pitchFamily="34" charset="0"/>
            </a:endParaRPr>
          </a:p>
        </p:txBody>
      </p:sp>
      <p:sp>
        <p:nvSpPr>
          <p:cNvPr id="103441" name="Rectangle 31"/>
          <p:cNvSpPr>
            <a:spLocks noChangeArrowheads="1"/>
          </p:cNvSpPr>
          <p:nvPr/>
        </p:nvSpPr>
        <p:spPr bwMode="auto">
          <a:xfrm>
            <a:off x="3567033" y="2438622"/>
            <a:ext cx="1247775" cy="3603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lnSpc>
                <a:spcPct val="150000"/>
              </a:lnSpc>
            </a:pP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HY헤드라인M"/>
                <a:sym typeface="Arial" panose="020B0604020202020204" pitchFamily="34" charset="0"/>
              </a:rPr>
              <a:t>时间单位</a:t>
            </a:r>
            <a:endParaRPr lang="ko-KR" altLang="en-US" sz="2000" kern="0">
              <a:solidFill>
                <a:srgbClr val="FF0000"/>
              </a:solidFill>
              <a:latin typeface="Arial" panose="020B0604020202020204" pitchFamily="34" charset="0"/>
              <a:ea typeface="HY헤드라인M"/>
              <a:cs typeface="HY헤드라인M"/>
              <a:sym typeface="Arial" panose="020B0604020202020204" pitchFamily="34" charset="0"/>
            </a:endParaRPr>
          </a:p>
        </p:txBody>
      </p:sp>
      <p:sp>
        <p:nvSpPr>
          <p:cNvPr id="1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animBg="1"/>
      <p:bldP spid="103428" grpId="0" animBg="1"/>
      <p:bldP spid="103429" grpId="0" animBg="1"/>
      <p:bldP spid="103430" grpId="0" animBg="1"/>
      <p:bldP spid="103431" grpId="0" animBg="1"/>
      <p:bldP spid="103432" grpId="0" animBg="1"/>
      <p:bldP spid="103433" grpId="0" animBg="1"/>
      <p:bldP spid="103434" grpId="0" animBg="1"/>
      <p:bldP spid="103435" grpId="0" animBg="1"/>
      <p:bldP spid="103436" grpId="0"/>
      <p:bldP spid="103437" grpId="0"/>
      <p:bldP spid="103438" grpId="0"/>
      <p:bldP spid="103439" grpId="0"/>
      <p:bldP spid="103440" grpId="0"/>
      <p:bldP spid="10344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矩形 2"/>
          <p:cNvSpPr>
            <a:spLocks noChangeArrowheads="1"/>
          </p:cNvSpPr>
          <p:nvPr/>
        </p:nvSpPr>
        <p:spPr bwMode="auto">
          <a:xfrm>
            <a:off x="660400" y="1068408"/>
            <a:ext cx="7205663" cy="3690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判断。</a:t>
            </a:r>
          </a:p>
          <a:p>
            <a:pPr>
              <a:lnSpc>
                <a:spcPct val="20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）小明用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秒写完了一篇作文。 （　　）</a:t>
            </a:r>
          </a:p>
          <a:p>
            <a:pPr>
              <a:lnSpc>
                <a:spcPct val="20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）秒针在钟面上走一圈是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秒，也就是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分。（       ）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  <p:sp>
        <p:nvSpPr>
          <p:cNvPr id="7" name="文本框 2"/>
          <p:cNvSpPr txBox="1">
            <a:spLocks noChangeArrowheads="1"/>
          </p:cNvSpPr>
          <p:nvPr/>
        </p:nvSpPr>
        <p:spPr bwMode="auto">
          <a:xfrm>
            <a:off x="609600" y="3063565"/>
            <a:ext cx="10909300" cy="2540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zh-CN" altLang="en-US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【答案】</a:t>
            </a:r>
            <a:endParaRPr lang="en-US" altLang="zh-CN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 </a:t>
            </a: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</a:t>
            </a:r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√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【解析】</a:t>
            </a:r>
            <a:endParaRPr lang="en-US" altLang="zh-CN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）根据生活经验、对时间单位和数据大小的认识，可知计量小明写完了一篇作文用的时间应用“分钟”做单位，据此解答。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）秒针在钟面上走一圈，走过了</a:t>
            </a:r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 </a:t>
            </a: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大格。每一大格是</a:t>
            </a:r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秒，所以共走过</a:t>
            </a:r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5×12=60</a:t>
            </a: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（秒），即</a:t>
            </a:r>
            <a:r>
              <a: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矩形 1"/>
          <p:cNvSpPr>
            <a:spLocks noChangeArrowheads="1"/>
          </p:cNvSpPr>
          <p:nvPr/>
        </p:nvSpPr>
        <p:spPr bwMode="auto">
          <a:xfrm>
            <a:off x="660400" y="1280651"/>
            <a:ext cx="738505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分针从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走到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，分针走了（　　）。</a:t>
            </a:r>
          </a:p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           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 </a:t>
            </a:r>
          </a:p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　　　　　　　　     　　　     　　　　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框 2"/>
          <p:cNvSpPr txBox="1">
            <a:spLocks noChangeArrowheads="1"/>
          </p:cNvSpPr>
          <p:nvPr/>
        </p:nvSpPr>
        <p:spPr bwMode="auto">
          <a:xfrm>
            <a:off x="739775" y="3261149"/>
            <a:ext cx="1089278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【答案】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【解析】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钟面上的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个数字把钟面平均分成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大格，时针走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大格是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小时，分针走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大 格是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分，分针从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走到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，分针走过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个大格，即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3×5=15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分。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矩形 2"/>
          <p:cNvSpPr>
            <a:spLocks noChangeArrowheads="1"/>
          </p:cNvSpPr>
          <p:nvPr/>
        </p:nvSpPr>
        <p:spPr bwMode="auto">
          <a:xfrm>
            <a:off x="521504" y="1125538"/>
            <a:ext cx="1099739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时针在钟面上走一圈是（   ）时；分针在钟面上走一圈是（   ）分，等于（   ）时；秒针在钟面上走一圈是（   ）秒，等于（   ）分。</a:t>
            </a:r>
          </a:p>
        </p:txBody>
      </p:sp>
      <p:sp>
        <p:nvSpPr>
          <p:cNvPr id="108547" name="AutoShape 7" descr="data:image/jpeg;base64,/9j/4AAQSkZJRgABAQAAAQABAAD/2wBDAAgGBgcGBQgHBwcJCQgKDBQNDAsLDBkSEw8UHRofHh0aHBwgJC4nICIsIxwcKDcpLDAxNDQ0Hyc5PTgyPC4zNDL/2wBDAQkJCQwLDBgNDRgyIRwhMjIyMjIyMjIyMjIyMjIyMjIyMjIyMjIyMjIyMjIyMjIyMjIyMjIyMjIyMjIyMjIyMjL/wAARCADcAFUDASIAAhEBAxEB/8QAHAAAAgMAAwEAAAAAAAAAAAAAAAcEBQYBAgMI/8QAQBAAAQMDAQUECAMFBwUAAAAAAQACAwQFEQYSEyExQQdRYXEUIjKBkbHB0RVCoSNScrLhMzQ2YoKSonTC4vDx/8QAGgEAAgMBAQAAAAAAAAAAAAAAAAQCAwUGAf/EAC8RAAICAgEDAQUHBQAAAAAAAAABAgMEERIhMUFRMjNhgbEFEyIjcaHwFJHB0eH/2gAMAwEAAhEDEQA/AH+qTU98kstAx1NC2armfsQsecNGBkud4AD5K7WF17Wsp3ZdxMVOA0eMj8fJirtlxg2V2y4xbKS3dplxpbgIrxFBNTF2HPgYWuZ4gZ4jwTRgnjqYI54XtfFI0OY5pyHA8ivm6peX1D/A4W20VrxtlgbbLmHuowf2crRkxZ6EdW+XEJOjJafGbFacjT1NjfQo1FcKS404qKOpjniP5o3ZH9FJWgnvsPb2CEIQAIQhAAhCEACT3aDXGtudS2HLooJGtkcOQIBDR8d4fcmzWR1MsDo6WZsEjhjeFm0W+IHLPmlxr21Uli0vR0VIHHeVJkkkecvlfsnLnHqeKVytuD9BfJ24MW7Rt1H+rKlOjY/m3j3qtoq+Oa41FOzBMUe0XeOeITgq9P2mC2QxR0kbmmNp3hHruJGc55rNVUpt/AQjW5bKXR2nbZdmmWjulwoLjCP2rIpBxH7w4cvA8kz6Cklo6cRTVs9W4fnmDdr/AIgJLk1Om7vFW0bzhjstz1HVrvAhOW03OC8WyGtpz6kjeR5tPUHxBT2HOLXF90OY0l7PkmoQhPDYIQhAAhCEACWHbTI5lipdhxa4bxwI8mj6pnpW9tI2rVSNzgFkvH/YqMj3b+X1Kr/Y/t9RP6XttZvpbhu9ml2DHtH8xJHL3p9sm9I0/b5c52qZn6Nx9Fk209vh0eKeFhE7WcMcsD/4r2yTb7SVHx4xh0fwcfusrFyfvpzYu1xl+qKS5xtla5jhwKk6BvbrXeHWyofinqnYbnk2Toffy+C8a/2is/VtIeJGkhzTnI5jxXrm4TU14F+ThJSQ/kKm0veBfLDBVOI3wG7mHc8c/jwPvVytmMlJKSNSLUltAhCFI9BCEIAEr+2dubVS927m/wC1NBLXtiZtWalPhMP+I+yoyfdv5fUpv92/55FVYtYFsLLdVwTSvI2GOibtF3mO9MnSc23YaiE84pyceYH2KyfZfp2mrIKm4zvY2Ti1hd3Du/8Ae5aWwH0e53Wjzw9oe4/YrHrdcMlqC1v6lEotcZfqFf7RVFPxJV7X+0VRT8ypWdxWZouzy7eg3x9vkdiGrGG56SDl8RkfBNhfPbZZKeojqIXbMsbg9pHQg5CfFqr47pa6atj9maMPx3HqPcchPYNm4uD8DeJPacfQmIQhPjgIQhAAl92sxben6d3dI9vxYfsmCsZ2mRbzSwOPYqG/qHD6qjJ90yq/3bE1ojUEVJE+3TSiNxdtRknAdnp5rX0Eu71O054TxlufHH9EprdaJrxcmUcPDPF7sZ2R9+5Mllobpx1AY9vDXjaL3FxJGOp8Fh3V1VZSmn1fgWnvhv0L2v8AaKop+ZV7cPbKop+ZV1vcWmQnpk9mVz3tDU2x7vWgdvYx/ldz/X5pbPI2sZGcZwrjSFy/DNT0krnYilduZPJ3D54KMezhamFE+FiY7kIHJC3TXBCEIAFm9dw73R9aerNh/wAHBaRVeo6f0rTdyh6up348wM/RV2rcGvgQsW4NCM7OYoIbvVPlAy2Yt+AOPmVuNbPpqq2sdTtAMbwfofmlFT3l1h1DUSYcYZH5eG8x1BHxW1i1BQ3mjkjp6hsjyzi1p4jzB4jiuayo2xs5pbi9dSiMk6nH1LR8u/o4ZermAnzwqercWMe8N2iASG957lMt0u8toaecbiPdzUWo5lNye0mIye+pnKSwwU9SK6ofJNcHHafMXkAE9AP3emFYTR72Ms25GZ/NG8tcPIjktLZ7ZYKy6x2i5XwQXaZocyjibksyMtD3EbIcRx2c5XW76Vls97p6Oonb6LO71aojADB7RPcQOKnOq7SnJEp129JMZejKmrqtKUEtbVelT7BaZyMOeASAXD97ofEZ6q+WP0HLTx0tTQ0tWKqjBbU0k44byGQc8eDmuB8VsFsVtuKb7mnBtxW+4IQhTJguksYlhfG7k9paffwXdCAPknVNK6C8yRbJ2uDcd5BLfomtoXRjKOzNl2AZn+s92OZ6n6BZDtJpG2/WD5XNxGyr2j/C4h/1KZNjvQhtkbGOBAbjgudzZqMYwn7PXfyFsdLen4MoyI0N0rqJ3DZece4/YrtSwtqLrSQyexJOxrs9xcMrvfJB+PtqukoG18vsoz5HQztlZ7bHBw8wcrymalBMTsSjNr0ZjtNHUj+1mrssEs8T6q7CW4xho4simMm04kZAAHA8M5A6p9dodpN30nPAwtbMXBkbncMF/qc+71ld2urobjTsuVOItudg23AAO4dCefBZXtB1DFHanUFMXPldI0ve0eq3ZO1jPU5A5LetklW5GjZJKDZF0pQ3PTTNL097lL7hU088FS5z9s7ZdvGjI545JipQXrXEV5ktE8MMkM9DLvZNrGCeHLHTgU3Y3tlja9py1wBB8CoU2KUpJfzoRqmpOWjshCEwXAhCEAJbtntuakVLW/2kAfnxYcH9CEutP6vrLc6OhdA+qYSGRhh9cdw48CE9u0+3iq0/DUEZ3Muy7+F4wf1wlD2aWBlXqKeSoaCadxjAPf1+nxKyctQSmrFtd18/+iuvzHFGjuUdRNQx1MsWwGkcOvFR3SCWMOHPAymLfbIx1qmYMbT4zs+fRKeWp9E3U7ziHaEUp/dDj6rvc7gf4lm40JQ3XJaZTk1cZr4lvR3autu0KWcsa7iWEBzSe/BUStraqvGKicvG0XchwycnHvXV/NeRV7snrjvoKcpa1s82RtjBAHPmSnlpGs9O0rb5ScubEI3ebfV+iSCaXZlV7yyVVKTxhnyPJwz8wUzgy1br1GcSWp6NwhCFsGkCEIQBXX6g/E7FW0eMulicG/xcx+oCRemriyz6onikOx6U0Stz1IGHDz4A/FfQq+cu1Szutt2qZIcs3Uwnic3gQx/Hh5H5LPzqVYkn56f6F7vwzjNDLqLu6aIDayOiX9ypI31VXSSNBhnDmkHucqDR991Dd7g2haY5Ym8ZJXNIcB0HDgSfuthfbfLSCGZ7i5x9VxPfzH1WCq7Me/jOW2yGQ3OHLXYXtk1O2nJtl2k2JYHGNs7uRwcYd3HxWifX0ccW9fVwCPntbwY+axmpbQ06kLt5uo6xu8Y7GRt8iPr71XVenpqSifUO2tpmMgswDk9Ct7+khclOL1sZq+yLMqp5Fa/D57eO5uaC6Mu1RIaUE0kJwZSMbx/cPAfZMvsxqdi8VtMTgSwB4Hi13/klxZ6AW21U9Nj1mty/xceJWx0LUej6vo8nhIHxn3tP1ASdUoxvXHtsy65JXLj2HOhCFuGsCEIQAJddq1lbWW2Gs2eABp5T/ld7J9x+aYqhXe3x3W01NDJ7M0ZaD3HofccFVXQ5wcSFkeUWhI9kEEFE2ofUNG9Er2uz3ggfL5rb6rEFdRyshAzjab5jilJUXeo0bqOXfRP9HqHHeNbzjlb6rsDrnhkLRQa8tFc5kcVVtzPOGxhrtonywuay4ZDblGO03srhYnXp+Snudrp7xQ+jz5aWnaY9vNh7wqyGxXJxp4bhepqqhpnh8dOc4yOWclaSdm7qXDZLQ71gD3FeRTVeROMNRfRiEb7ak4RlpM4VhYpvRtQ26bOA2pZnyJx9VXrtE8xzRyDmx4d8DlVxemmUxemmfRAQurHB7A4ciMoXSG4dkIQgAQhCAEf21aZJLrhBHkTDejA5SNHrD3t4+5UvZJpJtXRS3VzA6V/BhI5Nz9cE/BPLU9nbfLFUUmAZcbcJPR45fHl70pNC3+PTstTY5DupGEljHcCWEkjzxktPdhZGenGLj14vr0/f99C6SjZp9mTdTW4wBsoHFh2XeR/qs4VsrpVxVrJA97dl4wTlY0gtcWnmDhY2JPcXH0FcyKU+S8nC4d7J8lyuDyKbFD6Btr97a6ST96Fjvi0IXhYH7enba7vpo/5QhdHF7imbkXtIsUIQpHoIQhAAkF24aTdTztvlIwtDiXuLeBB/N9Hf7k/VV6hs0V+stRQShv7RuWE/lcOR+nkSq7Y8ltd0QsjtdO4h+yTTNRfYpbncKueZjCWwxySuLRjrgnzV/qi2ihrmvYBsPGycdCP6fJVWkLu3SNVVacq3+jSxSOMIecbTSTw8wcg+QKvrtVx18D2mRrnn1m44nK5jKtayN8X/AI0U2KE6viZlCFweR8lcZY9tN/4Ztn/Sx/yhC9bEzd6ftzO6mj/lCF0UF+FG3H2UWCEKuprzS1U87I3gsiDcPz7WeHAd2eGV7KcYtRb6slssUKOK2nJwJOPLkVz6ZBgHbzk45dVID3JwFGkeQcg4XeSeMDG8b8VDknjPJ7fig9Qpe2PR34vSfi1LGDUN9vA/NyHxHDzAUTsi0nBNps10n94mJc4u5gDOB7vumtVCCohkgm2HxvaWuaTzCXsstXoueeJsc0lE79o2SKIv9UnmQOOQTgrK+0K5cNJbTfVIpaUJbfZlRe6H8Pu88A9nO00+BUBrDK9sbRlzyGjzPBSLjfKW61EW6375XZO1uHhuPEkYCtdJ219XqS3mSMiAP3pcRwIb/XA96z6IWSUYyi0/iZ9lf5ul2Y56eIQU0UI5RsDfgMIXqhdKaoKvp7PSU23uw/DxjBeTsjJOB3DJVghRcItptdUGiL6BBw4Hh4rkUMI5bWe/KkoUgIstDFJx2QTjHEqHJbtnOItryKtkIAzstM1p4xEeYKi1cQqaaSBz3sDxjaYcOHiCtYujo43e0xp8wouO1pnu0+jPnTV+i9UQSie1V09RCwlzYg71eYPAdOIHA8O4ph9nNHX1FOamqgkpThrHRPZsluPWOe/iefcmPuIQeETB/pC7tAAwAB5KpUrkm32KlWlJP0OUIQryw//Z"/>
          <p:cNvSpPr>
            <a:spLocks noChangeAspect="1" noChangeArrowheads="1"/>
          </p:cNvSpPr>
          <p:nvPr/>
        </p:nvSpPr>
        <p:spPr bwMode="auto">
          <a:xfrm>
            <a:off x="1668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21504" y="2248423"/>
            <a:ext cx="10997396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【答案】</a:t>
            </a:r>
            <a:endParaRPr lang="en-US" altLang="zh-CN" sz="20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20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【解析】</a:t>
            </a:r>
            <a:endParaRPr lang="en-US" altLang="zh-CN" sz="20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在钟面上，共有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个大格， 每个大格分成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个小格，共有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个小格，时针走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大格是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时；分针走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小格是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分，走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大格是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分，走一圈是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分；秒针走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小格是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秒，走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大格是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秒，走一圈是</a:t>
            </a:r>
            <a:r>
              <a:rPr lang="en-US" altLang="zh-CN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秒；据此进行解答。</a:t>
            </a:r>
          </a:p>
          <a:p>
            <a:pPr>
              <a:lnSpc>
                <a:spcPct val="150000"/>
              </a:lnSpc>
            </a:pPr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Box 4"/>
          <p:cNvSpPr txBox="1">
            <a:spLocks noChangeArrowheads="1"/>
          </p:cNvSpPr>
          <p:nvPr/>
        </p:nvSpPr>
        <p:spPr bwMode="auto">
          <a:xfrm>
            <a:off x="660400" y="1311074"/>
            <a:ext cx="7183437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转换单位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130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 ）分（     ）秒         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 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 ）秒            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 ）秒     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320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 ）分（     ）秒</a:t>
            </a:r>
          </a:p>
        </p:txBody>
      </p:sp>
      <p:sp>
        <p:nvSpPr>
          <p:cNvPr id="5" name="文本框 2"/>
          <p:cNvSpPr txBox="1">
            <a:spLocks noChangeArrowheads="1"/>
          </p:cNvSpPr>
          <p:nvPr/>
        </p:nvSpPr>
        <p:spPr bwMode="auto">
          <a:xfrm>
            <a:off x="658812" y="3733443"/>
            <a:ext cx="10860088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【答案】</a:t>
            </a:r>
            <a:endParaRPr lang="en-US" altLang="zh-CN" sz="20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330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【解析】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把分化成秒要乘单位间的进率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，把时化成分要乘单位间的进率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，把秒化成分要除以单位间的进率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，把分化成秒时要除以单位间的进率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，据此进行解答。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矩形 1"/>
          <p:cNvSpPr>
            <a:spLocks noChangeArrowheads="1"/>
          </p:cNvSpPr>
          <p:nvPr/>
        </p:nvSpPr>
        <p:spPr bwMode="auto">
          <a:xfrm>
            <a:off x="763186" y="1263449"/>
            <a:ext cx="1172589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5.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小明从一楼到二楼用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秒，他用同样的速度从一楼到四楼，一共用了（　　）秒。</a:t>
            </a:r>
          </a:p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</a:t>
            </a:r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80</a:t>
            </a:r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矩形 1"/>
          <p:cNvSpPr>
            <a:spLocks noChangeArrowheads="1"/>
          </p:cNvSpPr>
          <p:nvPr/>
        </p:nvSpPr>
        <p:spPr bwMode="auto">
          <a:xfrm>
            <a:off x="660400" y="3238974"/>
            <a:ext cx="108585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【答案】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【解析】</a:t>
            </a:r>
            <a:endParaRPr lang="en-US" altLang="zh-CN" sz="20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根据题意，从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楼到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楼共走了 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2﹣1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 个楼层，那么每个楼层用的时间是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20÷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2﹣1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=20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秒；从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楼到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楼需走 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4﹣1=3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个楼层，因此从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楼到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楼需要的时间是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20×3=60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（秒）， 据此解答。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6" t="96" r="11820" b="913"/>
          <a:stretch>
            <a:fillRect/>
          </a:stretch>
        </p:blipFill>
        <p:spPr>
          <a:xfrm>
            <a:off x="0" y="737042"/>
            <a:ext cx="4028622" cy="5429596"/>
          </a:xfrm>
          <a:custGeom>
            <a:avLst/>
            <a:gdLst>
              <a:gd name="connsiteX0" fmla="*/ 0 w 4028622"/>
              <a:gd name="connsiteY0" fmla="*/ 0 h 5429596"/>
              <a:gd name="connsiteX1" fmla="*/ 3222898 w 4028622"/>
              <a:gd name="connsiteY1" fmla="*/ 0 h 5429596"/>
              <a:gd name="connsiteX2" fmla="*/ 4028622 w 4028622"/>
              <a:gd name="connsiteY2" fmla="*/ 2714798 h 5429596"/>
              <a:gd name="connsiteX3" fmla="*/ 3222898 w 4028622"/>
              <a:gd name="connsiteY3" fmla="*/ 5429596 h 5429596"/>
              <a:gd name="connsiteX4" fmla="*/ 0 w 4028622"/>
              <a:gd name="connsiteY4" fmla="*/ 5429596 h 5429596"/>
              <a:gd name="connsiteX5" fmla="*/ 0 w 4028622"/>
              <a:gd name="connsiteY5" fmla="*/ 0 h 5429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8622" h="5429596">
                <a:moveTo>
                  <a:pt x="0" y="0"/>
                </a:moveTo>
                <a:lnTo>
                  <a:pt x="3222898" y="0"/>
                </a:lnTo>
                <a:lnTo>
                  <a:pt x="4028622" y="2714798"/>
                </a:lnTo>
                <a:lnTo>
                  <a:pt x="3222898" y="5429596"/>
                </a:lnTo>
                <a:lnTo>
                  <a:pt x="0" y="5429596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3" name="组合 2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969A9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5400" b="1" dirty="0">
                      <a:solidFill>
                        <a:srgbClr val="969A96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  <a:endParaRPr kumimoji="0" lang="zh-CN" altLang="en-US" sz="5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69A9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 时、分、秒 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969A96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  <p:sp>
        <p:nvSpPr>
          <p:cNvPr id="15" name="矩形 14"/>
          <p:cNvSpPr/>
          <p:nvPr/>
        </p:nvSpPr>
        <p:spPr>
          <a:xfrm>
            <a:off x="11500639" y="6166639"/>
            <a:ext cx="691361" cy="691361"/>
          </a:xfrm>
          <a:prstGeom prst="rect">
            <a:avLst/>
          </a:prstGeom>
          <a:solidFill>
            <a:srgbClr val="969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" name="直接连接符 16"/>
          <p:cNvCxnSpPr>
            <a:stCxn id="15" idx="1"/>
          </p:cNvCxnSpPr>
          <p:nvPr/>
        </p:nvCxnSpPr>
        <p:spPr>
          <a:xfrm flipH="1">
            <a:off x="0" y="6512320"/>
            <a:ext cx="11500639" cy="240"/>
          </a:xfrm>
          <a:prstGeom prst="line">
            <a:avLst/>
          </a:prstGeom>
          <a:ln w="57150">
            <a:solidFill>
              <a:srgbClr val="969A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0" y="386080"/>
            <a:ext cx="3190240" cy="0"/>
          </a:xfrm>
          <a:prstGeom prst="line">
            <a:avLst/>
          </a:prstGeom>
          <a:ln w="57150">
            <a:solidFill>
              <a:srgbClr val="969A96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Box 1"/>
          <p:cNvSpPr txBox="1">
            <a:spLocks noChangeArrowheads="1"/>
          </p:cNvSpPr>
          <p:nvPr/>
        </p:nvSpPr>
        <p:spPr bwMode="auto">
          <a:xfrm>
            <a:off x="660400" y="1459349"/>
            <a:ext cx="7188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学习重点</a:t>
            </a:r>
            <a:r>
              <a:rPr lang="en-US" altLang="zh-CN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】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知道时间单位秒，理解并掌握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=60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秒。</a:t>
            </a:r>
          </a:p>
          <a:p>
            <a:pPr>
              <a:lnSpc>
                <a:spcPct val="150000"/>
              </a:lnSpc>
            </a:pPr>
            <a:r>
              <a:rPr lang="en-US" altLang="zh-CN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学习难点</a:t>
            </a:r>
            <a:r>
              <a:rPr lang="en-US" altLang="zh-CN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】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初步建立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秒、几秒、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分的时间观念。</a:t>
            </a:r>
            <a:endParaRPr lang="zh-CN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学习重难点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7" name="图片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77146" y="3589922"/>
            <a:ext cx="1209675" cy="182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898" name="圆角矩形标注 2"/>
          <p:cNvSpPr>
            <a:spLocks noChangeArrowheads="1"/>
          </p:cNvSpPr>
          <p:nvPr/>
        </p:nvSpPr>
        <p:spPr bwMode="auto">
          <a:xfrm>
            <a:off x="3473469" y="1471229"/>
            <a:ext cx="3240087" cy="1103312"/>
          </a:xfrm>
          <a:prstGeom prst="wedgeRoundRectCallout">
            <a:avLst>
              <a:gd name="adj1" fmla="val -50491"/>
              <a:gd name="adj2" fmla="val 71856"/>
              <a:gd name="adj3" fmla="val 16667"/>
            </a:avLst>
          </a:prstGeom>
          <a:solidFill>
            <a:srgbClr val="64EA9A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在新年钟声敲响的时刻，经常用什么来表示时间？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1923" name="云形标注 3"/>
          <p:cNvSpPr>
            <a:spLocks noChangeArrowheads="1"/>
          </p:cNvSpPr>
          <p:nvPr/>
        </p:nvSpPr>
        <p:spPr bwMode="auto">
          <a:xfrm>
            <a:off x="8469132" y="1562049"/>
            <a:ext cx="1655763" cy="1728787"/>
          </a:xfrm>
          <a:prstGeom prst="cloudCallout">
            <a:avLst>
              <a:gd name="adj1" fmla="val 50718"/>
              <a:gd name="adj2" fmla="val 5278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1924" name="Rectangle 9"/>
          <p:cNvSpPr>
            <a:spLocks noChangeArrowheads="1"/>
          </p:cNvSpPr>
          <p:nvPr/>
        </p:nvSpPr>
        <p:spPr bwMode="auto">
          <a:xfrm>
            <a:off x="9178367" y="2174514"/>
            <a:ext cx="441146" cy="5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</a:t>
            </a:r>
          </a:p>
        </p:txBody>
      </p:sp>
      <p:sp>
        <p:nvSpPr>
          <p:cNvPr id="81925" name="圆角矩形标注 5"/>
          <p:cNvSpPr>
            <a:spLocks noChangeArrowheads="1"/>
          </p:cNvSpPr>
          <p:nvPr/>
        </p:nvSpPr>
        <p:spPr bwMode="auto">
          <a:xfrm>
            <a:off x="4008439" y="3123502"/>
            <a:ext cx="3240088" cy="647700"/>
          </a:xfrm>
          <a:prstGeom prst="wedgeRoundRectCallout">
            <a:avLst>
              <a:gd name="adj1" fmla="val -46463"/>
              <a:gd name="adj2" fmla="val 99491"/>
              <a:gd name="adj3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秒是比分更小的时间单位。</a:t>
            </a:r>
          </a:p>
        </p:txBody>
      </p:sp>
      <p:pic>
        <p:nvPicPr>
          <p:cNvPr id="80902" name="Picture 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16849" y="2477271"/>
            <a:ext cx="2315200" cy="3300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温故而知新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nimBg="1"/>
      <p:bldP spid="81924" grpId="0"/>
      <p:bldP spid="819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5" name="Group 140"/>
          <p:cNvGrpSpPr/>
          <p:nvPr/>
        </p:nvGrpSpPr>
        <p:grpSpPr bwMode="auto">
          <a:xfrm>
            <a:off x="3625885" y="1892859"/>
            <a:ext cx="4249738" cy="3540125"/>
            <a:chOff x="748" y="1117"/>
            <a:chExt cx="3600" cy="3000"/>
          </a:xfrm>
        </p:grpSpPr>
        <p:grpSp>
          <p:nvGrpSpPr>
            <p:cNvPr id="82946" name="Group 139"/>
            <p:cNvGrpSpPr/>
            <p:nvPr/>
          </p:nvGrpSpPr>
          <p:grpSpPr bwMode="auto">
            <a:xfrm>
              <a:off x="748" y="1117"/>
              <a:ext cx="3600" cy="3000"/>
              <a:chOff x="748" y="1117"/>
              <a:chExt cx="3600" cy="3000"/>
            </a:xfrm>
          </p:grpSpPr>
          <p:pic>
            <p:nvPicPr>
              <p:cNvPr id="82947" name="Picture 133" descr="u1jx01_3_0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8" y="1117"/>
                <a:ext cx="3600" cy="3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948" name="Picture 135" descr="u1jx01_3_0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7093217">
                <a:off x="2015" y="2517"/>
                <a:ext cx="998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2949" name="Picture 134" descr="u1jx01_3_0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8171">
              <a:off x="1974" y="2583"/>
              <a:ext cx="770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2950" name="Picture 145" descr="u1jx01_3_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3282">
            <a:off x="5519773" y="2477059"/>
            <a:ext cx="711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51" name="Rectangle 9"/>
          <p:cNvSpPr>
            <a:spLocks noChangeArrowheads="1"/>
          </p:cNvSpPr>
          <p:nvPr/>
        </p:nvSpPr>
        <p:spPr bwMode="auto">
          <a:xfrm>
            <a:off x="655074" y="1262259"/>
            <a:ext cx="1723549" cy="5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钟面上的秒针</a:t>
            </a:r>
          </a:p>
        </p:txBody>
      </p:sp>
      <p:cxnSp>
        <p:nvCxnSpPr>
          <p:cNvPr id="82952" name="直接箭头连接符 17"/>
          <p:cNvCxnSpPr>
            <a:cxnSpLocks noChangeShapeType="1"/>
          </p:cNvCxnSpPr>
          <p:nvPr/>
        </p:nvCxnSpPr>
        <p:spPr bwMode="auto">
          <a:xfrm flipH="1">
            <a:off x="3625886" y="3881996"/>
            <a:ext cx="1774825" cy="387350"/>
          </a:xfrm>
          <a:prstGeom prst="straightConnector1">
            <a:avLst/>
          </a:prstGeom>
          <a:noFill/>
          <a:ln w="25400">
            <a:solidFill>
              <a:srgbClr val="953735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53" name="直接箭头连接符 18"/>
          <p:cNvCxnSpPr>
            <a:cxnSpLocks noChangeShapeType="1"/>
          </p:cNvCxnSpPr>
          <p:nvPr/>
        </p:nvCxnSpPr>
        <p:spPr bwMode="auto">
          <a:xfrm>
            <a:off x="5735673" y="3856597"/>
            <a:ext cx="1922462" cy="827087"/>
          </a:xfrm>
          <a:prstGeom prst="straightConnector1">
            <a:avLst/>
          </a:prstGeom>
          <a:noFill/>
          <a:ln w="25400">
            <a:solidFill>
              <a:srgbClr val="953735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954" name="直接箭头连接符 19"/>
          <p:cNvCxnSpPr>
            <a:cxnSpLocks noChangeShapeType="1"/>
          </p:cNvCxnSpPr>
          <p:nvPr/>
        </p:nvCxnSpPr>
        <p:spPr bwMode="auto">
          <a:xfrm flipV="1">
            <a:off x="5875373" y="2396097"/>
            <a:ext cx="1757362" cy="974725"/>
          </a:xfrm>
          <a:prstGeom prst="straightConnector1">
            <a:avLst/>
          </a:prstGeom>
          <a:noFill/>
          <a:ln w="25400">
            <a:solidFill>
              <a:srgbClr val="953735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2724186" y="4095999"/>
            <a:ext cx="697627" cy="503856"/>
          </a:xfrm>
          <a:prstGeom prst="rect">
            <a:avLst/>
          </a:prstGeom>
          <a:solidFill>
            <a:srgbClr val="CC99FF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时针</a:t>
            </a: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7658136" y="4402387"/>
            <a:ext cx="697627" cy="503856"/>
          </a:xfrm>
          <a:prstGeom prst="rect">
            <a:avLst/>
          </a:prstGeom>
          <a:solidFill>
            <a:srgbClr val="64EA9A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分针</a:t>
            </a: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7632736" y="2167187"/>
            <a:ext cx="697627" cy="503856"/>
          </a:xfrm>
          <a:prstGeom prst="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秒针</a:t>
            </a:r>
          </a:p>
        </p:txBody>
      </p:sp>
      <p:sp>
        <p:nvSpPr>
          <p:cNvPr id="83982" name="Rectangle 9"/>
          <p:cNvSpPr>
            <a:spLocks noChangeArrowheads="1"/>
          </p:cNvSpPr>
          <p:nvPr/>
        </p:nvSpPr>
        <p:spPr bwMode="auto">
          <a:xfrm>
            <a:off x="2517810" y="4586537"/>
            <a:ext cx="1124026" cy="5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粗又短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3983" name="Rectangle 9"/>
          <p:cNvSpPr>
            <a:spLocks noChangeArrowheads="1"/>
          </p:cNvSpPr>
          <p:nvPr/>
        </p:nvSpPr>
        <p:spPr bwMode="auto">
          <a:xfrm>
            <a:off x="7445410" y="4904037"/>
            <a:ext cx="1124026" cy="5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粗又长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3984" name="Rectangle 9"/>
          <p:cNvSpPr>
            <a:spLocks noChangeArrowheads="1"/>
          </p:cNvSpPr>
          <p:nvPr/>
        </p:nvSpPr>
        <p:spPr bwMode="auto">
          <a:xfrm>
            <a:off x="7416836" y="2630737"/>
            <a:ext cx="2406428" cy="5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细又长，走的最快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endParaRPr lang="zh-CN" altLang="en-US" sz="20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83982" grpId="0"/>
      <p:bldP spid="83983" grpId="0"/>
      <p:bldP spid="839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圆角矩形 1"/>
          <p:cNvSpPr>
            <a:spLocks noChangeArrowheads="1"/>
          </p:cNvSpPr>
          <p:nvPr/>
        </p:nvSpPr>
        <p:spPr bwMode="auto">
          <a:xfrm>
            <a:off x="2969481" y="4524707"/>
            <a:ext cx="2016125" cy="792162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3970" name="圆角矩形 2"/>
          <p:cNvSpPr>
            <a:spLocks noChangeArrowheads="1"/>
          </p:cNvSpPr>
          <p:nvPr/>
        </p:nvSpPr>
        <p:spPr bwMode="auto">
          <a:xfrm>
            <a:off x="3225067" y="4639008"/>
            <a:ext cx="1504950" cy="5492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3971" name="矩形 3"/>
          <p:cNvSpPr>
            <a:spLocks noChangeArrowheads="1"/>
          </p:cNvSpPr>
          <p:nvPr/>
        </p:nvSpPr>
        <p:spPr bwMode="auto">
          <a:xfrm>
            <a:off x="3329842" y="4740607"/>
            <a:ext cx="1295400" cy="360362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3972" name="Rectangle 8"/>
          <p:cNvSpPr>
            <a:spLocks noChangeArrowheads="1"/>
          </p:cNvSpPr>
          <p:nvPr/>
        </p:nvSpPr>
        <p:spPr bwMode="auto">
          <a:xfrm>
            <a:off x="3291742" y="4671085"/>
            <a:ext cx="14045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10:19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3973" name="矩形 9"/>
          <p:cNvSpPr>
            <a:spLocks noChangeArrowheads="1"/>
          </p:cNvSpPr>
          <p:nvPr/>
        </p:nvSpPr>
        <p:spPr bwMode="auto">
          <a:xfrm>
            <a:off x="5895243" y="2168858"/>
            <a:ext cx="955675" cy="503237"/>
          </a:xfrm>
          <a:prstGeom prst="rect">
            <a:avLst/>
          </a:prstGeom>
          <a:solidFill>
            <a:srgbClr val="64EA9A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3974" name="Rectangle 8"/>
          <p:cNvSpPr>
            <a:spLocks noChangeArrowheads="1"/>
          </p:cNvSpPr>
          <p:nvPr/>
        </p:nvSpPr>
        <p:spPr bwMode="auto">
          <a:xfrm>
            <a:off x="5895242" y="2168858"/>
            <a:ext cx="9032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1 15</a:t>
            </a:r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3975" name="矩形 7"/>
          <p:cNvSpPr>
            <a:spLocks noChangeArrowheads="1"/>
          </p:cNvSpPr>
          <p:nvPr/>
        </p:nvSpPr>
        <p:spPr bwMode="auto">
          <a:xfrm>
            <a:off x="5515831" y="4726320"/>
            <a:ext cx="2854325" cy="50482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5904768" y="2149342"/>
            <a:ext cx="3834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:</a:t>
            </a:r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3977" name="左箭头 9"/>
          <p:cNvSpPr>
            <a:spLocks noChangeArrowheads="1"/>
          </p:cNvSpPr>
          <p:nvPr/>
        </p:nvSpPr>
        <p:spPr bwMode="auto">
          <a:xfrm>
            <a:off x="5355493" y="2349832"/>
            <a:ext cx="530225" cy="171450"/>
          </a:xfrm>
          <a:prstGeom prst="leftArrow">
            <a:avLst>
              <a:gd name="adj1" fmla="val 50000"/>
              <a:gd name="adj2" fmla="val 49668"/>
            </a:avLst>
          </a:prstGeom>
          <a:solidFill>
            <a:srgbClr val="C000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3978" name="左箭头 10"/>
          <p:cNvSpPr>
            <a:spLocks noChangeArrowheads="1"/>
          </p:cNvSpPr>
          <p:nvPr/>
        </p:nvSpPr>
        <p:spPr bwMode="auto">
          <a:xfrm rot="16200000">
            <a:off x="5995256" y="2870533"/>
            <a:ext cx="530225" cy="168275"/>
          </a:xfrm>
          <a:prstGeom prst="leftArrow">
            <a:avLst>
              <a:gd name="adj1" fmla="val 50000"/>
              <a:gd name="adj2" fmla="val 50605"/>
            </a:avLst>
          </a:prstGeom>
          <a:solidFill>
            <a:srgbClr val="C000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3979" name="左箭头 11"/>
          <p:cNvSpPr>
            <a:spLocks noChangeArrowheads="1"/>
          </p:cNvSpPr>
          <p:nvPr/>
        </p:nvSpPr>
        <p:spPr bwMode="auto">
          <a:xfrm rot="10800000">
            <a:off x="6863618" y="2349832"/>
            <a:ext cx="530225" cy="171450"/>
          </a:xfrm>
          <a:prstGeom prst="leftArrow">
            <a:avLst>
              <a:gd name="adj1" fmla="val 50000"/>
              <a:gd name="adj2" fmla="val 49668"/>
            </a:avLst>
          </a:prstGeom>
          <a:solidFill>
            <a:srgbClr val="C000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3980" name="Rectangle 8"/>
          <p:cNvSpPr>
            <a:spLocks noChangeArrowheads="1"/>
          </p:cNvSpPr>
          <p:nvPr/>
        </p:nvSpPr>
        <p:spPr bwMode="auto">
          <a:xfrm>
            <a:off x="4291867" y="2235532"/>
            <a:ext cx="954088" cy="400050"/>
          </a:xfrm>
          <a:prstGeom prst="rect">
            <a:avLst/>
          </a:prstGeom>
          <a:solidFill>
            <a:srgbClr val="66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表示时</a:t>
            </a:r>
          </a:p>
        </p:txBody>
      </p:sp>
      <p:sp>
        <p:nvSpPr>
          <p:cNvPr id="83981" name="Rectangle 8"/>
          <p:cNvSpPr>
            <a:spLocks noChangeArrowheads="1"/>
          </p:cNvSpPr>
          <p:nvPr/>
        </p:nvSpPr>
        <p:spPr bwMode="auto">
          <a:xfrm>
            <a:off x="7431942" y="2186010"/>
            <a:ext cx="954107" cy="503856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表示分</a:t>
            </a:r>
          </a:p>
        </p:txBody>
      </p:sp>
      <p:sp>
        <p:nvSpPr>
          <p:cNvPr id="83982" name="Rectangle 8"/>
          <p:cNvSpPr>
            <a:spLocks noChangeArrowheads="1"/>
          </p:cNvSpPr>
          <p:nvPr/>
        </p:nvSpPr>
        <p:spPr bwMode="auto">
          <a:xfrm>
            <a:off x="5072918" y="3270273"/>
            <a:ext cx="2936875" cy="503856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“：”闪烁一次是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</a:t>
            </a:r>
          </a:p>
        </p:txBody>
      </p:sp>
      <p:sp>
        <p:nvSpPr>
          <p:cNvPr id="83983" name="左箭头 15"/>
          <p:cNvSpPr>
            <a:spLocks noChangeArrowheads="1"/>
          </p:cNvSpPr>
          <p:nvPr/>
        </p:nvSpPr>
        <p:spPr bwMode="auto">
          <a:xfrm rot="10800000">
            <a:off x="4985606" y="4893007"/>
            <a:ext cx="530225" cy="171450"/>
          </a:xfrm>
          <a:prstGeom prst="leftArrow">
            <a:avLst>
              <a:gd name="adj1" fmla="val 50000"/>
              <a:gd name="adj2" fmla="val 49668"/>
            </a:avLst>
          </a:prstGeom>
          <a:solidFill>
            <a:srgbClr val="C000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3984" name="Rectangle 8"/>
          <p:cNvSpPr>
            <a:spLocks noChangeArrowheads="1"/>
          </p:cNvSpPr>
          <p:nvPr/>
        </p:nvSpPr>
        <p:spPr bwMode="auto">
          <a:xfrm>
            <a:off x="5642830" y="4748235"/>
            <a:ext cx="2749471" cy="5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右下角的数表示“秒”</a:t>
            </a:r>
          </a:p>
        </p:txBody>
      </p:sp>
      <p:sp>
        <p:nvSpPr>
          <p:cNvPr id="83985" name="Rectangle 9"/>
          <p:cNvSpPr>
            <a:spLocks noChangeArrowheads="1"/>
          </p:cNvSpPr>
          <p:nvPr/>
        </p:nvSpPr>
        <p:spPr bwMode="auto">
          <a:xfrm>
            <a:off x="660400" y="1340510"/>
            <a:ext cx="1723549" cy="5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电子表上的秒</a:t>
            </a:r>
          </a:p>
        </p:txBody>
      </p:sp>
      <p:sp>
        <p:nvSpPr>
          <p:cNvPr id="1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3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3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3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3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3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3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69" grpId="0" animBg="1"/>
      <p:bldP spid="83970" grpId="0" animBg="1"/>
      <p:bldP spid="83971" grpId="0" animBg="1"/>
      <p:bldP spid="83972" grpId="0"/>
      <p:bldP spid="83973" grpId="0" animBg="1"/>
      <p:bldP spid="83974" grpId="0"/>
      <p:bldP spid="83975" grpId="0" animBg="1"/>
      <p:bldP spid="83976" grpId="0"/>
      <p:bldP spid="83977" grpId="0" animBg="1"/>
      <p:bldP spid="83978" grpId="0" animBg="1"/>
      <p:bldP spid="83979" grpId="0" animBg="1"/>
      <p:bldP spid="83980" grpId="0" animBg="1"/>
      <p:bldP spid="83981" grpId="0" animBg="1"/>
      <p:bldP spid="83982" grpId="0" animBg="1"/>
      <p:bldP spid="83983" grpId="0" animBg="1"/>
      <p:bldP spid="83984" grpId="0"/>
      <p:bldP spid="839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3" name="Picture 133" descr="u1jx01_3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013" y="1401512"/>
            <a:ext cx="4249738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4" name="Picture 134" descr="u1jx01_3_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21829">
            <a:off x="3915345" y="3132680"/>
            <a:ext cx="908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5" name="Picture 136" descr="u1jx01_3_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413" y="1969836"/>
            <a:ext cx="7112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6" name="Picture 142" descr="u1jx01_3_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8106">
            <a:off x="4249514" y="1961899"/>
            <a:ext cx="70961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7" name="Picture 135" descr="u1jx01_3_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93217">
            <a:off x="4054251" y="3100136"/>
            <a:ext cx="10985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8" name="椭圆 37"/>
          <p:cNvSpPr>
            <a:spLocks noChangeArrowheads="1"/>
          </p:cNvSpPr>
          <p:nvPr/>
        </p:nvSpPr>
        <p:spPr bwMode="auto">
          <a:xfrm>
            <a:off x="4416202" y="2995362"/>
            <a:ext cx="331787" cy="333375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4999" name="Rectangle 9"/>
          <p:cNvSpPr>
            <a:spLocks noChangeArrowheads="1"/>
          </p:cNvSpPr>
          <p:nvPr/>
        </p:nvSpPr>
        <p:spPr bwMode="auto">
          <a:xfrm>
            <a:off x="637834" y="1327309"/>
            <a:ext cx="1866217" cy="5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体验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秒有多长</a:t>
            </a:r>
          </a:p>
        </p:txBody>
      </p:sp>
      <p:pic>
        <p:nvPicPr>
          <p:cNvPr id="85000" name="Picture 5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4084" y="3392236"/>
            <a:ext cx="2006455" cy="2860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001" name="图片 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20115" y="3373730"/>
            <a:ext cx="1209675" cy="182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6026" name="组合 24"/>
          <p:cNvGrpSpPr/>
          <p:nvPr/>
        </p:nvGrpSpPr>
        <p:grpSpPr bwMode="auto">
          <a:xfrm rot="-1333482">
            <a:off x="7512500" y="4309399"/>
            <a:ext cx="1462539" cy="553997"/>
            <a:chOff x="6182143" y="2137613"/>
            <a:chExt cx="913482" cy="399001"/>
          </a:xfrm>
        </p:grpSpPr>
        <p:sp>
          <p:nvSpPr>
            <p:cNvPr id="85003" name="圆角矩形标注 41"/>
            <p:cNvSpPr>
              <a:spLocks noChangeArrowheads="1"/>
            </p:cNvSpPr>
            <p:nvPr/>
          </p:nvSpPr>
          <p:spPr bwMode="auto">
            <a:xfrm>
              <a:off x="6182143" y="2174327"/>
              <a:ext cx="913482" cy="360040"/>
            </a:xfrm>
            <a:prstGeom prst="wedgeRoundRectCallout">
              <a:avLst>
                <a:gd name="adj1" fmla="val 54755"/>
                <a:gd name="adj2" fmla="val 132472"/>
                <a:gd name="adj3" fmla="val 16667"/>
              </a:avLst>
            </a:prstGeom>
            <a:solidFill>
              <a:srgbClr val="CCFF33"/>
            </a:solidFill>
            <a:ln w="9525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pPr algn="ctr">
                <a:lnSpc>
                  <a:spcPct val="150000"/>
                </a:lnSpc>
              </a:pPr>
              <a:endParaRPr lang="zh-CN" altLang="en-US" sz="2000" kern="0">
                <a:solidFill>
                  <a:srgbClr val="FF99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004" name="矩形 42"/>
            <p:cNvSpPr>
              <a:spLocks noChangeArrowheads="1"/>
            </p:cNvSpPr>
            <p:nvPr/>
          </p:nvSpPr>
          <p:spPr bwMode="auto">
            <a:xfrm>
              <a:off x="6290559" y="2137613"/>
              <a:ext cx="756117" cy="399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跺脚一次</a:t>
              </a:r>
            </a:p>
          </p:txBody>
        </p:sp>
      </p:grpSp>
      <p:grpSp>
        <p:nvGrpSpPr>
          <p:cNvPr id="86029" name="组合 27"/>
          <p:cNvGrpSpPr/>
          <p:nvPr/>
        </p:nvGrpSpPr>
        <p:grpSpPr bwMode="auto">
          <a:xfrm rot="-579735">
            <a:off x="7504719" y="2598479"/>
            <a:ext cx="1446839" cy="622090"/>
            <a:chOff x="6182142" y="2940985"/>
            <a:chExt cx="913482" cy="369612"/>
          </a:xfrm>
        </p:grpSpPr>
        <p:sp>
          <p:nvSpPr>
            <p:cNvPr id="85006" name="圆角矩形标注 45"/>
            <p:cNvSpPr>
              <a:spLocks noChangeArrowheads="1"/>
            </p:cNvSpPr>
            <p:nvPr/>
          </p:nvSpPr>
          <p:spPr bwMode="auto">
            <a:xfrm>
              <a:off x="6182142" y="2950557"/>
              <a:ext cx="913482" cy="360040"/>
            </a:xfrm>
            <a:prstGeom prst="wedgeRoundRectCallout">
              <a:avLst>
                <a:gd name="adj1" fmla="val 51690"/>
                <a:gd name="adj2" fmla="val 127287"/>
                <a:gd name="adj3" fmla="val 16667"/>
              </a:avLst>
            </a:prstGeom>
            <a:solidFill>
              <a:srgbClr val="6699FF"/>
            </a:solidFill>
            <a:ln w="9525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pPr algn="ctr">
                <a:lnSpc>
                  <a:spcPct val="150000"/>
                </a:lnSpc>
              </a:pPr>
              <a:endParaRPr lang="zh-CN" altLang="en-US" sz="2000" kern="0">
                <a:solidFill>
                  <a:srgbClr val="64EA9A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007" name="矩形 46"/>
            <p:cNvSpPr>
              <a:spLocks noChangeArrowheads="1"/>
            </p:cNvSpPr>
            <p:nvPr/>
          </p:nvSpPr>
          <p:spPr bwMode="auto">
            <a:xfrm>
              <a:off x="6236956" y="2940985"/>
              <a:ext cx="764322" cy="329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眨眼一次</a:t>
              </a:r>
            </a:p>
          </p:txBody>
        </p:sp>
      </p:grpSp>
      <p:grpSp>
        <p:nvGrpSpPr>
          <p:cNvPr id="86032" name="组合 30"/>
          <p:cNvGrpSpPr/>
          <p:nvPr/>
        </p:nvGrpSpPr>
        <p:grpSpPr bwMode="auto">
          <a:xfrm rot="862428">
            <a:off x="8949971" y="1993263"/>
            <a:ext cx="1210588" cy="597230"/>
            <a:chOff x="7112823" y="929902"/>
            <a:chExt cx="977535" cy="406457"/>
          </a:xfrm>
        </p:grpSpPr>
        <p:sp>
          <p:nvSpPr>
            <p:cNvPr id="85009" name="圆角矩形标注 43"/>
            <p:cNvSpPr>
              <a:spLocks noChangeArrowheads="1"/>
            </p:cNvSpPr>
            <p:nvPr/>
          </p:nvSpPr>
          <p:spPr bwMode="auto">
            <a:xfrm>
              <a:off x="7161295" y="976319"/>
              <a:ext cx="913482" cy="360040"/>
            </a:xfrm>
            <a:prstGeom prst="wedgeRoundRectCallout">
              <a:avLst>
                <a:gd name="adj1" fmla="val 31259"/>
                <a:gd name="adj2" fmla="val 119514"/>
                <a:gd name="adj3" fmla="val 16667"/>
              </a:avLst>
            </a:prstGeom>
            <a:solidFill>
              <a:srgbClr val="FF99FF"/>
            </a:solidFill>
            <a:ln w="9525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pPr algn="ctr">
                <a:lnSpc>
                  <a:spcPct val="150000"/>
                </a:lnSpc>
              </a:pPr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010" name="矩形 47"/>
            <p:cNvSpPr>
              <a:spLocks noChangeArrowheads="1"/>
            </p:cNvSpPr>
            <p:nvPr/>
          </p:nvSpPr>
          <p:spPr bwMode="auto">
            <a:xfrm>
              <a:off x="7112823" y="929902"/>
              <a:ext cx="977535" cy="377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点头一次</a:t>
              </a:r>
            </a:p>
          </p:txBody>
        </p:sp>
      </p:grpSp>
      <p:grpSp>
        <p:nvGrpSpPr>
          <p:cNvPr id="86035" name="组合 33"/>
          <p:cNvGrpSpPr/>
          <p:nvPr/>
        </p:nvGrpSpPr>
        <p:grpSpPr bwMode="auto">
          <a:xfrm rot="-1092180">
            <a:off x="7151032" y="3432158"/>
            <a:ext cx="1313486" cy="589046"/>
            <a:chOff x="6278757" y="1579306"/>
            <a:chExt cx="913482" cy="360727"/>
          </a:xfrm>
        </p:grpSpPr>
        <p:sp>
          <p:nvSpPr>
            <p:cNvPr id="85012" name="圆角矩形标注 44"/>
            <p:cNvSpPr>
              <a:spLocks noChangeArrowheads="1"/>
            </p:cNvSpPr>
            <p:nvPr/>
          </p:nvSpPr>
          <p:spPr bwMode="auto">
            <a:xfrm>
              <a:off x="6278757" y="1579993"/>
              <a:ext cx="913482" cy="360040"/>
            </a:xfrm>
            <a:prstGeom prst="wedgeRoundRectCallout">
              <a:avLst>
                <a:gd name="adj1" fmla="val 74162"/>
                <a:gd name="adj2" fmla="val 109148"/>
                <a:gd name="adj3" fmla="val 16667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pPr algn="ctr">
                <a:lnSpc>
                  <a:spcPct val="150000"/>
                </a:lnSpc>
              </a:pPr>
              <a:endPara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013" name="矩形 48"/>
            <p:cNvSpPr>
              <a:spLocks noChangeArrowheads="1"/>
            </p:cNvSpPr>
            <p:nvPr/>
          </p:nvSpPr>
          <p:spPr bwMode="auto">
            <a:xfrm>
              <a:off x="6325368" y="1579306"/>
              <a:ext cx="841920" cy="339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拍手一次</a:t>
              </a:r>
            </a:p>
          </p:txBody>
        </p:sp>
      </p:grpSp>
      <p:grpSp>
        <p:nvGrpSpPr>
          <p:cNvPr id="86038" name="组合 36"/>
          <p:cNvGrpSpPr/>
          <p:nvPr/>
        </p:nvGrpSpPr>
        <p:grpSpPr bwMode="auto">
          <a:xfrm rot="20765014">
            <a:off x="5037831" y="4720336"/>
            <a:ext cx="2178050" cy="1223962"/>
            <a:chOff x="4744721" y="3731231"/>
            <a:chExt cx="2178778" cy="1224136"/>
          </a:xfrm>
        </p:grpSpPr>
        <p:sp>
          <p:nvSpPr>
            <p:cNvPr id="85015" name="爆炸形 1 53"/>
            <p:cNvSpPr>
              <a:spLocks noChangeArrowheads="1"/>
            </p:cNvSpPr>
            <p:nvPr/>
          </p:nvSpPr>
          <p:spPr bwMode="auto">
            <a:xfrm>
              <a:off x="4744721" y="3731231"/>
              <a:ext cx="2178778" cy="1224136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016" name="Rectangle 9"/>
            <p:cNvSpPr>
              <a:spLocks noChangeArrowheads="1"/>
            </p:cNvSpPr>
            <p:nvPr/>
          </p:nvSpPr>
          <p:spPr bwMode="auto">
            <a:xfrm>
              <a:off x="5357056" y="4120449"/>
              <a:ext cx="95410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zh-CN" altLang="en-US" sz="200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时间短</a:t>
              </a:r>
            </a:p>
          </p:txBody>
        </p:sp>
      </p:grpSp>
      <p:sp>
        <p:nvSpPr>
          <p:cNvPr id="2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860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1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869" y="2219552"/>
            <a:ext cx="3455987" cy="330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2" name="Rectangle 5"/>
          <p:cNvSpPr>
            <a:spLocks noChangeArrowheads="1"/>
          </p:cNvSpPr>
          <p:nvPr/>
        </p:nvSpPr>
        <p:spPr bwMode="auto">
          <a:xfrm>
            <a:off x="657481" y="1424699"/>
            <a:ext cx="3291286" cy="5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秒针走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小格的时间是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秒。</a:t>
            </a:r>
          </a:p>
        </p:txBody>
      </p:sp>
      <p:grpSp>
        <p:nvGrpSpPr>
          <p:cNvPr id="87043" name="Group 6"/>
          <p:cNvGrpSpPr/>
          <p:nvPr/>
        </p:nvGrpSpPr>
        <p:grpSpPr bwMode="auto">
          <a:xfrm>
            <a:off x="6199030" y="2825977"/>
            <a:ext cx="58738" cy="1941512"/>
            <a:chOff x="0" y="0"/>
            <a:chExt cx="46" cy="1542"/>
          </a:xfrm>
        </p:grpSpPr>
        <p:sp>
          <p:nvSpPr>
            <p:cNvPr id="87044" name="AutoShape 7"/>
            <p:cNvSpPr>
              <a:spLocks noChangeArrowheads="1"/>
            </p:cNvSpPr>
            <p:nvPr/>
          </p:nvSpPr>
          <p:spPr bwMode="auto">
            <a:xfrm>
              <a:off x="0" y="0"/>
              <a:ext cx="46" cy="771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7045" name="AutoShape 8"/>
            <p:cNvSpPr>
              <a:spLocks noChangeArrowheads="1"/>
            </p:cNvSpPr>
            <p:nvPr/>
          </p:nvSpPr>
          <p:spPr bwMode="auto">
            <a:xfrm flipV="1">
              <a:off x="0" y="771"/>
              <a:ext cx="46" cy="771"/>
            </a:xfrm>
            <a:prstGeom prst="triangle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87046" name="Rectangle 10"/>
          <p:cNvSpPr>
            <a:spLocks noChangeArrowheads="1"/>
          </p:cNvSpPr>
          <p:nvPr/>
        </p:nvSpPr>
        <p:spPr bwMode="auto">
          <a:xfrm>
            <a:off x="657481" y="2010487"/>
            <a:ext cx="3291286" cy="5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秒针走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小格的时间是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秒。</a:t>
            </a:r>
          </a:p>
        </p:txBody>
      </p:sp>
      <p:sp>
        <p:nvSpPr>
          <p:cNvPr id="87047" name="Rectangle 12"/>
          <p:cNvSpPr>
            <a:spLocks noChangeArrowheads="1"/>
          </p:cNvSpPr>
          <p:nvPr/>
        </p:nvSpPr>
        <p:spPr bwMode="auto">
          <a:xfrm>
            <a:off x="657481" y="2574049"/>
            <a:ext cx="3291286" cy="5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秒针走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大格的时间是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秒。</a:t>
            </a:r>
          </a:p>
        </p:txBody>
      </p:sp>
      <p:sp>
        <p:nvSpPr>
          <p:cNvPr id="87048" name="等腰三角形 8"/>
          <p:cNvSpPr>
            <a:spLocks noChangeArrowheads="1"/>
          </p:cNvSpPr>
          <p:nvPr/>
        </p:nvSpPr>
        <p:spPr bwMode="auto">
          <a:xfrm rot="11085640">
            <a:off x="6170456" y="2498953"/>
            <a:ext cx="150813" cy="714375"/>
          </a:xfrm>
          <a:prstGeom prst="triangle">
            <a:avLst>
              <a:gd name="adj" fmla="val 50000"/>
            </a:avLst>
          </a:prstGeom>
          <a:solidFill>
            <a:srgbClr val="FF99FF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7049" name="等腰三角形 9"/>
          <p:cNvSpPr>
            <a:spLocks noChangeArrowheads="1"/>
          </p:cNvSpPr>
          <p:nvPr/>
        </p:nvSpPr>
        <p:spPr bwMode="auto">
          <a:xfrm rot="11791108">
            <a:off x="6256181" y="2498953"/>
            <a:ext cx="131763" cy="714375"/>
          </a:xfrm>
          <a:prstGeom prst="triangle">
            <a:avLst>
              <a:gd name="adj" fmla="val 50000"/>
            </a:avLst>
          </a:prstGeom>
          <a:solidFill>
            <a:srgbClr val="64EA9A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7050" name="任意多边形 10"/>
          <p:cNvSpPr>
            <a:spLocks noChangeArrowheads="1"/>
          </p:cNvSpPr>
          <p:nvPr/>
        </p:nvSpPr>
        <p:spPr bwMode="auto">
          <a:xfrm>
            <a:off x="6213319" y="2486253"/>
            <a:ext cx="706437" cy="223837"/>
          </a:xfrm>
          <a:custGeom>
            <a:avLst/>
            <a:gdLst>
              <a:gd name="T0" fmla="*/ 0 w 1147665"/>
              <a:gd name="T1" fmla="*/ 0 h 662474"/>
              <a:gd name="T2" fmla="*/ 653143 w 1147665"/>
              <a:gd name="T3" fmla="*/ 205274 h 662474"/>
              <a:gd name="T4" fmla="*/ 1147665 w 1147665"/>
              <a:gd name="T5" fmla="*/ 662474 h 662474"/>
              <a:gd name="T6" fmla="*/ 1129004 w 1147665"/>
              <a:gd name="T7" fmla="*/ 662474 h 662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7665" h="662474">
                <a:moveTo>
                  <a:pt x="0" y="0"/>
                </a:moveTo>
                <a:cubicBezTo>
                  <a:pt x="230933" y="47431"/>
                  <a:pt x="461866" y="94862"/>
                  <a:pt x="653143" y="205274"/>
                </a:cubicBezTo>
                <a:cubicBezTo>
                  <a:pt x="844421" y="315686"/>
                  <a:pt x="1147665" y="662474"/>
                  <a:pt x="1147665" y="662474"/>
                </a:cubicBezTo>
                <a:lnTo>
                  <a:pt x="1129004" y="662474"/>
                </a:lnTo>
              </a:path>
            </a:pathLst>
          </a:cu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7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6" grpId="0"/>
      <p:bldP spid="87047" grpId="0"/>
      <p:bldP spid="87048" grpId="0" animBg="1"/>
      <p:bldP spid="87049" grpId="0" animBg="1"/>
      <p:bldP spid="870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0" y="1916113"/>
            <a:ext cx="3455988" cy="330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8066" name="Group 6"/>
          <p:cNvGrpSpPr/>
          <p:nvPr/>
        </p:nvGrpSpPr>
        <p:grpSpPr bwMode="auto">
          <a:xfrm rot="21339066">
            <a:off x="3100388" y="3243263"/>
            <a:ext cx="1681162" cy="652462"/>
            <a:chOff x="0" y="0"/>
            <a:chExt cx="1143" cy="444"/>
          </a:xfrm>
        </p:grpSpPr>
        <p:sp>
          <p:nvSpPr>
            <p:cNvPr id="88067" name="AutoShape 7"/>
            <p:cNvSpPr>
              <a:spLocks noChangeArrowheads="1"/>
            </p:cNvSpPr>
            <p:nvPr/>
          </p:nvSpPr>
          <p:spPr bwMode="auto">
            <a:xfrm rot="3470959">
              <a:off x="792" y="-239"/>
              <a:ext cx="112" cy="590"/>
            </a:xfrm>
            <a:prstGeom prst="triangle">
              <a:avLst>
                <a:gd name="adj" fmla="val 50000"/>
              </a:avLst>
            </a:prstGeom>
            <a:solidFill>
              <a:srgbClr val="8080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8068" name="AutoShape 8"/>
            <p:cNvSpPr>
              <a:spLocks noChangeArrowheads="1"/>
            </p:cNvSpPr>
            <p:nvPr/>
          </p:nvSpPr>
          <p:spPr bwMode="auto">
            <a:xfrm rot="14280429" flipH="1">
              <a:off x="255" y="60"/>
              <a:ext cx="126" cy="635"/>
            </a:xfrm>
            <a:prstGeom prst="triangle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8069" name="Group 3"/>
          <p:cNvGrpSpPr/>
          <p:nvPr/>
        </p:nvGrpSpPr>
        <p:grpSpPr bwMode="auto">
          <a:xfrm>
            <a:off x="3941764" y="2387601"/>
            <a:ext cx="73025" cy="2447925"/>
            <a:chOff x="0" y="0"/>
            <a:chExt cx="46" cy="1542"/>
          </a:xfrm>
        </p:grpSpPr>
        <p:sp>
          <p:nvSpPr>
            <p:cNvPr id="88070" name="AutoShape 4"/>
            <p:cNvSpPr>
              <a:spLocks noChangeArrowheads="1"/>
            </p:cNvSpPr>
            <p:nvPr/>
          </p:nvSpPr>
          <p:spPr bwMode="auto">
            <a:xfrm>
              <a:off x="0" y="0"/>
              <a:ext cx="46" cy="771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8071" name="AutoShape 5"/>
            <p:cNvSpPr>
              <a:spLocks noChangeArrowheads="1"/>
            </p:cNvSpPr>
            <p:nvPr/>
          </p:nvSpPr>
          <p:spPr bwMode="auto">
            <a:xfrm flipV="1">
              <a:off x="0" y="771"/>
              <a:ext cx="46" cy="771"/>
            </a:xfrm>
            <a:prstGeom prst="triangle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88072" name="Oval 9"/>
          <p:cNvSpPr>
            <a:spLocks noChangeArrowheads="1"/>
          </p:cNvSpPr>
          <p:nvPr/>
        </p:nvSpPr>
        <p:spPr bwMode="auto">
          <a:xfrm>
            <a:off x="3873500" y="3460750"/>
            <a:ext cx="215900" cy="215900"/>
          </a:xfrm>
          <a:prstGeom prst="ellipse">
            <a:avLst/>
          </a:prstGeom>
          <a:solidFill>
            <a:srgbClr val="54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8073" name="Line 10"/>
          <p:cNvSpPr>
            <a:spLocks noChangeShapeType="1"/>
          </p:cNvSpPr>
          <p:nvPr/>
        </p:nvSpPr>
        <p:spPr bwMode="auto">
          <a:xfrm flipV="1">
            <a:off x="4511675" y="2909889"/>
            <a:ext cx="598488" cy="358775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8074" name="Line 11"/>
          <p:cNvSpPr>
            <a:spLocks noChangeShapeType="1"/>
          </p:cNvSpPr>
          <p:nvPr/>
        </p:nvSpPr>
        <p:spPr bwMode="auto">
          <a:xfrm flipV="1">
            <a:off x="4389439" y="2778125"/>
            <a:ext cx="674687" cy="477838"/>
          </a:xfrm>
          <a:prstGeom prst="line">
            <a:avLst/>
          </a:prstGeom>
          <a:noFill/>
          <a:ln w="38100" cap="rnd">
            <a:solidFill>
              <a:srgbClr val="008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8075" name="Rectangle 12"/>
          <p:cNvSpPr>
            <a:spLocks noChangeArrowheads="1"/>
          </p:cNvSpPr>
          <p:nvPr/>
        </p:nvSpPr>
        <p:spPr bwMode="auto">
          <a:xfrm>
            <a:off x="6538914" y="2509838"/>
            <a:ext cx="311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秒针走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圈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分针走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小格。</a:t>
            </a:r>
          </a:p>
        </p:txBody>
      </p:sp>
      <p:pic>
        <p:nvPicPr>
          <p:cNvPr id="88076" name="Picture 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71756" y="4482528"/>
            <a:ext cx="1306512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77" name="AutoShape 15"/>
          <p:cNvSpPr>
            <a:spLocks noChangeArrowheads="1"/>
          </p:cNvSpPr>
          <p:nvPr/>
        </p:nvSpPr>
        <p:spPr bwMode="auto">
          <a:xfrm>
            <a:off x="6361113" y="3255963"/>
            <a:ext cx="3263900" cy="806450"/>
          </a:xfrm>
          <a:prstGeom prst="wedgeRoundRectCallout">
            <a:avLst>
              <a:gd name="adj1" fmla="val 38106"/>
              <a:gd name="adj2" fmla="val 95593"/>
              <a:gd name="adj3" fmla="val 16667"/>
            </a:avLst>
          </a:prstGeom>
          <a:solidFill>
            <a:srgbClr val="CCFF33"/>
          </a:solidFill>
          <a:ln w="9525">
            <a:solidFill>
              <a:srgbClr val="008000"/>
            </a:solidFill>
            <a:miter lim="800000"/>
          </a:ln>
        </p:spPr>
        <p:txBody>
          <a:bodyPr/>
          <a:lstStyle/>
          <a:p>
            <a:pPr algn="ctr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8078" name="Rectangle 16"/>
          <p:cNvSpPr>
            <a:spLocks noChangeArrowheads="1"/>
          </p:cNvSpPr>
          <p:nvPr/>
        </p:nvSpPr>
        <p:spPr bwMode="auto">
          <a:xfrm>
            <a:off x="6446839" y="3165314"/>
            <a:ext cx="3336925" cy="965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秒针走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圈是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分针走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小格是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分钟，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=60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秒。</a:t>
            </a:r>
          </a:p>
        </p:txBody>
      </p:sp>
      <p:sp>
        <p:nvSpPr>
          <p:cNvPr id="1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8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8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2" grpId="0" animBg="1"/>
      <p:bldP spid="88073" grpId="0" animBg="1"/>
      <p:bldP spid="88074" grpId="0" animBg="1"/>
      <p:bldP spid="88075" grpId="0"/>
      <p:bldP spid="88077" grpId="0" animBg="1"/>
      <p:bldP spid="8807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1518</Words>
  <Application>Microsoft Office PowerPoint</Application>
  <PresentationFormat>宽屏</PresentationFormat>
  <Paragraphs>164</Paragraphs>
  <Slides>27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6" baseType="lpstr">
      <vt:lpstr>FandolFang R</vt:lpstr>
      <vt:lpstr>HY헤드라인M</vt:lpstr>
      <vt:lpstr>思源黑体 CN Medium</vt:lpstr>
      <vt:lpstr>思源黑体 CN Regular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2020-06-23T01:30:00Z</dcterms:created>
  <dcterms:modified xsi:type="dcterms:W3CDTF">2023-01-16T21:19:40Z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1D869B73D8EB4FCD8151D74A605A3C34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