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306" r:id="rId3"/>
    <p:sldId id="425" r:id="rId4"/>
    <p:sldId id="426" r:id="rId5"/>
    <p:sldId id="427" r:id="rId6"/>
    <p:sldId id="428" r:id="rId7"/>
    <p:sldId id="424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1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7AB81-9771-47E2-A218-B523FAC8AC9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F2EB4-FEFE-4FA7-9713-CC2F3E2B3F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3CD1-8DD8-490A-959C-0D59FC1B4D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8182-CAA3-4F12-AA80-8FDDCEF932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3BDF-8C5D-4827-9B4D-CBE83671658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3531-DB27-4263-B6A5-73A858287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3BDF-8C5D-4827-9B4D-CBE83671658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3531-DB27-4263-B6A5-73A858287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3528-359D-473E-8844-5FA8D23ECF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25E1-1106-4B71-8D96-0A98C1691C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505" indent="-357505">
              <a:buSzPct val="100000"/>
              <a:buFont typeface="Wingdings" panose="05000000000000000000" pitchFamily="2" charset="2"/>
              <a:buChar char="±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3BBE-DBCC-42DF-B834-65F4D4C61F0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CB1E-53AA-4B0E-833A-A0A713F865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718974"/>
            <a:ext cx="6996110" cy="957127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3868555"/>
            <a:ext cx="6996110" cy="618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C762C-0FA8-44EE-B850-B7029C835C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5C3E-D87A-4A67-8079-9742F60E33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91A2-6E19-4904-BB12-EB06DFB107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4A73-325A-471A-9F7E-9B064DBE27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B3A1-6D8D-4013-B9EF-7B5D5FB1D9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C87C-2A7D-4BF8-9E21-9799979503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360C-8789-4252-A0A4-074453664BD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E0005-D321-4C30-9F01-E577100481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F356-C36F-4C2A-9F8A-4ED4E92C89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895B-0DBC-4CDF-A38B-88E8DFF8D6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1244-C95A-47CB-B6EB-22619FD5ED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DF3AC-357B-426B-9294-6CA00D5554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E96F-EB20-4B8A-96A4-E302F3ED691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2126-4044-4979-81F2-AA4496A473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363BDF-8C5D-4827-9B4D-CBE83671658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763531-DB27-4263-B6A5-73A8582870E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1691680" y="1874416"/>
            <a:ext cx="58272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88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圆锥的认识</a:t>
            </a:r>
          </a:p>
        </p:txBody>
      </p:sp>
      <p:sp>
        <p:nvSpPr>
          <p:cNvPr id="3" name="矩形 2"/>
          <p:cNvSpPr/>
          <p:nvPr/>
        </p:nvSpPr>
        <p:spPr>
          <a:xfrm>
            <a:off x="2958052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1850" y="1195388"/>
            <a:ext cx="20748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"/>
          <p:cNvGrpSpPr/>
          <p:nvPr/>
        </p:nvGrpSpPr>
        <p:grpSpPr bwMode="auto">
          <a:xfrm>
            <a:off x="1357313" y="5129213"/>
            <a:ext cx="6875462" cy="1568450"/>
            <a:chOff x="1471" y="3249"/>
            <a:chExt cx="3984" cy="988"/>
          </a:xfrm>
        </p:grpSpPr>
        <p:grpSp>
          <p:nvGrpSpPr>
            <p:cNvPr id="6" name="Group 4"/>
            <p:cNvGrpSpPr/>
            <p:nvPr/>
          </p:nvGrpSpPr>
          <p:grpSpPr bwMode="auto">
            <a:xfrm>
              <a:off x="1471" y="3499"/>
              <a:ext cx="2997" cy="335"/>
              <a:chOff x="382" y="3000"/>
              <a:chExt cx="2997" cy="335"/>
            </a:xfrm>
          </p:grpSpPr>
          <p:pic>
            <p:nvPicPr>
              <p:cNvPr id="9" name="Picture 5" descr="P-030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383" y="3000"/>
                <a:ext cx="1996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6" descr="P-030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82" y="3000"/>
                <a:ext cx="1299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472" y="3513"/>
              <a:ext cx="29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latin typeface="Times New Roman" panose="02020603050405020304" pitchFamily="18" charset="0"/>
                  <a:ea typeface="楷体_GB2312" pitchFamily="49" charset="-122"/>
                </a:rPr>
                <a:t>你还见过哪些圆锥形的物体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49" charset="-122"/>
                </a:rPr>
                <a:t>?</a:t>
              </a:r>
            </a:p>
          </p:txBody>
        </p:sp>
        <p:pic>
          <p:nvPicPr>
            <p:cNvPr id="8" name="Picture 8" descr="小精灵-01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513" y="3249"/>
              <a:ext cx="942" cy="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9" descr="p23-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00475" y="1773238"/>
            <a:ext cx="140017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23-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325" y="981075"/>
            <a:ext cx="1706563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p23-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158875" y="3781425"/>
            <a:ext cx="144145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p23-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111625" y="3284538"/>
            <a:ext cx="7207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p23-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519863" y="3573463"/>
            <a:ext cx="8604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857625" y="494188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圆锥</a:t>
            </a:r>
          </a:p>
        </p:txBody>
      </p:sp>
      <p:sp>
        <p:nvSpPr>
          <p:cNvPr id="17" name="AutoShape 15"/>
          <p:cNvSpPr/>
          <p:nvPr/>
        </p:nvSpPr>
        <p:spPr bwMode="auto">
          <a:xfrm rot="16200000">
            <a:off x="4140200" y="1989138"/>
            <a:ext cx="288925" cy="5616575"/>
          </a:xfrm>
          <a:prstGeom prst="leftBrace">
            <a:avLst>
              <a:gd name="adj1" fmla="val 32939"/>
              <a:gd name="adj2" fmla="val 50000"/>
            </a:avLst>
          </a:prstGeom>
          <a:noFill/>
          <a:ln w="1905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" y="1071563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a typeface="楷体_GB2312" pitchFamily="49" charset="-122"/>
              </a:rPr>
              <a:t>拿一个圆锥形的实物，观察一下它有哪些特点。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5545138"/>
            <a:ext cx="7900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a typeface="楷体_GB2312" pitchFamily="49" charset="-122"/>
              </a:rPr>
              <a:t>从圆锥的顶点到底面圆心的距离是圆锥的高。</a:t>
            </a:r>
          </a:p>
        </p:txBody>
      </p:sp>
      <p:grpSp>
        <p:nvGrpSpPr>
          <p:cNvPr id="5" name="Group 4"/>
          <p:cNvGrpSpPr/>
          <p:nvPr/>
        </p:nvGrpSpPr>
        <p:grpSpPr bwMode="auto">
          <a:xfrm>
            <a:off x="1000125" y="2016125"/>
            <a:ext cx="7316788" cy="3276600"/>
            <a:chOff x="630" y="1343"/>
            <a:chExt cx="4609" cy="2064"/>
          </a:xfrm>
        </p:grpSpPr>
        <p:grpSp>
          <p:nvGrpSpPr>
            <p:cNvPr id="6" name="Group 5"/>
            <p:cNvGrpSpPr/>
            <p:nvPr/>
          </p:nvGrpSpPr>
          <p:grpSpPr bwMode="auto">
            <a:xfrm>
              <a:off x="630" y="1343"/>
              <a:ext cx="4609" cy="2054"/>
              <a:chOff x="630" y="1343"/>
              <a:chExt cx="4609" cy="2054"/>
            </a:xfrm>
          </p:grpSpPr>
          <p:pic>
            <p:nvPicPr>
              <p:cNvPr id="10" name="Picture 6" descr="图片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30" y="1343"/>
                <a:ext cx="1340" cy="2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" name="Group 7"/>
              <p:cNvGrpSpPr/>
              <p:nvPr/>
            </p:nvGrpSpPr>
            <p:grpSpPr bwMode="auto">
              <a:xfrm>
                <a:off x="2699" y="1468"/>
                <a:ext cx="2540" cy="1599"/>
                <a:chOff x="2880" y="1314"/>
                <a:chExt cx="2540" cy="1599"/>
              </a:xfrm>
            </p:grpSpPr>
            <p:pic>
              <p:nvPicPr>
                <p:cNvPr id="12" name="Picture 8" descr="气泡-024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893" y="1435"/>
                  <a:ext cx="1519" cy="1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" name="Rectangle 9"/>
                <p:cNvSpPr>
                  <a:spLocks noChangeArrowheads="1"/>
                </p:cNvSpPr>
                <p:nvPr/>
              </p:nvSpPr>
              <p:spPr bwMode="auto">
                <a:xfrm>
                  <a:off x="2880" y="1314"/>
                  <a:ext cx="1407" cy="14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30000"/>
                    </a:lnSpc>
                  </a:pPr>
                  <a:r>
                    <a:rPr lang="zh-CN" altLang="en-US" sz="2800" b="1" dirty="0">
                      <a:ea typeface="楷体_GB2312" pitchFamily="49" charset="-122"/>
                    </a:rPr>
                    <a:t>圆锥的底面是个圆，侧面是一个曲面。</a:t>
                  </a:r>
                </a:p>
              </p:txBody>
            </p:sp>
            <p:pic>
              <p:nvPicPr>
                <p:cNvPr id="14" name="Picture 10" descr="p-24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4292" y="1480"/>
                  <a:ext cx="1128" cy="1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1038" y="3077"/>
              <a:ext cx="7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楷体_GB2312" pitchFamily="49" charset="-122"/>
                </a:rPr>
                <a:t>底面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1061" y="2846"/>
              <a:ext cx="3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37" y="2840"/>
              <a:ext cx="3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楷体_GB2312" pitchFamily="49" charset="-122"/>
                </a:rPr>
                <a:t>r</a:t>
              </a:r>
            </a:p>
          </p:txBody>
        </p:sp>
      </p:grpSp>
      <p:grpSp>
        <p:nvGrpSpPr>
          <p:cNvPr id="15" name="Group 14"/>
          <p:cNvGrpSpPr/>
          <p:nvPr/>
        </p:nvGrpSpPr>
        <p:grpSpPr bwMode="auto">
          <a:xfrm>
            <a:off x="2074863" y="2017713"/>
            <a:ext cx="1776412" cy="2792412"/>
            <a:chOff x="1307" y="1344"/>
            <a:chExt cx="1119" cy="1759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307" y="1347"/>
              <a:ext cx="1047" cy="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972" y="3103"/>
              <a:ext cx="383" cy="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127" y="2361"/>
              <a:ext cx="0" cy="742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 flipV="1">
              <a:off x="2127" y="1344"/>
              <a:ext cx="0" cy="771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018" y="2079"/>
              <a:ext cx="4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楷体_GB2312" pitchFamily="49" charset="-122"/>
                </a:rPr>
                <a:t>h</a:t>
              </a:r>
            </a:p>
          </p:txBody>
        </p:sp>
      </p:grpSp>
      <p:grpSp>
        <p:nvGrpSpPr>
          <p:cNvPr id="21" name="Group 23"/>
          <p:cNvGrpSpPr/>
          <p:nvPr/>
        </p:nvGrpSpPr>
        <p:grpSpPr bwMode="auto">
          <a:xfrm>
            <a:off x="1576388" y="2060575"/>
            <a:ext cx="503237" cy="2736850"/>
            <a:chOff x="993" y="1371"/>
            <a:chExt cx="317" cy="1724"/>
          </a:xfrm>
        </p:grpSpPr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993" y="2079"/>
              <a:ext cx="3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楷体_GB2312" pitchFamily="49" charset="-122"/>
                </a:rPr>
                <a:t>高</a:t>
              </a: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1301" y="1371"/>
              <a:ext cx="0" cy="1724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4213" y="1462088"/>
            <a:ext cx="3600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a typeface="楷体_GB2312" pitchFamily="49" charset="-122"/>
              </a:rPr>
              <a:t>怎样测量圆锥的高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?</a:t>
            </a:r>
          </a:p>
        </p:txBody>
      </p:sp>
      <p:grpSp>
        <p:nvGrpSpPr>
          <p:cNvPr id="5" name="Group 4"/>
          <p:cNvGrpSpPr/>
          <p:nvPr/>
        </p:nvGrpSpPr>
        <p:grpSpPr bwMode="auto">
          <a:xfrm>
            <a:off x="684213" y="2276475"/>
            <a:ext cx="2838450" cy="3098800"/>
            <a:chOff x="612" y="1548"/>
            <a:chExt cx="1788" cy="1952"/>
          </a:xfrm>
        </p:grpSpPr>
        <p:grpSp>
          <p:nvGrpSpPr>
            <p:cNvPr id="6" name="Group 5"/>
            <p:cNvGrpSpPr/>
            <p:nvPr/>
          </p:nvGrpSpPr>
          <p:grpSpPr bwMode="auto">
            <a:xfrm>
              <a:off x="676" y="1548"/>
              <a:ext cx="1724" cy="884"/>
              <a:chOff x="540" y="1502"/>
              <a:chExt cx="1724" cy="884"/>
            </a:xfrm>
          </p:grpSpPr>
          <p:pic>
            <p:nvPicPr>
              <p:cNvPr id="8" name="Picture 6" descr="气泡-019-2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2" y="1525"/>
                <a:ext cx="1575" cy="8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540" y="1502"/>
                <a:ext cx="1724" cy="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800" b="1" dirty="0">
                    <a:ea typeface="楷体_GB2312" pitchFamily="49" charset="-122"/>
                  </a:rPr>
                  <a:t>像这样就可以量</a:t>
                </a:r>
              </a:p>
              <a:p>
                <a:pPr>
                  <a:lnSpc>
                    <a:spcPct val="120000"/>
                  </a:lnSpc>
                </a:pPr>
                <a:r>
                  <a:rPr lang="zh-CN" altLang="en-US" sz="2800" b="1" dirty="0">
                    <a:ea typeface="楷体_GB2312" pitchFamily="49" charset="-122"/>
                  </a:rPr>
                  <a:t>出圆锥的高。</a:t>
                </a:r>
              </a:p>
            </p:txBody>
          </p:sp>
        </p:grpSp>
        <p:pic>
          <p:nvPicPr>
            <p:cNvPr id="7" name="Picture 8" descr="小精灵-03"/>
            <p:cNvPicPr>
              <a:picLocks noChangeAspect="1" noChangeArrowheads="1"/>
            </p:cNvPicPr>
            <p:nvPr/>
          </p:nvPicPr>
          <p:blipFill>
            <a:blip r:embed="rId3" cstate="email"/>
            <a:srcRect l="-13043" t="-6580" r="-15346" b="-10808"/>
            <a:stretch>
              <a:fillRect/>
            </a:stretch>
          </p:blipFill>
          <p:spPr bwMode="auto">
            <a:xfrm>
              <a:off x="612" y="2251"/>
              <a:ext cx="1004" cy="1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8888" y="2743200"/>
            <a:ext cx="2879725" cy="3384550"/>
          </a:xfrm>
          <a:prstGeom prst="rect">
            <a:avLst/>
          </a:prstGeom>
          <a:solidFill>
            <a:schemeClr val="bg1"/>
          </a:solidFill>
          <a:ln w="22225">
            <a:solidFill>
              <a:srgbClr val="5F9AFB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1125538"/>
            <a:ext cx="8532812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ea typeface="楷体_GB2312" pitchFamily="49" charset="-122"/>
              </a:rPr>
              <a:t>        拿一个三角形的硬纸，贴在木棒上，像下面这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ea typeface="楷体_GB2312" pitchFamily="49" charset="-122"/>
              </a:rPr>
              <a:t>样快速转动，看一看转出来的是什么形状。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5214938" y="2781300"/>
            <a:ext cx="2670175" cy="3060700"/>
            <a:chOff x="3239" y="1865"/>
            <a:chExt cx="1682" cy="1928"/>
          </a:xfrm>
        </p:grpSpPr>
        <p:pic>
          <p:nvPicPr>
            <p:cNvPr id="7" name="Picture 6" descr="气泡-050-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59" y="1888"/>
              <a:ext cx="1204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39" y="1865"/>
              <a:ext cx="1315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ea typeface="楷体_GB2312" pitchFamily="49" charset="-122"/>
                </a:rPr>
                <a:t>转动起来是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ea typeface="楷体_GB2312" pitchFamily="49" charset="-122"/>
                </a:rPr>
                <a:t>一个圆锥。</a:t>
              </a:r>
            </a:p>
          </p:txBody>
        </p:sp>
        <p:pic>
          <p:nvPicPr>
            <p:cNvPr id="9" name="Picture 8" descr="小精灵-017"/>
            <p:cNvPicPr>
              <a:picLocks noChangeAspect="1" noChangeArrowheads="1"/>
            </p:cNvPicPr>
            <p:nvPr/>
          </p:nvPicPr>
          <p:blipFill>
            <a:blip r:embed="rId3" cstate="email"/>
            <a:srcRect l="-13242" t="-11411" r="-15259" b="-7469"/>
            <a:stretch>
              <a:fillRect/>
            </a:stretch>
          </p:blipFill>
          <p:spPr bwMode="auto">
            <a:xfrm flipH="1">
              <a:off x="3902" y="2647"/>
              <a:ext cx="1019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41338" y="1052513"/>
            <a:ext cx="8423275" cy="130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下面图形以色线为轴旋转后会形成什么图形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?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连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一连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1560513" y="2774950"/>
            <a:ext cx="717550" cy="1368425"/>
            <a:chOff x="983" y="1789"/>
            <a:chExt cx="452" cy="862"/>
          </a:xfrm>
        </p:grpSpPr>
        <p:sp>
          <p:nvSpPr>
            <p:cNvPr id="7209" name="Rectangle 4"/>
            <p:cNvSpPr>
              <a:spLocks noChangeArrowheads="1"/>
            </p:cNvSpPr>
            <p:nvPr/>
          </p:nvSpPr>
          <p:spPr bwMode="auto">
            <a:xfrm>
              <a:off x="983" y="1934"/>
              <a:ext cx="452" cy="571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10" name="Line 5"/>
            <p:cNvSpPr>
              <a:spLocks noChangeShapeType="1"/>
            </p:cNvSpPr>
            <p:nvPr/>
          </p:nvSpPr>
          <p:spPr bwMode="auto">
            <a:xfrm>
              <a:off x="983" y="1789"/>
              <a:ext cx="0" cy="862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2" name="Group 6"/>
          <p:cNvGrpSpPr/>
          <p:nvPr/>
        </p:nvGrpSpPr>
        <p:grpSpPr bwMode="auto">
          <a:xfrm>
            <a:off x="3924300" y="2643188"/>
            <a:ext cx="958850" cy="1500187"/>
            <a:chOff x="2472" y="1706"/>
            <a:chExt cx="604" cy="945"/>
          </a:xfrm>
        </p:grpSpPr>
        <p:sp>
          <p:nvSpPr>
            <p:cNvPr id="7207" name="AutoShape 7"/>
            <p:cNvSpPr>
              <a:spLocks noChangeArrowheads="1"/>
            </p:cNvSpPr>
            <p:nvPr/>
          </p:nvSpPr>
          <p:spPr bwMode="auto">
            <a:xfrm>
              <a:off x="2472" y="1888"/>
              <a:ext cx="604" cy="604"/>
            </a:xfrm>
            <a:prstGeom prst="rtTriangle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08" name="Line 8"/>
            <p:cNvSpPr>
              <a:spLocks noChangeShapeType="1"/>
            </p:cNvSpPr>
            <p:nvPr/>
          </p:nvSpPr>
          <p:spPr bwMode="auto">
            <a:xfrm>
              <a:off x="2472" y="1706"/>
              <a:ext cx="0" cy="945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3" name="Group 9"/>
          <p:cNvGrpSpPr/>
          <p:nvPr/>
        </p:nvGrpSpPr>
        <p:grpSpPr bwMode="auto">
          <a:xfrm>
            <a:off x="6948488" y="2643188"/>
            <a:ext cx="468312" cy="1500187"/>
            <a:chOff x="4377" y="1706"/>
            <a:chExt cx="295" cy="945"/>
          </a:xfrm>
        </p:grpSpPr>
        <p:sp>
          <p:nvSpPr>
            <p:cNvPr id="7204" name="AutoShape 10"/>
            <p:cNvSpPr>
              <a:spLocks noChangeArrowheads="1"/>
            </p:cNvSpPr>
            <p:nvPr/>
          </p:nvSpPr>
          <p:spPr bwMode="auto">
            <a:xfrm>
              <a:off x="4377" y="1842"/>
              <a:ext cx="291" cy="291"/>
            </a:xfrm>
            <a:prstGeom prst="rtTriangle">
              <a:avLst/>
            </a:prstGeom>
            <a:solidFill>
              <a:srgbClr val="FFAFD7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05" name="Rectangle 11"/>
            <p:cNvSpPr>
              <a:spLocks noChangeArrowheads="1"/>
            </p:cNvSpPr>
            <p:nvPr/>
          </p:nvSpPr>
          <p:spPr bwMode="auto">
            <a:xfrm>
              <a:off x="4377" y="2133"/>
              <a:ext cx="295" cy="343"/>
            </a:xfrm>
            <a:prstGeom prst="rect">
              <a:avLst/>
            </a:prstGeom>
            <a:solidFill>
              <a:srgbClr val="FFAFD7"/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06" name="Line 12"/>
            <p:cNvSpPr>
              <a:spLocks noChangeShapeType="1"/>
            </p:cNvSpPr>
            <p:nvPr/>
          </p:nvSpPr>
          <p:spPr bwMode="auto">
            <a:xfrm>
              <a:off x="4377" y="1706"/>
              <a:ext cx="0" cy="945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4" name="Group 13"/>
          <p:cNvGrpSpPr/>
          <p:nvPr/>
        </p:nvGrpSpPr>
        <p:grpSpPr bwMode="auto">
          <a:xfrm>
            <a:off x="3702050" y="4767263"/>
            <a:ext cx="1362075" cy="1154112"/>
            <a:chOff x="2332" y="3044"/>
            <a:chExt cx="858" cy="727"/>
          </a:xfrm>
        </p:grpSpPr>
        <p:grpSp>
          <p:nvGrpSpPr>
            <p:cNvPr id="7197" name="Group 14"/>
            <p:cNvGrpSpPr/>
            <p:nvPr/>
          </p:nvGrpSpPr>
          <p:grpSpPr bwMode="auto">
            <a:xfrm>
              <a:off x="2332" y="3108"/>
              <a:ext cx="857" cy="600"/>
              <a:chOff x="827" y="1802"/>
              <a:chExt cx="621" cy="862"/>
            </a:xfrm>
          </p:grpSpPr>
          <p:sp>
            <p:nvSpPr>
              <p:cNvPr id="7202" name="Line 15"/>
              <p:cNvSpPr>
                <a:spLocks noChangeShapeType="1"/>
              </p:cNvSpPr>
              <p:nvPr/>
            </p:nvSpPr>
            <p:spPr bwMode="auto">
              <a:xfrm>
                <a:off x="827" y="1802"/>
                <a:ext cx="0" cy="86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3" name="Line 16"/>
              <p:cNvSpPr>
                <a:spLocks noChangeShapeType="1"/>
              </p:cNvSpPr>
              <p:nvPr/>
            </p:nvSpPr>
            <p:spPr bwMode="auto">
              <a:xfrm>
                <a:off x="1448" y="1802"/>
                <a:ext cx="0" cy="86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98" name="Oval 17"/>
            <p:cNvSpPr>
              <a:spLocks noChangeArrowheads="1"/>
            </p:cNvSpPr>
            <p:nvPr/>
          </p:nvSpPr>
          <p:spPr bwMode="auto">
            <a:xfrm>
              <a:off x="2332" y="3044"/>
              <a:ext cx="857" cy="156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199" name="Group 18"/>
            <p:cNvGrpSpPr/>
            <p:nvPr/>
          </p:nvGrpSpPr>
          <p:grpSpPr bwMode="auto">
            <a:xfrm>
              <a:off x="2333" y="3616"/>
              <a:ext cx="857" cy="155"/>
              <a:chOff x="2333" y="3457"/>
              <a:chExt cx="857" cy="155"/>
            </a:xfrm>
          </p:grpSpPr>
          <p:sp>
            <p:nvSpPr>
              <p:cNvPr id="7200" name="Arc 19"/>
              <p:cNvSpPr/>
              <p:nvPr/>
            </p:nvSpPr>
            <p:spPr bwMode="auto">
              <a:xfrm flipH="1" flipV="1">
                <a:off x="2335" y="3528"/>
                <a:ext cx="855" cy="84"/>
              </a:xfrm>
              <a:custGeom>
                <a:avLst/>
                <a:gdLst>
                  <a:gd name="T0" fmla="*/ 0 w 43195"/>
                  <a:gd name="T1" fmla="*/ 0 h 23580"/>
                  <a:gd name="T2" fmla="*/ 17 w 43195"/>
                  <a:gd name="T3" fmla="*/ 0 h 23580"/>
                  <a:gd name="T4" fmla="*/ 8 w 43195"/>
                  <a:gd name="T5" fmla="*/ 0 h 2358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23580"/>
                  <a:gd name="T11" fmla="*/ 43195 w 43195"/>
                  <a:gd name="T12" fmla="*/ 23580 h 23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23580" fill="none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</a:path>
                  <a:path w="43195" h="23580" stroke="0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1" name="Arc 20"/>
              <p:cNvSpPr/>
              <p:nvPr/>
            </p:nvSpPr>
            <p:spPr bwMode="auto">
              <a:xfrm flipH="1" flipV="1">
                <a:off x="2333" y="3457"/>
                <a:ext cx="857" cy="96"/>
              </a:xfrm>
              <a:custGeom>
                <a:avLst/>
                <a:gdLst>
                  <a:gd name="T0" fmla="*/ 17 w 43200"/>
                  <a:gd name="T1" fmla="*/ 0 h 26588"/>
                  <a:gd name="T2" fmla="*/ 0 w 43200"/>
                  <a:gd name="T3" fmla="*/ 0 h 26588"/>
                  <a:gd name="T4" fmla="*/ 9 w 43200"/>
                  <a:gd name="T5" fmla="*/ 0 h 26588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6588"/>
                  <a:gd name="T11" fmla="*/ 43200 w 43200"/>
                  <a:gd name="T12" fmla="*/ 26588 h 26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6588" fill="none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</a:path>
                  <a:path w="43200" h="26588" stroke="0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  <a:lnTo>
                      <a:pt x="21600" y="4988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175" name="Group 21"/>
          <p:cNvGrpSpPr/>
          <p:nvPr/>
        </p:nvGrpSpPr>
        <p:grpSpPr bwMode="auto">
          <a:xfrm>
            <a:off x="1470025" y="4906963"/>
            <a:ext cx="842963" cy="996950"/>
            <a:chOff x="926" y="3132"/>
            <a:chExt cx="531" cy="628"/>
          </a:xfrm>
        </p:grpSpPr>
        <p:grpSp>
          <p:nvGrpSpPr>
            <p:cNvPr id="7186" name="Group 22"/>
            <p:cNvGrpSpPr/>
            <p:nvPr/>
          </p:nvGrpSpPr>
          <p:grpSpPr bwMode="auto">
            <a:xfrm>
              <a:off x="926" y="3393"/>
              <a:ext cx="530" cy="330"/>
              <a:chOff x="827" y="1802"/>
              <a:chExt cx="621" cy="862"/>
            </a:xfrm>
          </p:grpSpPr>
          <p:sp>
            <p:nvSpPr>
              <p:cNvPr id="7195" name="Line 23"/>
              <p:cNvSpPr>
                <a:spLocks noChangeShapeType="1"/>
              </p:cNvSpPr>
              <p:nvPr/>
            </p:nvSpPr>
            <p:spPr bwMode="auto">
              <a:xfrm>
                <a:off x="827" y="1802"/>
                <a:ext cx="0" cy="86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6" name="Line 24"/>
              <p:cNvSpPr>
                <a:spLocks noChangeShapeType="1"/>
              </p:cNvSpPr>
              <p:nvPr/>
            </p:nvSpPr>
            <p:spPr bwMode="auto">
              <a:xfrm>
                <a:off x="1448" y="1802"/>
                <a:ext cx="0" cy="86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187" name="Group 25"/>
            <p:cNvGrpSpPr/>
            <p:nvPr/>
          </p:nvGrpSpPr>
          <p:grpSpPr bwMode="auto">
            <a:xfrm>
              <a:off x="927" y="3660"/>
              <a:ext cx="530" cy="100"/>
              <a:chOff x="927" y="3620"/>
              <a:chExt cx="539" cy="140"/>
            </a:xfrm>
          </p:grpSpPr>
          <p:sp>
            <p:nvSpPr>
              <p:cNvPr id="7193" name="Arc 26"/>
              <p:cNvSpPr/>
              <p:nvPr/>
            </p:nvSpPr>
            <p:spPr bwMode="auto">
              <a:xfrm flipH="1" flipV="1">
                <a:off x="928" y="3684"/>
                <a:ext cx="538" cy="76"/>
              </a:xfrm>
              <a:custGeom>
                <a:avLst/>
                <a:gdLst>
                  <a:gd name="T0" fmla="*/ 0 w 43195"/>
                  <a:gd name="T1" fmla="*/ 0 h 23580"/>
                  <a:gd name="T2" fmla="*/ 7 w 43195"/>
                  <a:gd name="T3" fmla="*/ 0 h 23580"/>
                  <a:gd name="T4" fmla="*/ 3 w 43195"/>
                  <a:gd name="T5" fmla="*/ 0 h 2358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23580"/>
                  <a:gd name="T11" fmla="*/ 43195 w 43195"/>
                  <a:gd name="T12" fmla="*/ 23580 h 23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23580" fill="none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</a:path>
                  <a:path w="43195" h="23580" stroke="0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4" name="Arc 27"/>
              <p:cNvSpPr/>
              <p:nvPr/>
            </p:nvSpPr>
            <p:spPr bwMode="auto">
              <a:xfrm flipH="1" flipV="1">
                <a:off x="927" y="3620"/>
                <a:ext cx="539" cy="87"/>
              </a:xfrm>
              <a:custGeom>
                <a:avLst/>
                <a:gdLst>
                  <a:gd name="T0" fmla="*/ 7 w 43200"/>
                  <a:gd name="T1" fmla="*/ 0 h 26588"/>
                  <a:gd name="T2" fmla="*/ 0 w 43200"/>
                  <a:gd name="T3" fmla="*/ 0 h 26588"/>
                  <a:gd name="T4" fmla="*/ 3 w 43200"/>
                  <a:gd name="T5" fmla="*/ 0 h 26588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6588"/>
                  <a:gd name="T11" fmla="*/ 43200 w 43200"/>
                  <a:gd name="T12" fmla="*/ 26588 h 26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6588" fill="none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</a:path>
                  <a:path w="43200" h="26588" stroke="0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  <a:lnTo>
                      <a:pt x="21600" y="4988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8" name="Group 28"/>
            <p:cNvGrpSpPr/>
            <p:nvPr/>
          </p:nvGrpSpPr>
          <p:grpSpPr bwMode="auto">
            <a:xfrm>
              <a:off x="927" y="3351"/>
              <a:ext cx="530" cy="100"/>
              <a:chOff x="927" y="3620"/>
              <a:chExt cx="539" cy="140"/>
            </a:xfrm>
          </p:grpSpPr>
          <p:sp>
            <p:nvSpPr>
              <p:cNvPr id="7191" name="Arc 29"/>
              <p:cNvSpPr/>
              <p:nvPr/>
            </p:nvSpPr>
            <p:spPr bwMode="auto">
              <a:xfrm flipH="1" flipV="1">
                <a:off x="928" y="3684"/>
                <a:ext cx="538" cy="76"/>
              </a:xfrm>
              <a:custGeom>
                <a:avLst/>
                <a:gdLst>
                  <a:gd name="T0" fmla="*/ 0 w 43195"/>
                  <a:gd name="T1" fmla="*/ 0 h 23580"/>
                  <a:gd name="T2" fmla="*/ 7 w 43195"/>
                  <a:gd name="T3" fmla="*/ 0 h 23580"/>
                  <a:gd name="T4" fmla="*/ 3 w 43195"/>
                  <a:gd name="T5" fmla="*/ 0 h 2358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23580"/>
                  <a:gd name="T11" fmla="*/ 43195 w 43195"/>
                  <a:gd name="T12" fmla="*/ 23580 h 23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23580" fill="none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</a:path>
                  <a:path w="43195" h="23580" stroke="0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2" name="Arc 30"/>
              <p:cNvSpPr/>
              <p:nvPr/>
            </p:nvSpPr>
            <p:spPr bwMode="auto">
              <a:xfrm flipH="1" flipV="1">
                <a:off x="927" y="3620"/>
                <a:ext cx="539" cy="87"/>
              </a:xfrm>
              <a:custGeom>
                <a:avLst/>
                <a:gdLst>
                  <a:gd name="T0" fmla="*/ 7 w 43200"/>
                  <a:gd name="T1" fmla="*/ 0 h 26588"/>
                  <a:gd name="T2" fmla="*/ 0 w 43200"/>
                  <a:gd name="T3" fmla="*/ 0 h 26588"/>
                  <a:gd name="T4" fmla="*/ 3 w 43200"/>
                  <a:gd name="T5" fmla="*/ 0 h 26588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6588"/>
                  <a:gd name="T11" fmla="*/ 43200 w 43200"/>
                  <a:gd name="T12" fmla="*/ 26588 h 26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6588" fill="none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</a:path>
                  <a:path w="43200" h="26588" stroke="0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  <a:lnTo>
                      <a:pt x="21600" y="4988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V="1">
              <a:off x="930" y="3132"/>
              <a:ext cx="264" cy="25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 flipV="1">
              <a:off x="1192" y="3132"/>
              <a:ext cx="264" cy="25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6" name="Group 33"/>
          <p:cNvGrpSpPr/>
          <p:nvPr/>
        </p:nvGrpSpPr>
        <p:grpSpPr bwMode="auto">
          <a:xfrm>
            <a:off x="6305550" y="4840288"/>
            <a:ext cx="1776413" cy="998537"/>
            <a:chOff x="3972" y="3090"/>
            <a:chExt cx="1119" cy="629"/>
          </a:xfrm>
        </p:grpSpPr>
        <p:grpSp>
          <p:nvGrpSpPr>
            <p:cNvPr id="7180" name="Group 34"/>
            <p:cNvGrpSpPr/>
            <p:nvPr/>
          </p:nvGrpSpPr>
          <p:grpSpPr bwMode="auto">
            <a:xfrm>
              <a:off x="3972" y="3600"/>
              <a:ext cx="1119" cy="119"/>
              <a:chOff x="927" y="3620"/>
              <a:chExt cx="539" cy="140"/>
            </a:xfrm>
          </p:grpSpPr>
          <p:sp>
            <p:nvSpPr>
              <p:cNvPr id="7184" name="Arc 35"/>
              <p:cNvSpPr/>
              <p:nvPr/>
            </p:nvSpPr>
            <p:spPr bwMode="auto">
              <a:xfrm flipH="1" flipV="1">
                <a:off x="928" y="3684"/>
                <a:ext cx="538" cy="76"/>
              </a:xfrm>
              <a:custGeom>
                <a:avLst/>
                <a:gdLst>
                  <a:gd name="T0" fmla="*/ 0 w 43195"/>
                  <a:gd name="T1" fmla="*/ 0 h 23580"/>
                  <a:gd name="T2" fmla="*/ 7 w 43195"/>
                  <a:gd name="T3" fmla="*/ 0 h 23580"/>
                  <a:gd name="T4" fmla="*/ 3 w 43195"/>
                  <a:gd name="T5" fmla="*/ 0 h 2358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23580"/>
                  <a:gd name="T11" fmla="*/ 43195 w 43195"/>
                  <a:gd name="T12" fmla="*/ 23580 h 23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23580" fill="none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</a:path>
                  <a:path w="43195" h="23580" stroke="0" extrusionOk="0">
                    <a:moveTo>
                      <a:pt x="-1" y="21146"/>
                    </a:moveTo>
                    <a:cubicBezTo>
                      <a:pt x="246" y="9396"/>
                      <a:pt x="9842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22261"/>
                      <a:pt x="43164" y="22921"/>
                      <a:pt x="43104" y="23580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5" name="Arc 36"/>
              <p:cNvSpPr/>
              <p:nvPr/>
            </p:nvSpPr>
            <p:spPr bwMode="auto">
              <a:xfrm flipH="1" flipV="1">
                <a:off x="927" y="3620"/>
                <a:ext cx="539" cy="87"/>
              </a:xfrm>
              <a:custGeom>
                <a:avLst/>
                <a:gdLst>
                  <a:gd name="T0" fmla="*/ 7 w 43200"/>
                  <a:gd name="T1" fmla="*/ 0 h 26588"/>
                  <a:gd name="T2" fmla="*/ 0 w 43200"/>
                  <a:gd name="T3" fmla="*/ 0 h 26588"/>
                  <a:gd name="T4" fmla="*/ 3 w 43200"/>
                  <a:gd name="T5" fmla="*/ 0 h 26588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6588"/>
                  <a:gd name="T11" fmla="*/ 43200 w 43200"/>
                  <a:gd name="T12" fmla="*/ 26588 h 265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6588" fill="none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</a:path>
                  <a:path w="43200" h="26588" stroke="0" extrusionOk="0">
                    <a:moveTo>
                      <a:pt x="43164" y="3758"/>
                    </a:moveTo>
                    <a:cubicBezTo>
                      <a:pt x="43188" y="4167"/>
                      <a:pt x="43200" y="4577"/>
                      <a:pt x="43200" y="4988"/>
                    </a:cubicBezTo>
                    <a:cubicBezTo>
                      <a:pt x="43200" y="16917"/>
                      <a:pt x="33529" y="26588"/>
                      <a:pt x="21600" y="26588"/>
                    </a:cubicBezTo>
                    <a:cubicBezTo>
                      <a:pt x="9670" y="26588"/>
                      <a:pt x="0" y="16917"/>
                      <a:pt x="0" y="4988"/>
                    </a:cubicBezTo>
                    <a:cubicBezTo>
                      <a:pt x="-1" y="3308"/>
                      <a:pt x="195" y="1634"/>
                      <a:pt x="583" y="-1"/>
                    </a:cubicBezTo>
                    <a:lnTo>
                      <a:pt x="21600" y="4988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1" name="Group 37"/>
            <p:cNvGrpSpPr/>
            <p:nvPr/>
          </p:nvGrpSpPr>
          <p:grpSpPr bwMode="auto">
            <a:xfrm>
              <a:off x="3981" y="3090"/>
              <a:ext cx="1103" cy="557"/>
              <a:chOff x="4023" y="3090"/>
              <a:chExt cx="1026" cy="512"/>
            </a:xfrm>
          </p:grpSpPr>
          <p:sp>
            <p:nvSpPr>
              <p:cNvPr id="7182" name="Line 38"/>
              <p:cNvSpPr>
                <a:spLocks noChangeShapeType="1"/>
              </p:cNvSpPr>
              <p:nvPr/>
            </p:nvSpPr>
            <p:spPr bwMode="auto">
              <a:xfrm flipV="1">
                <a:off x="4023" y="3090"/>
                <a:ext cx="515" cy="51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3" name="Line 39"/>
              <p:cNvSpPr>
                <a:spLocks noChangeShapeType="1"/>
              </p:cNvSpPr>
              <p:nvPr/>
            </p:nvSpPr>
            <p:spPr bwMode="auto">
              <a:xfrm flipH="1" flipV="1">
                <a:off x="4534" y="3090"/>
                <a:ext cx="515" cy="512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960563" y="3914775"/>
            <a:ext cx="2344737" cy="8588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2024063" y="4011613"/>
            <a:ext cx="4924425" cy="10080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4359275" y="3911600"/>
            <a:ext cx="2444750" cy="13239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2" grpId="0" animBg="1"/>
      <p:bldP spid="13353" grpId="0" animBg="1"/>
      <p:bldP spid="13354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133</Words>
  <Application>Microsoft Office PowerPoint</Application>
  <PresentationFormat>全屏显示(4:3)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黑体</vt:lpstr>
      <vt:lpstr>华文隶书</vt:lpstr>
      <vt:lpstr>楷体_GB2312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Wingdings</vt:lpstr>
      <vt:lpstr>WWW.2PPT.COM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2022-01-07T02:13:02Z</dcterms:created>
  <dcterms:modified xsi:type="dcterms:W3CDTF">2023-01-16T21:19:50Z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803AD6FEF92A4D4D8235B6F60D762E4D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