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0" r:id="rId2"/>
    <p:sldId id="510" r:id="rId3"/>
    <p:sldId id="472" r:id="rId4"/>
    <p:sldId id="544" r:id="rId5"/>
    <p:sldId id="542" r:id="rId6"/>
    <p:sldId id="546" r:id="rId7"/>
    <p:sldId id="547" r:id="rId8"/>
    <p:sldId id="548" r:id="rId9"/>
    <p:sldId id="532" r:id="rId10"/>
    <p:sldId id="549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华文楷体" panose="02010600040101010101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楷体_GB2312" panose="02010600030101010101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9139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86003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4013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三角形、平行四边形和梯形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三角形两边之和大于第三边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7825" y="1635646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三角形三边的关系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95767" y="660235"/>
            <a:ext cx="383181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三角形、平行四边形和梯形</a:t>
            </a:r>
            <a:endParaRPr lang="zh-CN" altLang="en-US" sz="24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6"/>
          <p:cNvSpPr txBox="1"/>
          <p:nvPr/>
        </p:nvSpPr>
        <p:spPr>
          <a:xfrm>
            <a:off x="762364" y="635645"/>
            <a:ext cx="7616188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两边长度的和不一定大于第三边。（      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任意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三条线段都能围城一个三角形。（   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三根小棒能围成一个三角形，那么任意两根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小棒长度的和一定大于第三根小棒的长度。（     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明明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量一个三角形三边的长度分别是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厘米。（      ）</a:t>
            </a:r>
          </a:p>
        </p:txBody>
      </p:sp>
      <p:sp>
        <p:nvSpPr>
          <p:cNvPr id="8" name="文本框 2"/>
          <p:cNvSpPr txBox="1"/>
          <p:nvPr/>
        </p:nvSpPr>
        <p:spPr>
          <a:xfrm>
            <a:off x="7164960" y="987574"/>
            <a:ext cx="828675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√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 </a:t>
            </a:r>
            <a:endParaRPr lang="zh-CN" altLang="en-US" noProof="1">
              <a:solidFill>
                <a:srgbClr val="FF0000"/>
              </a:solidFill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7119143" y="2840511"/>
            <a:ext cx="5921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√ </a:t>
            </a: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6228184" y="1704280"/>
            <a:ext cx="744537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×   </a:t>
            </a:r>
            <a:endParaRPr lang="zh-CN" altLang="en-US" sz="3200" noProof="1">
              <a:solidFill>
                <a:srgbClr val="FF0000"/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997845" y="3877976"/>
            <a:ext cx="854075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×</a:t>
            </a:r>
            <a:endParaRPr lang="zh-CN" altLang="en-US" sz="3200" noProof="1">
              <a:solidFill>
                <a:srgbClr val="FF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41887" y="2283718"/>
            <a:ext cx="4824536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三角形的三边关系：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任意两边之和大于第三边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2" cstate="email"/>
          <a:srcRect l="16013" t="20549" r="20790" b="7460"/>
          <a:stretch>
            <a:fillRect/>
          </a:stretch>
        </p:blipFill>
        <p:spPr bwMode="auto">
          <a:xfrm>
            <a:off x="7262134" y="3676316"/>
            <a:ext cx="763205" cy="6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3" cstate="email"/>
          <a:srcRect l="20121" t="17277" r="31326" b="8395"/>
          <a:stretch>
            <a:fillRect/>
          </a:stretch>
        </p:blipFill>
        <p:spPr bwMode="auto">
          <a:xfrm>
            <a:off x="4749610" y="2967024"/>
            <a:ext cx="697794" cy="8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5465242" y="2931790"/>
            <a:ext cx="2560097" cy="1512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14179" y="2933377"/>
            <a:ext cx="2151063" cy="15113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3568" y="1001087"/>
            <a:ext cx="791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任意选三根小棒，能围成一个三角形吗？先围一围，再与同学交流。</a:t>
            </a: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658" y="2008708"/>
            <a:ext cx="3762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7795" y="2061096"/>
            <a:ext cx="19145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1658" y="2657996"/>
            <a:ext cx="23907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7795" y="2657996"/>
            <a:ext cx="971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1745258" y="1635646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8cm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18"/>
          <p:cNvSpPr>
            <a:spLocks noChangeArrowheads="1"/>
          </p:cNvSpPr>
          <p:nvPr/>
        </p:nvSpPr>
        <p:spPr bwMode="auto">
          <a:xfrm>
            <a:off x="5777508" y="1635646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4cm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19"/>
          <p:cNvSpPr>
            <a:spLocks noChangeArrowheads="1"/>
          </p:cNvSpPr>
          <p:nvPr/>
        </p:nvSpPr>
        <p:spPr bwMode="auto">
          <a:xfrm>
            <a:off x="5609233" y="2284933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2cm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0"/>
          <p:cNvSpPr>
            <a:spLocks noChangeArrowheads="1"/>
          </p:cNvSpPr>
          <p:nvPr/>
        </p:nvSpPr>
        <p:spPr bwMode="auto">
          <a:xfrm>
            <a:off x="1349970" y="2284933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5cm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9592" y="2931790"/>
            <a:ext cx="2414587" cy="1512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圆角矩形标注 37"/>
          <p:cNvSpPr/>
          <p:nvPr/>
        </p:nvSpPr>
        <p:spPr>
          <a:xfrm>
            <a:off x="3347864" y="3038152"/>
            <a:ext cx="1401746" cy="711200"/>
          </a:xfrm>
          <a:prstGeom prst="wedgeRoundRectCallout">
            <a:avLst>
              <a:gd name="adj1" fmla="val 57330"/>
              <a:gd name="adj2" fmla="val 1696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我也围成了三角形。</a:t>
            </a:r>
          </a:p>
        </p:txBody>
      </p:sp>
      <p:sp>
        <p:nvSpPr>
          <p:cNvPr id="41" name="圆角矩形标注 40"/>
          <p:cNvSpPr/>
          <p:nvPr/>
        </p:nvSpPr>
        <p:spPr bwMode="auto">
          <a:xfrm>
            <a:off x="1691680" y="3031802"/>
            <a:ext cx="1519148" cy="717550"/>
          </a:xfrm>
          <a:prstGeom prst="wedgeRoundRectCallout">
            <a:avLst>
              <a:gd name="adj1" fmla="val -58494"/>
              <a:gd name="adj2" fmla="val -4423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我围成了三角形。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2" name="Picture 1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CCC"/>
              </a:clrFrom>
              <a:clrTo>
                <a:srgbClr val="FFF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2629" y="3809677"/>
            <a:ext cx="1728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云形标注 42"/>
          <p:cNvSpPr/>
          <p:nvPr/>
        </p:nvSpPr>
        <p:spPr>
          <a:xfrm>
            <a:off x="5519217" y="2958777"/>
            <a:ext cx="2233612" cy="793750"/>
          </a:xfrm>
          <a:prstGeom prst="cloudCallout">
            <a:avLst>
              <a:gd name="adj1" fmla="val 34661"/>
              <a:gd name="adj2" fmla="val 5311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为什么围不</a:t>
            </a:r>
          </a:p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成三角形呢？</a:t>
            </a:r>
          </a:p>
        </p:txBody>
      </p:sp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CCC"/>
              </a:clrFrom>
              <a:clrTo>
                <a:srgbClr val="FFF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5342" y="3749352"/>
            <a:ext cx="1385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3"/>
          <p:cNvGrpSpPr/>
          <p:nvPr/>
        </p:nvGrpSpPr>
        <p:grpSpPr bwMode="auto">
          <a:xfrm>
            <a:off x="5750992" y="3792215"/>
            <a:ext cx="1462087" cy="555625"/>
            <a:chOff x="6714702" y="2139702"/>
            <a:chExt cx="1766981" cy="607772"/>
          </a:xfrm>
        </p:grpSpPr>
        <p:pic>
          <p:nvPicPr>
            <p:cNvPr id="47" name="Picture 22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CCC"/>
                </a:clrFrom>
                <a:clrTo>
                  <a:srgbClr val="FFF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4702" y="2258228"/>
              <a:ext cx="1654728" cy="489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7710158" y="2139702"/>
              <a:ext cx="771525" cy="31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4" descr="C:\Users\jinse\Desktop\课件样例\人物图\47.jpg"/>
          <p:cNvPicPr>
            <a:picLocks noChangeAspect="1" noChangeArrowheads="1"/>
          </p:cNvPicPr>
          <p:nvPr/>
        </p:nvPicPr>
        <p:blipFill rotWithShape="1">
          <a:blip r:embed="rId12" cstate="email"/>
          <a:srcRect l="30952" t="15408" r="32073" b="15406"/>
          <a:stretch>
            <a:fillRect/>
          </a:stretch>
        </p:blipFill>
        <p:spPr bwMode="auto">
          <a:xfrm>
            <a:off x="971600" y="3070769"/>
            <a:ext cx="587691" cy="8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3" grpId="0"/>
      <p:bldP spid="24" grpId="0"/>
      <p:bldP spid="26" grpId="0"/>
      <p:bldP spid="28" grpId="0"/>
      <p:bldP spid="33" grpId="0" animBg="1"/>
      <p:bldP spid="38" grpId="0" animBg="1"/>
      <p:bldP spid="41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3" cstate="email"/>
          <a:srcRect l="16013" t="20549" r="20790" b="7460"/>
          <a:stretch>
            <a:fillRect/>
          </a:stretch>
        </p:blipFill>
        <p:spPr bwMode="auto">
          <a:xfrm>
            <a:off x="7308106" y="3349779"/>
            <a:ext cx="824250" cy="7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inse\Desktop\课件样例\人物图\47.jpg"/>
          <p:cNvPicPr>
            <a:picLocks noChangeAspect="1" noChangeArrowheads="1"/>
          </p:cNvPicPr>
          <p:nvPr/>
        </p:nvPicPr>
        <p:blipFill rotWithShape="1">
          <a:blip r:embed="rId4" cstate="email"/>
          <a:srcRect l="30952" t="15408" r="32073" b="15406"/>
          <a:stretch>
            <a:fillRect/>
          </a:stretch>
        </p:blipFill>
        <p:spPr bwMode="auto">
          <a:xfrm>
            <a:off x="971402" y="3445153"/>
            <a:ext cx="523617" cy="78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5" cstate="email"/>
          <a:srcRect l="33567" t="18679" r="26844" b="15407"/>
          <a:stretch>
            <a:fillRect/>
          </a:stretch>
        </p:blipFill>
        <p:spPr bwMode="auto">
          <a:xfrm flipH="1">
            <a:off x="1331640" y="946845"/>
            <a:ext cx="866251" cy="115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圆角矩形标注 18"/>
          <p:cNvSpPr/>
          <p:nvPr/>
        </p:nvSpPr>
        <p:spPr>
          <a:xfrm>
            <a:off x="2426913" y="1055991"/>
            <a:ext cx="4377335" cy="795679"/>
          </a:xfrm>
          <a:prstGeom prst="wedgeRoundRectCallout">
            <a:avLst>
              <a:gd name="adj1" fmla="val -54261"/>
              <a:gd name="adj2" fmla="val 20048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厘米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的三根小棒为什么不能围成三角形？</a:t>
            </a:r>
          </a:p>
        </p:txBody>
      </p:sp>
      <p:sp>
        <p:nvSpPr>
          <p:cNvPr id="22" name="矩形 21"/>
          <p:cNvSpPr/>
          <p:nvPr/>
        </p:nvSpPr>
        <p:spPr>
          <a:xfrm>
            <a:off x="4620692" y="2283396"/>
            <a:ext cx="3768725" cy="187253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9592" y="2283396"/>
            <a:ext cx="3708400" cy="187253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1293863" y="2354833"/>
            <a:ext cx="3061915" cy="1129007"/>
          </a:xfrm>
          <a:prstGeom prst="wedgeRoundRectCallout">
            <a:avLst>
              <a:gd name="adj1" fmla="val -40568"/>
              <a:gd name="adj2" fmla="val 59969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绿色和黄色的小棒太短了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根小棒不能首尾相接。</a:t>
            </a:r>
          </a:p>
        </p:txBody>
      </p:sp>
      <p:sp>
        <p:nvSpPr>
          <p:cNvPr id="26" name="圆角矩形标注 25"/>
          <p:cNvSpPr/>
          <p:nvPr/>
        </p:nvSpPr>
        <p:spPr bwMode="auto">
          <a:xfrm>
            <a:off x="4731817" y="2354833"/>
            <a:ext cx="3241675" cy="717550"/>
          </a:xfrm>
          <a:prstGeom prst="wedgeRoundRectCallout">
            <a:avLst>
              <a:gd name="adj1" fmla="val 31389"/>
              <a:gd name="adj2" fmla="val 74683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厘米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+ 2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厘米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&lt; 8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厘米，所以不能围成三角形。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3" cstate="email"/>
          <a:srcRect l="16013" t="20549" r="20790" b="7460"/>
          <a:stretch>
            <a:fillRect/>
          </a:stretch>
        </p:blipFill>
        <p:spPr bwMode="auto">
          <a:xfrm>
            <a:off x="7199919" y="3401470"/>
            <a:ext cx="591609" cy="5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jinse\Desktop\课件样例\人物图\47.jpg"/>
          <p:cNvPicPr>
            <a:picLocks noChangeAspect="1" noChangeArrowheads="1"/>
          </p:cNvPicPr>
          <p:nvPr/>
        </p:nvPicPr>
        <p:blipFill rotWithShape="1">
          <a:blip r:embed="rId4" cstate="email"/>
          <a:srcRect l="30952" t="15408" r="32073" b="15406"/>
          <a:stretch>
            <a:fillRect/>
          </a:stretch>
        </p:blipFill>
        <p:spPr bwMode="auto">
          <a:xfrm>
            <a:off x="849862" y="2479601"/>
            <a:ext cx="689839" cy="103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5" cstate="email"/>
          <a:srcRect l="20121" t="17277" r="31326" b="8395"/>
          <a:stretch>
            <a:fillRect/>
          </a:stretch>
        </p:blipFill>
        <p:spPr bwMode="auto">
          <a:xfrm>
            <a:off x="4517281" y="2580943"/>
            <a:ext cx="677465" cy="8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6" cstate="email"/>
          <a:srcRect l="33567" t="18679" r="26844" b="15407"/>
          <a:stretch>
            <a:fillRect/>
          </a:stretch>
        </p:blipFill>
        <p:spPr bwMode="auto">
          <a:xfrm flipH="1">
            <a:off x="899592" y="482745"/>
            <a:ext cx="838426" cy="11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圆角矩形标注 18"/>
          <p:cNvSpPr/>
          <p:nvPr/>
        </p:nvSpPr>
        <p:spPr>
          <a:xfrm>
            <a:off x="2051720" y="661133"/>
            <a:ext cx="5904656" cy="758489"/>
          </a:xfrm>
          <a:prstGeom prst="wedgeRoundRectCallout">
            <a:avLst>
              <a:gd name="adj1" fmla="val -55152"/>
              <a:gd name="adj2" fmla="val 7000"/>
              <a:gd name="adj3" fmla="val 16667"/>
            </a:avLst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从围成三角形的三根小棒中任意选出两根，将它们的长度和与第三根比较，结果怎样？</a:t>
            </a:r>
          </a:p>
        </p:txBody>
      </p:sp>
      <p:sp>
        <p:nvSpPr>
          <p:cNvPr id="21" name="矩形 20"/>
          <p:cNvSpPr/>
          <p:nvPr/>
        </p:nvSpPr>
        <p:spPr>
          <a:xfrm>
            <a:off x="5196731" y="2139702"/>
            <a:ext cx="2687637" cy="1800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44081" y="2142876"/>
            <a:ext cx="2152650" cy="17970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1106" y="2139702"/>
            <a:ext cx="2206625" cy="18001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3190131" y="2246064"/>
            <a:ext cx="1327150" cy="1038225"/>
          </a:xfrm>
          <a:prstGeom prst="wedgeRoundRectCallout">
            <a:avLst>
              <a:gd name="adj1" fmla="val 57330"/>
              <a:gd name="adj2" fmla="val 1696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4 + 2 &gt; 5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4 + 5 &gt; 2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5 + 2 &gt; 4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5291981" y="2238127"/>
            <a:ext cx="2547308" cy="1046162"/>
          </a:xfrm>
          <a:prstGeom prst="wedgeRoundRectCallout">
            <a:avLst>
              <a:gd name="adj1" fmla="val 33567"/>
              <a:gd name="adj2" fmla="val 54886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任意两根小棒的长度和一定大于第三根小棒。</a:t>
            </a:r>
          </a:p>
        </p:txBody>
      </p:sp>
      <p:sp>
        <p:nvSpPr>
          <p:cNvPr id="28" name="圆角矩形标注 27"/>
          <p:cNvSpPr/>
          <p:nvPr/>
        </p:nvSpPr>
        <p:spPr>
          <a:xfrm>
            <a:off x="1591518" y="2246064"/>
            <a:ext cx="1327150" cy="1038225"/>
          </a:xfrm>
          <a:prstGeom prst="wedgeRoundRectCallout">
            <a:avLst>
              <a:gd name="adj1" fmla="val -59389"/>
              <a:gd name="adj2" fmla="val 23094"/>
              <a:gd name="adj3" fmla="val 16667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4 + 5 &gt; 8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4 + 8 &gt; 5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5 + 8 &gt; 4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2" cstate="email"/>
          <a:srcRect l="33567" t="18679" r="26844" b="15407"/>
          <a:stretch>
            <a:fillRect/>
          </a:stretch>
        </p:blipFill>
        <p:spPr bwMode="auto">
          <a:xfrm flipH="1">
            <a:off x="1331640" y="2963168"/>
            <a:ext cx="734282" cy="9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8" name="圆角矩形标注 27"/>
          <p:cNvSpPr/>
          <p:nvPr/>
        </p:nvSpPr>
        <p:spPr>
          <a:xfrm>
            <a:off x="2339752" y="3104871"/>
            <a:ext cx="5688632" cy="676275"/>
          </a:xfrm>
          <a:prstGeom prst="wedgeRoundRectCallout">
            <a:avLst>
              <a:gd name="adj1" fmla="val -55152"/>
              <a:gd name="adj2" fmla="val 7000"/>
              <a:gd name="adj3" fmla="val 16667"/>
            </a:avLst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如果三根小棒的长度分别是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厘米，能围成三角形吗？为什么？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16129" y="677567"/>
            <a:ext cx="8469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三角形任意两边长度的和一定大于第三边吗？先画一个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三角形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，再量一量、算一算。</a:t>
            </a:r>
          </a:p>
        </p:txBody>
      </p:sp>
      <p:sp>
        <p:nvSpPr>
          <p:cNvPr id="30" name="矩形 29"/>
          <p:cNvSpPr/>
          <p:nvPr/>
        </p:nvSpPr>
        <p:spPr>
          <a:xfrm>
            <a:off x="2274293" y="2035988"/>
            <a:ext cx="5106019" cy="43180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三角形任意两边长度的和大于第三边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560" y="980246"/>
            <a:ext cx="7760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下面哪组线段可以围成一个三角形？为什么？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193" y="1598017"/>
            <a:ext cx="30495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7955" y="1710730"/>
            <a:ext cx="27241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243" y="1753592"/>
            <a:ext cx="291623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05793" y="3469680"/>
            <a:ext cx="1058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Arial" panose="020B0604020202020204" pitchFamily="34" charset="0"/>
              </a:rPr>
              <a:t>2+4=6</a:t>
            </a:r>
          </a:p>
          <a:p>
            <a:r>
              <a:rPr lang="en-US" altLang="zh-CN" sz="2400" b="1">
                <a:latin typeface="Arial" panose="020B0604020202020204" pitchFamily="34" charset="0"/>
              </a:rPr>
              <a:t>  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14080" y="3469680"/>
            <a:ext cx="1189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Arial" panose="020B0604020202020204" pitchFamily="34" charset="0"/>
              </a:rPr>
              <a:t>2+2</a:t>
            </a:r>
            <a:r>
              <a:rPr lang="zh-CN" altLang="en-US" sz="2400" b="1">
                <a:latin typeface="Arial" panose="020B0604020202020204" pitchFamily="34" charset="0"/>
              </a:rPr>
              <a:t>＜</a:t>
            </a:r>
            <a:r>
              <a:rPr lang="en-US" altLang="zh-CN" sz="2400" b="1">
                <a:latin typeface="Arial" panose="020B0604020202020204" pitchFamily="34" charset="0"/>
              </a:rPr>
              <a:t>5</a:t>
            </a:r>
          </a:p>
          <a:p>
            <a:r>
              <a:rPr lang="en-US" altLang="zh-CN" sz="2400" b="1">
                <a:latin typeface="Arial" panose="020B0604020202020204" pitchFamily="34" charset="0"/>
              </a:rPr>
              <a:t>  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22368" y="3469680"/>
            <a:ext cx="1189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Arial" panose="020B0604020202020204" pitchFamily="34" charset="0"/>
              </a:rPr>
              <a:t>2+5</a:t>
            </a:r>
            <a:r>
              <a:rPr lang="zh-CN" altLang="en-US" sz="2400" b="1">
                <a:latin typeface="Arial" panose="020B0604020202020204" pitchFamily="34" charset="0"/>
              </a:rPr>
              <a:t>＞</a:t>
            </a:r>
            <a:r>
              <a:rPr lang="en-US" altLang="zh-CN" sz="2400" b="1">
                <a:latin typeface="Arial" panose="020B0604020202020204" pitchFamily="34" charset="0"/>
              </a:rPr>
              <a:t>6</a:t>
            </a:r>
          </a:p>
          <a:p>
            <a:r>
              <a:rPr lang="en-US" altLang="zh-CN" sz="2400" b="1">
                <a:latin typeface="Arial" panose="020B0604020202020204" pitchFamily="34" charset="0"/>
              </a:rPr>
              <a:t>    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5576" y="656515"/>
            <a:ext cx="7688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一个三角形，两边的长分别是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厘米和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厘米，第三条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边的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长可能是多少厘米？在合适的答案下面画“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”。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258888" y="2284413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5cm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25cm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30cm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38cm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3276600" y="2728913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√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5" name="矩形 86019"/>
          <p:cNvSpPr>
            <a:spLocks noChangeArrowheads="1"/>
          </p:cNvSpPr>
          <p:nvPr/>
        </p:nvSpPr>
        <p:spPr bwMode="auto">
          <a:xfrm>
            <a:off x="522221" y="2283718"/>
            <a:ext cx="8281988" cy="95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以长为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的五条线段中的三条线段为边，可构成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个三角形。</a:t>
            </a:r>
          </a:p>
        </p:txBody>
      </p:sp>
      <p:sp>
        <p:nvSpPr>
          <p:cNvPr id="16" name="矩形 86021"/>
          <p:cNvSpPr>
            <a:spLocks noChangeArrowheads="1"/>
          </p:cNvSpPr>
          <p:nvPr/>
        </p:nvSpPr>
        <p:spPr bwMode="auto">
          <a:xfrm>
            <a:off x="522221" y="1027926"/>
            <a:ext cx="802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任何三条线段都能组成一个三角形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  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 </a:t>
            </a:r>
          </a:p>
        </p:txBody>
      </p:sp>
      <p:sp>
        <p:nvSpPr>
          <p:cNvPr id="17" name="矩形 86022"/>
          <p:cNvSpPr>
            <a:spLocks noChangeArrowheads="1"/>
          </p:cNvSpPr>
          <p:nvPr/>
        </p:nvSpPr>
        <p:spPr bwMode="auto">
          <a:xfrm>
            <a:off x="393826" y="1707654"/>
            <a:ext cx="8410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a+b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&gt;c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，所以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三边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可以构成三角形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86025"/>
          <p:cNvSpPr txBox="1">
            <a:spLocks noChangeArrowheads="1"/>
          </p:cNvSpPr>
          <p:nvPr/>
        </p:nvSpPr>
        <p:spPr bwMode="auto">
          <a:xfrm>
            <a:off x="7740352" y="1729793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21" name="文本框 86026"/>
          <p:cNvSpPr txBox="1">
            <a:spLocks noChangeArrowheads="1"/>
          </p:cNvSpPr>
          <p:nvPr/>
        </p:nvSpPr>
        <p:spPr bwMode="auto">
          <a:xfrm>
            <a:off x="7668716" y="1027925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22" name="文本框 86027"/>
          <p:cNvSpPr txBox="1">
            <a:spLocks noChangeArrowheads="1"/>
          </p:cNvSpPr>
          <p:nvPr/>
        </p:nvSpPr>
        <p:spPr bwMode="auto">
          <a:xfrm>
            <a:off x="3059832" y="2715766"/>
            <a:ext cx="79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4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55004" y="899255"/>
            <a:ext cx="874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下列长度的各组线段能否组成一个三角形？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233842" y="1547698"/>
            <a:ext cx="5976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7cm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6210780" y="154769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  <p:sp>
        <p:nvSpPr>
          <p:cNvPr id="25" name="文本框 6"/>
          <p:cNvSpPr txBox="1">
            <a:spLocks noChangeArrowheads="1"/>
          </p:cNvSpPr>
          <p:nvPr/>
        </p:nvSpPr>
        <p:spPr bwMode="auto">
          <a:xfrm>
            <a:off x="397355" y="2289061"/>
            <a:ext cx="2980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(2) 4cm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10cm</a:t>
            </a: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6005992" y="2289061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sp>
        <p:nvSpPr>
          <p:cNvPr id="27" name="文本框 8"/>
          <p:cNvSpPr txBox="1">
            <a:spLocks noChangeArrowheads="1"/>
          </p:cNvSpPr>
          <p:nvPr/>
        </p:nvSpPr>
        <p:spPr bwMode="auto">
          <a:xfrm>
            <a:off x="397355" y="3024348"/>
            <a:ext cx="2980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(3)  3cm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5cm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9"/>
          <p:cNvSpPr txBox="1">
            <a:spLocks noChangeArrowheads="1"/>
          </p:cNvSpPr>
          <p:nvPr/>
        </p:nvSpPr>
        <p:spPr bwMode="auto">
          <a:xfrm>
            <a:off x="5818667" y="303042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230667" y="3771786"/>
            <a:ext cx="2980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(4) 4cm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6cm</a:t>
            </a:r>
          </a:p>
        </p:txBody>
      </p:sp>
      <p:sp>
        <p:nvSpPr>
          <p:cNvPr id="30" name="文本框 11"/>
          <p:cNvSpPr txBox="1">
            <a:spLocks noChangeArrowheads="1"/>
          </p:cNvSpPr>
          <p:nvPr/>
        </p:nvSpPr>
        <p:spPr bwMode="auto">
          <a:xfrm>
            <a:off x="6005992" y="377178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全屏显示(16:9)</PresentationFormat>
  <Paragraphs>103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2E3A7532FF854C869D18C79990CB3CAE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